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gxmof+1kbZwcJPLxGzvHBJkVnD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4EC43D88-D141-4692-A736-79C300649BE4}">
  <a:tblStyle styleId="{4EC43D88-D141-4692-A736-79C300649BE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27"/>
    <p:restoredTop sz="94650"/>
  </p:normalViewPr>
  <p:slideViewPr>
    <p:cSldViewPr snapToGrid="0">
      <p:cViewPr varScale="1">
        <p:scale>
          <a:sx n="75" d="100"/>
          <a:sy n="75" d="100"/>
        </p:scale>
        <p:origin x="1326" y="72"/>
      </p:cViewPr>
      <p:guideLst>
        <p:guide orient="horz" pos="2160"/>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55"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56"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70"/>
            <a:ext cx="297180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dfs.semanticscholar.org/6b6a/25a7a6d95056530eee02bf0aba3692e1c73c.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ces.ed.gov/programs/digest/d17/ch_3.asp"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cast.or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a:p>
        </p:txBody>
      </p:sp>
      <p:sp>
        <p:nvSpPr>
          <p:cNvPr id="81" name="Google Shape;81;p1: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5: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174708" lvl="0" indent="-174708" algn="l" rtl="0">
              <a:lnSpc>
                <a:spcPct val="100000"/>
              </a:lnSpc>
              <a:spcBef>
                <a:spcPts val="0"/>
              </a:spcBef>
              <a:spcAft>
                <a:spcPts val="0"/>
              </a:spcAft>
              <a:buClr>
                <a:schemeClr val="dk1"/>
              </a:buClr>
              <a:buSzPts val="1200"/>
              <a:buFont typeface="Arial"/>
              <a:buChar char="•"/>
            </a:pPr>
            <a:r>
              <a:rPr lang="en-US"/>
              <a:t>In Spring 2017, 70% of course sections published, meaning available to students, on ELMS-Canvas (that’s 6,882 course sections). For 4,000 course sections, students have to go elsewhere</a:t>
            </a:r>
            <a:endParaRPr/>
          </a:p>
          <a:p>
            <a:pPr marL="631908" lvl="1" indent="-174706" algn="l" rtl="0">
              <a:lnSpc>
                <a:spcPct val="100000"/>
              </a:lnSpc>
              <a:spcBef>
                <a:spcPts val="0"/>
              </a:spcBef>
              <a:spcAft>
                <a:spcPts val="0"/>
              </a:spcAft>
              <a:buClr>
                <a:schemeClr val="dk1"/>
              </a:buClr>
              <a:buSzPts val="1200"/>
              <a:buFont typeface="Arial"/>
              <a:buChar char="•"/>
            </a:pPr>
            <a:r>
              <a:rPr lang="en-US"/>
              <a:t>Harder to navigate for others (where is my syllabus)</a:t>
            </a:r>
            <a:endParaRPr/>
          </a:p>
          <a:p>
            <a:pPr marL="174708" lvl="0" indent="-174708" algn="l" rtl="0">
              <a:lnSpc>
                <a:spcPct val="100000"/>
              </a:lnSpc>
              <a:spcBef>
                <a:spcPts val="0"/>
              </a:spcBef>
              <a:spcAft>
                <a:spcPts val="0"/>
              </a:spcAft>
              <a:buClr>
                <a:schemeClr val="dk1"/>
              </a:buClr>
              <a:buSzPts val="1200"/>
              <a:buFont typeface="Arial"/>
              <a:buChar char="•"/>
            </a:pPr>
            <a:r>
              <a:rPr lang="en-US"/>
              <a:t>From the 2017 Educause survey of studentsNeither datasets are perfect. Canvas data have to pull data from multiple tables, not transparent. Survey data is self-report.</a:t>
            </a:r>
            <a:endParaRPr/>
          </a:p>
          <a:p>
            <a:pPr marL="174708" lvl="0" indent="-174708" algn="l" rtl="0">
              <a:lnSpc>
                <a:spcPct val="100000"/>
              </a:lnSpc>
              <a:spcBef>
                <a:spcPts val="0"/>
              </a:spcBef>
              <a:spcAft>
                <a:spcPts val="0"/>
              </a:spcAft>
              <a:buClr>
                <a:schemeClr val="dk1"/>
              </a:buClr>
              <a:buSzPts val="1200"/>
              <a:buFont typeface="Arial"/>
              <a:buChar char="•"/>
            </a:pPr>
            <a:r>
              <a:rPr lang="en-US"/>
              <a:t>Can start to develop inferences – sections are being published but students still want more, which could mean more sections published or more use with those already published</a:t>
            </a:r>
            <a:endParaRPr/>
          </a:p>
          <a:p>
            <a:pPr marL="174708" lvl="0" indent="-174708" algn="l" rtl="0">
              <a:lnSpc>
                <a:spcPct val="100000"/>
              </a:lnSpc>
              <a:spcBef>
                <a:spcPts val="0"/>
              </a:spcBef>
              <a:spcAft>
                <a:spcPts val="0"/>
              </a:spcAft>
              <a:buClr>
                <a:schemeClr val="dk1"/>
              </a:buClr>
              <a:buSzPts val="1200"/>
              <a:buFont typeface="Arial"/>
              <a:buChar char="•"/>
            </a:pPr>
            <a:r>
              <a:rPr lang="en-US"/>
              <a:t>One way to contextualize is by triangulating data sources. Another is to examine trends over time.</a:t>
            </a:r>
            <a:endParaRPr/>
          </a:p>
          <a:p>
            <a:pPr marL="174708" lvl="0" indent="-98508" algn="l" rtl="0">
              <a:lnSpc>
                <a:spcPct val="100000"/>
              </a:lnSpc>
              <a:spcBef>
                <a:spcPts val="0"/>
              </a:spcBef>
              <a:spcAft>
                <a:spcPts val="0"/>
              </a:spcAft>
              <a:buClr>
                <a:schemeClr val="dk1"/>
              </a:buClr>
              <a:buSzPts val="1200"/>
              <a:buFont typeface="Arial"/>
              <a:buNone/>
            </a:pPr>
            <a:endParaRPr/>
          </a:p>
        </p:txBody>
      </p:sp>
      <p:sp>
        <p:nvSpPr>
          <p:cNvPr id="224" name="Google Shape;224;p5: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6: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6: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Instructor response rate = 25%, student = 7%</a:t>
            </a:r>
            <a:endParaRPr/>
          </a:p>
          <a:p>
            <a:pPr marL="171450" lvl="0" indent="-171450" algn="l" rtl="0">
              <a:lnSpc>
                <a:spcPct val="100000"/>
              </a:lnSpc>
              <a:spcBef>
                <a:spcPts val="0"/>
              </a:spcBef>
              <a:spcAft>
                <a:spcPts val="0"/>
              </a:spcAft>
              <a:buClr>
                <a:schemeClr val="dk1"/>
              </a:buClr>
              <a:buSzPts val="1200"/>
              <a:buFont typeface="Arial"/>
              <a:buChar char="•"/>
            </a:pPr>
            <a:r>
              <a:rPr lang="en-US"/>
              <a:t>Students survey was shorter, but we were able to ask some of the same questions to both groups, which I’ll present today. (also some questions not as relevant for students, e.g., ease of use of classroom technology features which they don’t use as much as instructors)</a:t>
            </a:r>
            <a:endParaRPr/>
          </a:p>
          <a:p>
            <a:pPr marL="0" lvl="0" indent="0" algn="l" rtl="0">
              <a:lnSpc>
                <a:spcPct val="100000"/>
              </a:lnSpc>
              <a:spcBef>
                <a:spcPts val="0"/>
              </a:spcBef>
              <a:spcAft>
                <a:spcPts val="0"/>
              </a:spcAft>
              <a:buSzPts val="1400"/>
              <a:buNone/>
            </a:pPr>
            <a:r>
              <a:rPr lang="en-US"/>
              <a:t>Instructor info:</a:t>
            </a:r>
            <a:endParaRPr/>
          </a:p>
          <a:p>
            <a:pPr marL="171450" lvl="0" indent="-171450" algn="l" rtl="0">
              <a:lnSpc>
                <a:spcPct val="100000"/>
              </a:lnSpc>
              <a:spcBef>
                <a:spcPts val="0"/>
              </a:spcBef>
              <a:spcAft>
                <a:spcPts val="0"/>
              </a:spcAft>
              <a:buClr>
                <a:schemeClr val="dk1"/>
              </a:buClr>
              <a:buSzPts val="1200"/>
              <a:buFont typeface="Arial"/>
              <a:buChar char="•"/>
            </a:pPr>
            <a:r>
              <a:rPr lang="en-US"/>
              <a:t>Population: Instructors of record during 2017-2018 academic year, meaning respondents could be faculty, staff, or graduate students. 2041 email addresses obtained from UMD Registrar’s office. Two bounce backs on initial email invitation, for a total of 2039 possible respondents.</a:t>
            </a:r>
            <a:endParaRPr/>
          </a:p>
          <a:p>
            <a:pPr marL="171450" lvl="0" indent="-171450" algn="l" rtl="0">
              <a:lnSpc>
                <a:spcPct val="100000"/>
              </a:lnSpc>
              <a:spcBef>
                <a:spcPts val="0"/>
              </a:spcBef>
              <a:spcAft>
                <a:spcPts val="0"/>
              </a:spcAft>
              <a:buClr>
                <a:schemeClr val="dk1"/>
              </a:buClr>
              <a:buSzPts val="1200"/>
              <a:buFont typeface="Arial"/>
              <a:buChar char="•"/>
            </a:pPr>
            <a:r>
              <a:rPr lang="en-US"/>
              <a:t>Respondents: 513 instructors responded, resulting in a </a:t>
            </a:r>
            <a:r>
              <a:rPr lang="en-US" b="1"/>
              <a:t>25% response rate</a:t>
            </a:r>
            <a:r>
              <a:rPr lang="en-US"/>
              <a:t>.</a:t>
            </a:r>
            <a:endParaRPr/>
          </a:p>
          <a:p>
            <a:pPr marL="171450" lvl="0" indent="-171450" algn="l" rtl="0">
              <a:lnSpc>
                <a:spcPct val="100000"/>
              </a:lnSpc>
              <a:spcBef>
                <a:spcPts val="0"/>
              </a:spcBef>
              <a:spcAft>
                <a:spcPts val="0"/>
              </a:spcAft>
              <a:buClr>
                <a:schemeClr val="dk1"/>
              </a:buClr>
              <a:buSzPts val="1200"/>
              <a:buFont typeface="Arial"/>
              <a:buChar char="•"/>
            </a:pPr>
            <a:r>
              <a:rPr lang="en-US"/>
              <a:t>Completion rate: Of the respondents, 457 (89%) fully completed the survey. In the subsequent analysis, all responses are included, thus the </a:t>
            </a:r>
            <a:r>
              <a:rPr lang="en-US" i="1"/>
              <a:t>n</a:t>
            </a:r>
            <a:r>
              <a:rPr lang="en-US"/>
              <a:t>-size per question may vary but is displayed in the lower, left corner of each figure.</a:t>
            </a:r>
            <a:endParaRPr/>
          </a:p>
          <a:p>
            <a:pPr marL="171450" lvl="0" indent="-171450" algn="l" rtl="0">
              <a:lnSpc>
                <a:spcPct val="100000"/>
              </a:lnSpc>
              <a:spcBef>
                <a:spcPts val="0"/>
              </a:spcBef>
              <a:spcAft>
                <a:spcPts val="0"/>
              </a:spcAft>
              <a:buClr>
                <a:schemeClr val="dk1"/>
              </a:buClr>
              <a:buSzPts val="1200"/>
              <a:buFont typeface="Arial"/>
              <a:buChar char="•"/>
            </a:pPr>
            <a:r>
              <a:rPr lang="en-US"/>
              <a:t>Duration: The median response time was 18 minutes.</a:t>
            </a:r>
            <a:endParaRPr/>
          </a:p>
          <a:p>
            <a:pPr marL="171450" lvl="0" indent="-9525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a:t>Student info:</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8,000 students were randomly selected to represent approximately one quarter (26.7%) of the undergraduate student enrollments during the 2017-2018 academic year.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Each class designation (e.g., freshmen, sophomore) was equally represented.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resulting in a </a:t>
            </a:r>
            <a:r>
              <a:rPr lang="en-US" sz="1200" b="1" i="0" u="none" strike="noStrike">
                <a:solidFill>
                  <a:schemeClr val="dk1"/>
                </a:solidFill>
                <a:latin typeface="Calibri"/>
                <a:ea typeface="Calibri"/>
                <a:cs typeface="Calibri"/>
                <a:sym typeface="Calibri"/>
              </a:rPr>
              <a:t>7% response rat</a:t>
            </a:r>
            <a:r>
              <a:rPr lang="en-US" sz="1200" b="0" i="0" u="none" strike="noStrike">
                <a:solidFill>
                  <a:schemeClr val="dk1"/>
                </a:solidFill>
                <a:latin typeface="Calibri"/>
                <a:ea typeface="Calibri"/>
                <a:cs typeface="Calibri"/>
                <a:sym typeface="Calibri"/>
              </a:rPr>
              <a:t>e.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Three-hundred and ninety-eight students (68%) fully completed the survey, and </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the median response time was 7 minutes.</a:t>
            </a:r>
            <a:endParaRPr/>
          </a:p>
        </p:txBody>
      </p:sp>
      <p:sp>
        <p:nvSpPr>
          <p:cNvPr id="234" name="Google Shape;234;p6: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6: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6: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When it comes to digital literacy, instructors and students rated themselves similarly. Granted this is self-report, so categories may be something slightly different to different groups, but I think both groups have assumptions about the other on this topic.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Digital natives can easily pick up on technology – not necessarily the case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Entire Scale:</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Unfamiliar – I have little to no experience with computer technologies</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Newcomer – I have attempted to use computer technologies, but I still require help on a regular basis</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Beginner – I am able to perform basic functions in a limited number of computer applications</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average (i.e, “I demonstrate a general competency in a number of computer applications”)</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advanced (i.e., “I have acquired the ability to completely use a broad spectrum of computer technologies”) </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Expert – I am extremely proficient in using a wide variety of computer technologies</a:t>
            </a:r>
            <a:endParaRPr/>
          </a:p>
        </p:txBody>
      </p:sp>
      <p:sp>
        <p:nvSpPr>
          <p:cNvPr id="254" name="Google Shape;254;p26: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7: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Agreed or strongly agreed to these statements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9: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1" name="Google Shape;291;p59: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8: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5" name="Google Shape;305;p8: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9: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9: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hlinkClick r:id="rId3"/>
              </a:rPr>
              <a:t>Mueller and Oppenheimer, 2014</a:t>
            </a:r>
            <a:r>
              <a:rPr lang="en-US" sz="1200" b="0" i="0" u="none" strike="noStrike" cap="none">
                <a:solidFill>
                  <a:schemeClr val="dk1"/>
                </a:solidFill>
                <a:latin typeface="Calibri"/>
                <a:ea typeface="Calibri"/>
                <a:cs typeface="Calibri"/>
                <a:sym typeface="Calibri"/>
              </a:rPr>
              <a:t>: taking hand-written notes led to better recall on content-application of ted talks than taking notes on a laptop. No difference in factual recall, so benefits in higher-order thinking in Bloom’s taxonomy</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Hembrooke &amp; Gay, 2003: multitasking via internet browsing recalled less lecture content</a:t>
            </a:r>
            <a:endParaRPr/>
          </a:p>
        </p:txBody>
      </p:sp>
      <p:sp>
        <p:nvSpPr>
          <p:cNvPr id="315" name="Google Shape;315;p9: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0: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0: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2: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38" name="Google Shape;338;p12: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1: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47" name="Google Shape;347;p1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Today’s talk is in the area of novel connections and data-driven storytelling and insightful reporting.</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Who has ever started a project to do X and end up doing Y? Tableau story. We’ve often found that in our reporting, triangulating multiple data sources can help us uncover the experience of different campus populations.</a:t>
            </a:r>
            <a:endParaRPr/>
          </a:p>
        </p:txBody>
      </p:sp>
      <p:sp>
        <p:nvSpPr>
          <p:cNvPr id="88" name="Google Shape;88;p4: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3: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75% SA or A instructors</a:t>
            </a:r>
            <a:endParaRPr/>
          </a:p>
          <a:p>
            <a:pPr marL="0" lvl="0" indent="0" algn="l" rtl="0">
              <a:lnSpc>
                <a:spcPct val="100000"/>
              </a:lnSpc>
              <a:spcBef>
                <a:spcPts val="0"/>
              </a:spcBef>
              <a:spcAft>
                <a:spcPts val="0"/>
              </a:spcAft>
              <a:buSzPts val="1400"/>
              <a:buNone/>
            </a:pPr>
            <a:r>
              <a:rPr lang="en-US"/>
              <a:t>37% SA or A students, 35% D or SD</a:t>
            </a:r>
            <a:endParaRPr/>
          </a:p>
        </p:txBody>
      </p:sp>
      <p:sp>
        <p:nvSpPr>
          <p:cNvPr id="356" name="Google Shape;356;p13: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60: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60: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a:t>19% of undergraduates in 2015-16 reported having a disability</a:t>
            </a:r>
            <a:r>
              <a:rPr lang="en-US" sz="1200" baseline="30000"/>
              <a:t>2</a:t>
            </a:r>
            <a:r>
              <a:rPr lang="en-US" sz="1200"/>
              <a:t> </a:t>
            </a:r>
            <a:endParaRPr/>
          </a:p>
          <a:p>
            <a:pPr marL="457200" marR="0" lvl="0" indent="-228600" algn="l" rtl="0">
              <a:lnSpc>
                <a:spcPct val="100000"/>
              </a:lnSpc>
              <a:spcBef>
                <a:spcPts val="0"/>
              </a:spcBef>
              <a:spcAft>
                <a:spcPts val="0"/>
              </a:spcAft>
              <a:buClr>
                <a:srgbClr val="000000"/>
              </a:buClr>
              <a:buSzPts val="1400"/>
              <a:buFont typeface="Arial"/>
              <a:buNone/>
            </a:pPr>
            <a:r>
              <a:rPr lang="en-US" sz="1200" baseline="30000"/>
              <a:t>2</a:t>
            </a:r>
            <a:r>
              <a:rPr lang="en-US" sz="1200"/>
              <a:t>Source: U.S. Department of Education, National Center for Education Statistics. (2019). </a:t>
            </a:r>
            <a:r>
              <a:rPr lang="en-US" sz="1200" u="sng">
                <a:solidFill>
                  <a:schemeClr val="hlink"/>
                </a:solidFill>
                <a:hlinkClick r:id="rId3"/>
              </a:rPr>
              <a:t>Digest of Education Statistics, 2017 </a:t>
            </a:r>
            <a:endParaRPr sz="1200"/>
          </a:p>
          <a:p>
            <a:pPr marL="457200" marR="0" lvl="0" indent="-228600" algn="l" rtl="0">
              <a:lnSpc>
                <a:spcPct val="100000"/>
              </a:lnSpc>
              <a:spcBef>
                <a:spcPts val="0"/>
              </a:spcBef>
              <a:spcAft>
                <a:spcPts val="0"/>
              </a:spcAft>
              <a:buClr>
                <a:srgbClr val="000000"/>
              </a:buClr>
              <a:buSzPts val="1400"/>
              <a:buFont typeface="Arial"/>
              <a:buNone/>
            </a:pPr>
            <a:endParaRPr sz="1200"/>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66" name="Google Shape;366;p60: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6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61: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517525" lvl="0" indent="-288925" algn="l" rtl="0">
              <a:lnSpc>
                <a:spcPct val="100000"/>
              </a:lnSpc>
              <a:spcBef>
                <a:spcPts val="0"/>
              </a:spcBef>
              <a:spcAft>
                <a:spcPts val="0"/>
              </a:spcAft>
              <a:buSzPts val="1400"/>
              <a:buFont typeface="Arial"/>
              <a:buChar char="•"/>
            </a:pPr>
            <a:r>
              <a:rPr lang="en-US" sz="2000"/>
              <a:t>Course policy banning technology (use of laptop, recording device, other) conflicts with students with disabilities’ rights to their academic accommodation.</a:t>
            </a:r>
            <a:endParaRPr/>
          </a:p>
          <a:p>
            <a:pPr marL="517525" lvl="0" indent="-200025" algn="l" rtl="0">
              <a:lnSpc>
                <a:spcPct val="100000"/>
              </a:lnSpc>
              <a:spcBef>
                <a:spcPts val="600"/>
              </a:spcBef>
              <a:spcAft>
                <a:spcPts val="0"/>
              </a:spcAft>
              <a:buSzPts val="1400"/>
              <a:buFont typeface="Arial"/>
              <a:buNone/>
            </a:pPr>
            <a:endParaRPr sz="2000"/>
          </a:p>
          <a:p>
            <a:pPr marL="517525" lvl="0" indent="-288925" algn="l" rtl="0">
              <a:lnSpc>
                <a:spcPct val="100000"/>
              </a:lnSpc>
              <a:spcBef>
                <a:spcPts val="600"/>
              </a:spcBef>
              <a:spcAft>
                <a:spcPts val="0"/>
              </a:spcAft>
              <a:buSzPts val="1400"/>
              <a:buFont typeface="Arial"/>
              <a:buChar char="•"/>
            </a:pPr>
            <a:r>
              <a:rPr lang="en-US" sz="2000"/>
              <a:t>Faculty lacks of understanding of </a:t>
            </a:r>
            <a:r>
              <a:rPr lang="en-US" sz="1800"/>
              <a:t>Academic Accommodations </a:t>
            </a:r>
            <a:endParaRPr/>
          </a:p>
          <a:p>
            <a:pPr marL="517525" lvl="0" indent="-288925" algn="l" rtl="0">
              <a:lnSpc>
                <a:spcPct val="100000"/>
              </a:lnSpc>
              <a:spcBef>
                <a:spcPts val="0"/>
              </a:spcBef>
              <a:spcAft>
                <a:spcPts val="0"/>
              </a:spcAft>
              <a:buSzPts val="1400"/>
              <a:buFont typeface="Arial"/>
              <a:buChar char="•"/>
            </a:pPr>
            <a:r>
              <a:rPr lang="en-US" sz="1800"/>
              <a:t>Faculty lacks of understanding of how students with disabilities use technology</a:t>
            </a:r>
            <a:endParaRPr/>
          </a:p>
          <a:p>
            <a:pPr marL="969963" lvl="1" indent="-284163" algn="l" rtl="0">
              <a:lnSpc>
                <a:spcPct val="110000"/>
              </a:lnSpc>
              <a:spcBef>
                <a:spcPts val="0"/>
              </a:spcBef>
              <a:spcAft>
                <a:spcPts val="0"/>
              </a:spcAft>
              <a:buSzPts val="1400"/>
              <a:buFont typeface="Arial"/>
              <a:buChar char="•"/>
            </a:pPr>
            <a:r>
              <a:rPr lang="en-US" sz="1600"/>
              <a:t>Taking notes </a:t>
            </a:r>
            <a:endParaRPr/>
          </a:p>
          <a:p>
            <a:pPr marL="969963" lvl="1" indent="-284163" algn="l" rtl="0">
              <a:lnSpc>
                <a:spcPct val="110000"/>
              </a:lnSpc>
              <a:spcBef>
                <a:spcPts val="0"/>
              </a:spcBef>
              <a:spcAft>
                <a:spcPts val="0"/>
              </a:spcAft>
              <a:buSzPts val="1400"/>
              <a:buFont typeface="Arial"/>
              <a:buChar char="•"/>
            </a:pPr>
            <a:r>
              <a:rPr lang="en-US" sz="1600"/>
              <a:t>Adaptive/Assistive technology use during classroom </a:t>
            </a:r>
            <a:endParaRPr/>
          </a:p>
          <a:p>
            <a:pPr marL="685800" lvl="1" indent="0" algn="l" rtl="0">
              <a:lnSpc>
                <a:spcPct val="110000"/>
              </a:lnSpc>
              <a:spcBef>
                <a:spcPts val="0"/>
              </a:spcBef>
              <a:spcAft>
                <a:spcPts val="0"/>
              </a:spcAft>
              <a:buSzPts val="1400"/>
              <a:buFont typeface="Arial"/>
              <a:buNone/>
            </a:pPr>
            <a:endParaRPr sz="1600"/>
          </a:p>
          <a:p>
            <a:pPr marL="685800" lvl="1" indent="0" algn="l" rtl="0">
              <a:lnSpc>
                <a:spcPct val="110000"/>
              </a:lnSpc>
              <a:spcBef>
                <a:spcPts val="0"/>
              </a:spcBef>
              <a:spcAft>
                <a:spcPts val="0"/>
              </a:spcAft>
              <a:buSzPts val="1400"/>
              <a:buFont typeface="Arial"/>
              <a:buNone/>
            </a:pPr>
            <a:endParaRPr sz="1600"/>
          </a:p>
          <a:p>
            <a:pPr marL="685800" lvl="1" indent="0" algn="l" rtl="0">
              <a:lnSpc>
                <a:spcPct val="110000"/>
              </a:lnSpc>
              <a:spcBef>
                <a:spcPts val="0"/>
              </a:spcBef>
              <a:spcAft>
                <a:spcPts val="0"/>
              </a:spcAft>
              <a:buSzPts val="1400"/>
              <a:buFont typeface="Arial"/>
              <a:buNone/>
            </a:pPr>
            <a:r>
              <a:rPr lang="en-US" sz="1600"/>
              <a:t>Show Video if we have time: https://kaltura.umd.edu/media/Assistive+Technology+at+Montgomery+College+2014/1_3o09mnbu </a:t>
            </a:r>
            <a:endParaRPr/>
          </a:p>
        </p:txBody>
      </p:sp>
      <p:sp>
        <p:nvSpPr>
          <p:cNvPr id="378" name="Google Shape;378;p61: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62: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62: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to use them, how to use them, and when to just put them away and take out a pencil</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r>
              <a:rPr lang="en-US"/>
              <a:t>Independent of research and feelings associated with technology use, there is likely a disproportional impact of these types of bans on students with differing abilities</a:t>
            </a:r>
            <a:endParaRPr/>
          </a:p>
          <a:p>
            <a:pPr marL="0" lvl="0" indent="0" algn="l" rtl="0">
              <a:lnSpc>
                <a:spcPct val="100000"/>
              </a:lnSpc>
              <a:spcBef>
                <a:spcPts val="0"/>
              </a:spcBef>
              <a:spcAft>
                <a:spcPts val="0"/>
              </a:spcAft>
              <a:buSzPts val="1400"/>
              <a:buNone/>
            </a:pPr>
            <a:r>
              <a:rPr lang="en-US"/>
              <a:t>Well-intended idea with unintended consequences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Spring 2019 report released by the Health Center showed that the top three accessibility and disability services are: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a:t>Psychological</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a:t>ADHD</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a:t>Learning Disabilities</a:t>
            </a:r>
            <a:endParaRPr/>
          </a:p>
          <a:p>
            <a:pPr marL="228600" marR="0" lvl="0" indent="-15240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And, the existance of these types of needs are historically under-reported; the burden of working with a professor to disclose a disability is on the students’ shoulders…and it’s often the first time they’ve had to navigate this on their own…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Now, we’re potentially putting them in a position where their disability, either internal or external, will be made clearly visible to their peers?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While these conversations will likely be ongoing between adminstrators, students, faculty, and staff, I leave you with these words, which you’ll find on our wall in ESJ…</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The idea being that our students start and end in all different places…and my opinion is that technology, through a wide-modality of different forms, from system data, to online surveys, to allowing them to connect to their instructional technology across campus…helps meet our campus community where they are at, with the promise of helping them get to where they want to go…whereever that may be.</a:t>
            </a:r>
            <a:endParaRPr/>
          </a:p>
          <a:p>
            <a:pPr marL="0" lvl="0" indent="0" algn="l" rtl="0">
              <a:lnSpc>
                <a:spcPct val="100000"/>
              </a:lnSpc>
              <a:spcBef>
                <a:spcPts val="0"/>
              </a:spcBef>
              <a:spcAft>
                <a:spcPts val="0"/>
              </a:spcAft>
              <a:buSzPts val="1400"/>
              <a:buNone/>
            </a:pPr>
            <a:endParaRPr/>
          </a:p>
        </p:txBody>
      </p:sp>
      <p:sp>
        <p:nvSpPr>
          <p:cNvPr id="390" name="Google Shape;390;p62: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63: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63: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05" name="Google Shape;405;p63: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64: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12" name="Google Shape;412;p64: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65:notes"/>
          <p:cNvSpPr txBox="1">
            <a:spLocks noGrp="1"/>
          </p:cNvSpPr>
          <p:nvPr>
            <p:ph type="body" idx="1"/>
          </p:nvPr>
        </p:nvSpPr>
        <p:spPr>
          <a:xfrm>
            <a:off x="685800" y="4473892"/>
            <a:ext cx="54864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000"/>
              <a:t>Students with disabilities already face barriers:</a:t>
            </a:r>
            <a:endParaRPr sz="1000"/>
          </a:p>
          <a:p>
            <a:pPr marL="457200" lvl="0" indent="-292100" algn="l" rtl="0">
              <a:lnSpc>
                <a:spcPct val="100000"/>
              </a:lnSpc>
              <a:spcBef>
                <a:spcPts val="0"/>
              </a:spcBef>
              <a:spcAft>
                <a:spcPts val="0"/>
              </a:spcAft>
              <a:buSzPts val="1000"/>
              <a:buChar char="-"/>
            </a:pPr>
            <a:r>
              <a:rPr lang="en-US" sz="1000"/>
              <a:t>Stigma</a:t>
            </a:r>
            <a:endParaRPr sz="1000"/>
          </a:p>
          <a:p>
            <a:pPr marL="457200" lvl="0" indent="-228600" algn="l" rtl="0">
              <a:lnSpc>
                <a:spcPct val="100000"/>
              </a:lnSpc>
              <a:spcBef>
                <a:spcPts val="0"/>
              </a:spcBef>
              <a:spcAft>
                <a:spcPts val="0"/>
              </a:spcAft>
              <a:buSzPts val="1400"/>
              <a:buNone/>
            </a:pPr>
            <a:endParaRPr sz="1000"/>
          </a:p>
          <a:p>
            <a:pPr marL="457200" lvl="0" indent="-292100" algn="l" rtl="0">
              <a:lnSpc>
                <a:spcPct val="100000"/>
              </a:lnSpc>
              <a:spcBef>
                <a:spcPts val="0"/>
              </a:spcBef>
              <a:spcAft>
                <a:spcPts val="0"/>
              </a:spcAft>
              <a:buSzPts val="1000"/>
              <a:buFont typeface="Arial"/>
              <a:buChar char="•"/>
            </a:pPr>
            <a:r>
              <a:rPr lang="en-US" sz="1000"/>
              <a:t>Consider using </a:t>
            </a:r>
            <a:r>
              <a:rPr lang="en-US" sz="1000" b="1"/>
              <a:t>Universal Design for Learning </a:t>
            </a:r>
            <a:endParaRPr sz="1000"/>
          </a:p>
          <a:p>
            <a:pPr marL="914400" lvl="1" indent="-342900" algn="l" rtl="0">
              <a:lnSpc>
                <a:spcPct val="100000"/>
              </a:lnSpc>
              <a:spcBef>
                <a:spcPts val="0"/>
              </a:spcBef>
              <a:spcAft>
                <a:spcPts val="0"/>
              </a:spcAft>
              <a:buSzPts val="1800"/>
              <a:buNone/>
            </a:pPr>
            <a:r>
              <a:rPr lang="en-US" sz="1000" b="1"/>
              <a:t>Present content and information in multiple media and provide varied support</a:t>
            </a:r>
            <a:endParaRPr sz="1000"/>
          </a:p>
          <a:p>
            <a:pPr marL="914400" lvl="1" indent="-342900" algn="l" rtl="0">
              <a:lnSpc>
                <a:spcPct val="100000"/>
              </a:lnSpc>
              <a:spcBef>
                <a:spcPts val="0"/>
              </a:spcBef>
              <a:spcAft>
                <a:spcPts val="0"/>
              </a:spcAft>
              <a:buSzPts val="1800"/>
              <a:buNone/>
            </a:pPr>
            <a:r>
              <a:rPr lang="en-US" sz="1000" b="1"/>
              <a:t>Give students plenty of options for expressing what they know and provide different models, feedback and supports for their different levels of proficiency. </a:t>
            </a:r>
            <a:endParaRPr sz="1000"/>
          </a:p>
          <a:p>
            <a:pPr marL="914400" lvl="1" indent="-342900" algn="l" rtl="0">
              <a:lnSpc>
                <a:spcPct val="100000"/>
              </a:lnSpc>
              <a:spcBef>
                <a:spcPts val="0"/>
              </a:spcBef>
              <a:spcAft>
                <a:spcPts val="0"/>
              </a:spcAft>
              <a:buSzPts val="1800"/>
              <a:buNone/>
            </a:pPr>
            <a:r>
              <a:rPr lang="en-US" sz="1000"/>
              <a:t>and different modalities to for students to engage with course content and to express what they know and are learning</a:t>
            </a:r>
            <a:endParaRPr sz="1000"/>
          </a:p>
          <a:p>
            <a:pPr marL="914400" lvl="1" indent="-342900" algn="l" rtl="0">
              <a:lnSpc>
                <a:spcPct val="100000"/>
              </a:lnSpc>
              <a:spcBef>
                <a:spcPts val="0"/>
              </a:spcBef>
              <a:spcAft>
                <a:spcPts val="0"/>
              </a:spcAft>
              <a:buSzPts val="1800"/>
              <a:buNone/>
            </a:pPr>
            <a:endParaRPr sz="1000"/>
          </a:p>
          <a:p>
            <a:pPr marL="457200" lvl="0" indent="-292100" algn="l" rtl="0">
              <a:lnSpc>
                <a:spcPct val="100000"/>
              </a:lnSpc>
              <a:spcBef>
                <a:spcPts val="0"/>
              </a:spcBef>
              <a:spcAft>
                <a:spcPts val="0"/>
              </a:spcAft>
              <a:buSzPts val="1000"/>
              <a:buFont typeface="Arial"/>
              <a:buChar char="•"/>
            </a:pPr>
            <a:r>
              <a:rPr lang="en-US" sz="1000"/>
              <a:t>Reflect on the reason(s) for banning technology</a:t>
            </a:r>
            <a:endParaRPr sz="1000"/>
          </a:p>
          <a:p>
            <a:pPr marL="914400" lvl="1" indent="-342900" algn="l" rtl="0">
              <a:lnSpc>
                <a:spcPct val="100000"/>
              </a:lnSpc>
              <a:spcBef>
                <a:spcPts val="0"/>
              </a:spcBef>
              <a:spcAft>
                <a:spcPts val="0"/>
              </a:spcAft>
              <a:buSzPts val="1800"/>
              <a:buNone/>
            </a:pPr>
            <a:r>
              <a:rPr lang="en-US" sz="1000"/>
              <a:t>What is my goal? What do I want my students to do, know and care about?</a:t>
            </a:r>
            <a:endParaRPr sz="1000"/>
          </a:p>
          <a:p>
            <a:pPr marL="914400" lvl="1" indent="-342900" algn="l" rtl="0">
              <a:lnSpc>
                <a:spcPct val="100000"/>
              </a:lnSpc>
              <a:spcBef>
                <a:spcPts val="0"/>
              </a:spcBef>
              <a:spcAft>
                <a:spcPts val="0"/>
              </a:spcAft>
              <a:buSzPts val="1800"/>
              <a:buNone/>
            </a:pPr>
            <a:r>
              <a:rPr lang="en-US" sz="1000"/>
              <a:t>Faculty may choose to restrict the use of technology for an specific class activity.</a:t>
            </a:r>
            <a:endParaRPr sz="1000"/>
          </a:p>
          <a:p>
            <a:pPr marL="914400" lvl="1" indent="-342900" algn="l" rtl="0">
              <a:lnSpc>
                <a:spcPct val="100000"/>
              </a:lnSpc>
              <a:spcBef>
                <a:spcPts val="0"/>
              </a:spcBef>
              <a:spcAft>
                <a:spcPts val="0"/>
              </a:spcAft>
              <a:buSzPts val="1800"/>
              <a:buNone/>
            </a:pPr>
            <a:endParaRPr sz="1000"/>
          </a:p>
          <a:p>
            <a:pPr marL="457200" lvl="0" indent="-292100" algn="l" rtl="0">
              <a:lnSpc>
                <a:spcPct val="100000"/>
              </a:lnSpc>
              <a:spcBef>
                <a:spcPts val="0"/>
              </a:spcBef>
              <a:spcAft>
                <a:spcPts val="0"/>
              </a:spcAft>
              <a:buSzPts val="1000"/>
              <a:buFont typeface="Arial"/>
              <a:buChar char="•"/>
            </a:pPr>
            <a:r>
              <a:rPr lang="en-US" sz="1000"/>
              <a:t>Discuss course policies and procedures with fellow faculty and students</a:t>
            </a:r>
            <a:endParaRPr sz="1000"/>
          </a:p>
          <a:p>
            <a:pPr marL="914400" lvl="1" indent="-342900" algn="l" rtl="0">
              <a:lnSpc>
                <a:spcPct val="100000"/>
              </a:lnSpc>
              <a:spcBef>
                <a:spcPts val="0"/>
              </a:spcBef>
              <a:spcAft>
                <a:spcPts val="0"/>
              </a:spcAft>
              <a:buSzPts val="1800"/>
              <a:buNone/>
            </a:pPr>
            <a:r>
              <a:rPr lang="en-US" sz="1000"/>
              <a:t>Ask yourself “what about accessibility?” </a:t>
            </a:r>
            <a:endParaRPr sz="1000"/>
          </a:p>
          <a:p>
            <a:pPr marL="914400" lvl="1" indent="-342900" algn="l" rtl="0">
              <a:lnSpc>
                <a:spcPct val="100000"/>
              </a:lnSpc>
              <a:spcBef>
                <a:spcPts val="0"/>
              </a:spcBef>
              <a:spcAft>
                <a:spcPts val="0"/>
              </a:spcAft>
              <a:buSzPts val="1800"/>
              <a:buNone/>
            </a:pPr>
            <a:r>
              <a:rPr lang="en-US" sz="1000"/>
              <a:t>Does this policy violates the rights of my students with disabilities? </a:t>
            </a:r>
            <a:endParaRPr sz="1000"/>
          </a:p>
          <a:p>
            <a:pPr marL="914400" lvl="1" indent="-342900" algn="l" rtl="0">
              <a:lnSpc>
                <a:spcPct val="100000"/>
              </a:lnSpc>
              <a:spcBef>
                <a:spcPts val="0"/>
              </a:spcBef>
              <a:spcAft>
                <a:spcPts val="0"/>
              </a:spcAft>
              <a:buSzPts val="1800"/>
              <a:buNone/>
            </a:pPr>
            <a:endParaRPr sz="1000"/>
          </a:p>
          <a:p>
            <a:pPr marL="914400" marR="0" lvl="1" indent="-342900" algn="l" rtl="0">
              <a:lnSpc>
                <a:spcPct val="100000"/>
              </a:lnSpc>
              <a:spcBef>
                <a:spcPts val="0"/>
              </a:spcBef>
              <a:spcAft>
                <a:spcPts val="0"/>
              </a:spcAft>
              <a:buClr>
                <a:srgbClr val="000000"/>
              </a:buClr>
              <a:buSzPts val="1800"/>
              <a:buFont typeface="Arial"/>
              <a:buNone/>
            </a:pPr>
            <a:r>
              <a:rPr lang="en-US" sz="1000"/>
              <a:t>UDL resources </a:t>
            </a:r>
            <a:r>
              <a:rPr lang="en-US" sz="1000" b="1" u="sng">
                <a:solidFill>
                  <a:schemeClr val="hlink"/>
                </a:solidFill>
                <a:hlinkClick r:id="rId3"/>
              </a:rPr>
              <a:t>http://www.cast.org</a:t>
            </a:r>
            <a:endParaRPr sz="1000" b="1"/>
          </a:p>
          <a:p>
            <a:pPr marL="914400" lvl="1" indent="-342900" algn="l" rtl="0">
              <a:lnSpc>
                <a:spcPct val="100000"/>
              </a:lnSpc>
              <a:spcBef>
                <a:spcPts val="0"/>
              </a:spcBef>
              <a:spcAft>
                <a:spcPts val="0"/>
              </a:spcAft>
              <a:buSzPts val="1800"/>
              <a:buNone/>
            </a:pPr>
            <a:r>
              <a:rPr lang="en-US" sz="1000"/>
              <a:t> </a:t>
            </a:r>
            <a:endParaRPr sz="1000"/>
          </a:p>
          <a:p>
            <a:pPr marL="914400" lvl="1" indent="-342900" algn="l" rtl="0">
              <a:lnSpc>
                <a:spcPct val="100000"/>
              </a:lnSpc>
              <a:spcBef>
                <a:spcPts val="0"/>
              </a:spcBef>
              <a:spcAft>
                <a:spcPts val="0"/>
              </a:spcAft>
              <a:buSzPts val="1800"/>
              <a:buNone/>
            </a:pPr>
            <a:endParaRPr sz="1000"/>
          </a:p>
          <a:p>
            <a:pPr marL="457200" lvl="0" indent="-228600" algn="l" rtl="0">
              <a:lnSpc>
                <a:spcPct val="100000"/>
              </a:lnSpc>
              <a:spcBef>
                <a:spcPts val="0"/>
              </a:spcBef>
              <a:spcAft>
                <a:spcPts val="0"/>
              </a:spcAft>
              <a:buSzPts val="1400"/>
              <a:buNone/>
            </a:pPr>
            <a:endParaRPr sz="1000"/>
          </a:p>
        </p:txBody>
      </p:sp>
      <p:sp>
        <p:nvSpPr>
          <p:cNvPr id="420" name="Google Shape;420;p65: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66: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66: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Top image shows the concept of equity, when we give everyone the same equipment. Wheelchair user, tall man, reg woman and child using the same size of bike. It is not effective for most of them. Wheelchair user cannot participate and tall man and child ride the bike with difficulty.</a:t>
            </a:r>
            <a:endParaRPr/>
          </a:p>
          <a:p>
            <a:pPr marL="457200" marR="0" lvl="0" indent="-228600" algn="l" rtl="0">
              <a:lnSpc>
                <a:spcPct val="100000"/>
              </a:lnSpc>
              <a:spcBef>
                <a:spcPts val="0"/>
              </a:spcBef>
              <a:spcAft>
                <a:spcPts val="0"/>
              </a:spcAft>
              <a:buClr>
                <a:srgbClr val="000000"/>
              </a:buClr>
              <a:buSzPts val="1400"/>
              <a:buFont typeface="Arial"/>
              <a:buNone/>
            </a:pPr>
            <a:r>
              <a:rPr lang="en-US"/>
              <a:t>Bottom image shows each individual using a bike customized to their size or ability. All are able to participate and ride the bike at their level of skill. </a:t>
            </a:r>
            <a:endParaRPr/>
          </a:p>
        </p:txBody>
      </p:sp>
      <p:sp>
        <p:nvSpPr>
          <p:cNvPr id="429" name="Google Shape;429;p66: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67: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37" name="Google Shape;437;p67: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7: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17: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45" name="Google Shape;445;p17: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09fd7736c_0_0: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709fd7736c_0_0:notes"/>
          <p:cNvSpPr txBox="1">
            <a:spLocks noGrp="1"/>
          </p:cNvSpPr>
          <p:nvPr>
            <p:ph type="body" idx="1"/>
          </p:nvPr>
        </p:nvSpPr>
        <p:spPr>
          <a:xfrm>
            <a:off x="685800" y="4473892"/>
            <a:ext cx="54864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2" name="Google Shape;102;g709fd7736c_0_0:notes"/>
          <p:cNvSpPr txBox="1">
            <a:spLocks noGrp="1"/>
          </p:cNvSpPr>
          <p:nvPr>
            <p:ph type="sldNum" idx="12"/>
          </p:nvPr>
        </p:nvSpPr>
        <p:spPr>
          <a:xfrm>
            <a:off x="3884613" y="8829970"/>
            <a:ext cx="2971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3: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3: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lvl="0" indent="-457200" algn="l" rtl="0">
              <a:lnSpc>
                <a:spcPct val="100000"/>
              </a:lnSpc>
              <a:spcBef>
                <a:spcPts val="0"/>
              </a:spcBef>
              <a:spcAft>
                <a:spcPts val="0"/>
              </a:spcAft>
              <a:buClr>
                <a:schemeClr val="dk1"/>
              </a:buClr>
              <a:buSzPts val="1200"/>
              <a:buFont typeface="Arial"/>
              <a:buChar char="•"/>
            </a:pPr>
            <a:r>
              <a:rPr lang="en-US"/>
              <a:t>Interested in student and faculty perceptions of technology (including classroom technology)</a:t>
            </a:r>
            <a:endParaRPr/>
          </a:p>
          <a:p>
            <a:pPr marL="457200" marR="0" lvl="0" indent="-457200" algn="l" rtl="0">
              <a:lnSpc>
                <a:spcPct val="100000"/>
              </a:lnSpc>
              <a:spcBef>
                <a:spcPts val="0"/>
              </a:spcBef>
              <a:spcAft>
                <a:spcPts val="0"/>
              </a:spcAft>
              <a:buClr>
                <a:schemeClr val="dk1"/>
              </a:buClr>
              <a:buSzPts val="1200"/>
              <a:buFont typeface="Arial"/>
              <a:buChar char="•"/>
            </a:pPr>
            <a:r>
              <a:rPr lang="en-US"/>
              <a:t>Part of a longer story on teaching and learning experiences at UMD</a:t>
            </a:r>
            <a:endParaRPr/>
          </a:p>
          <a:p>
            <a:pPr marL="457200" lvl="0" indent="-457200" algn="l" rtl="0">
              <a:lnSpc>
                <a:spcPct val="100000"/>
              </a:lnSpc>
              <a:spcBef>
                <a:spcPts val="0"/>
              </a:spcBef>
              <a:spcAft>
                <a:spcPts val="0"/>
              </a:spcAft>
              <a:buClr>
                <a:schemeClr val="dk1"/>
              </a:buClr>
              <a:buSzPts val="1200"/>
              <a:buFont typeface="Arial"/>
              <a:buChar char="•"/>
            </a:pPr>
            <a:r>
              <a:rPr lang="en-US"/>
              <a:t>Presenting 2/5 sections (other sections: academic technology and wifi for teaching</a:t>
            </a:r>
            <a:endParaRPr/>
          </a:p>
          <a:p>
            <a:pPr marL="457200" lvl="0" indent="-457200" algn="l" rtl="0">
              <a:lnSpc>
                <a:spcPct val="100000"/>
              </a:lnSpc>
              <a:spcBef>
                <a:spcPts val="0"/>
              </a:spcBef>
              <a:spcAft>
                <a:spcPts val="0"/>
              </a:spcAft>
              <a:buClr>
                <a:schemeClr val="dk1"/>
              </a:buClr>
              <a:buSzPts val="1200"/>
              <a:buFont typeface="Arial"/>
              <a:buChar char="•"/>
            </a:pPr>
            <a:r>
              <a:rPr lang="en-US"/>
              <a:t>Sneak peak before final report, just finished analyzing. If you have follow-up analyses ideas or questions, love to hear about it/get in touch</a:t>
            </a:r>
            <a:endParaRPr/>
          </a:p>
          <a:p>
            <a:pPr marL="457200" lvl="0" indent="-457200" algn="l" rtl="0">
              <a:lnSpc>
                <a:spcPct val="100000"/>
              </a:lnSpc>
              <a:spcBef>
                <a:spcPts val="0"/>
              </a:spcBef>
              <a:spcAft>
                <a:spcPts val="0"/>
              </a:spcAft>
              <a:buClr>
                <a:schemeClr val="dk1"/>
              </a:buClr>
              <a:buSzPts val="1200"/>
              <a:buFont typeface="Arial"/>
              <a:buChar char="•"/>
            </a:pPr>
            <a:r>
              <a:rPr lang="en-US"/>
              <a:t>Future plans: survey instructors like this every other year. Students via ECAR every year</a:t>
            </a:r>
            <a:endParaRPr/>
          </a:p>
          <a:p>
            <a:pPr marL="0" lvl="0" indent="0" algn="l" rtl="0">
              <a:lnSpc>
                <a:spcPct val="100000"/>
              </a:lnSpc>
              <a:spcBef>
                <a:spcPts val="0"/>
              </a:spcBef>
              <a:spcAft>
                <a:spcPts val="0"/>
              </a:spcAft>
              <a:buSzPts val="1400"/>
              <a:buNone/>
            </a:pPr>
            <a:endParaRPr/>
          </a:p>
        </p:txBody>
      </p:sp>
      <p:sp>
        <p:nvSpPr>
          <p:cNvPr id="111" name="Google Shape;111;p23: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Who uses Canvas as their Enterprise Learning Management system (ELMS)?</a:t>
            </a:r>
            <a:endParaRPr/>
          </a:p>
          <a:p>
            <a:pPr marL="171450" lvl="0" indent="-171450" algn="l" rtl="0">
              <a:lnSpc>
                <a:spcPct val="100000"/>
              </a:lnSpc>
              <a:spcBef>
                <a:spcPts val="0"/>
              </a:spcBef>
              <a:spcAft>
                <a:spcPts val="0"/>
              </a:spcAft>
              <a:buClr>
                <a:schemeClr val="dk1"/>
              </a:buClr>
              <a:buSzPts val="1200"/>
              <a:buFont typeface="Arial"/>
              <a:buChar char="•"/>
            </a:pPr>
            <a:r>
              <a:rPr lang="en-US"/>
              <a:t>Can be a common course space online for instructors and students</a:t>
            </a:r>
            <a:endParaRPr/>
          </a:p>
          <a:p>
            <a:pPr marL="171450" lvl="0" indent="-171450" algn="l" rtl="0">
              <a:lnSpc>
                <a:spcPct val="100000"/>
              </a:lnSpc>
              <a:spcBef>
                <a:spcPts val="0"/>
              </a:spcBef>
              <a:spcAft>
                <a:spcPts val="0"/>
              </a:spcAft>
              <a:buClr>
                <a:schemeClr val="dk1"/>
              </a:buClr>
              <a:buSzPts val="1200"/>
              <a:buFont typeface="Arial"/>
              <a:buChar char="•"/>
            </a:pPr>
            <a:r>
              <a:rPr lang="en-US"/>
              <a:t>Each semester a space automatically generated within our ELMS-Canvas instance (with exception of some types of sections, like independent study)</a:t>
            </a:r>
            <a:endParaRPr/>
          </a:p>
          <a:p>
            <a:pPr marL="171450" lvl="0" indent="-171450" algn="l" rtl="0">
              <a:lnSpc>
                <a:spcPct val="100000"/>
              </a:lnSpc>
              <a:spcBef>
                <a:spcPts val="0"/>
              </a:spcBef>
              <a:spcAft>
                <a:spcPts val="0"/>
              </a:spcAft>
              <a:buClr>
                <a:schemeClr val="dk1"/>
              </a:buClr>
              <a:buSzPts val="1200"/>
              <a:buFont typeface="Arial"/>
              <a:buChar char="•"/>
            </a:pPr>
            <a:r>
              <a:rPr lang="en-US"/>
              <a:t>Instructor can publish a space = ACCESS available to students</a:t>
            </a:r>
            <a:endParaRPr/>
          </a:p>
          <a:p>
            <a:pPr marL="171450" lvl="0" indent="-171450" algn="l" rtl="0">
              <a:lnSpc>
                <a:spcPct val="100000"/>
              </a:lnSpc>
              <a:spcBef>
                <a:spcPts val="0"/>
              </a:spcBef>
              <a:spcAft>
                <a:spcPts val="0"/>
              </a:spcAft>
              <a:buClr>
                <a:schemeClr val="dk1"/>
              </a:buClr>
              <a:buSzPts val="1200"/>
              <a:buFont typeface="Arial"/>
              <a:buChar char="•"/>
            </a:pPr>
            <a:r>
              <a:rPr lang="en-US"/>
              <a:t>Available since Fall 2012. Many teams within DIT piloted, implemented, and maintain</a:t>
            </a:r>
            <a:endParaRPr/>
          </a:p>
        </p:txBody>
      </p:sp>
      <p:sp>
        <p:nvSpPr>
          <p:cNvPr id="120" name="Google Shape;120;p3: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8: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8: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r>
              <a:rPr lang="en-US" sz="1200">
                <a:solidFill>
                  <a:schemeClr val="dk1"/>
                </a:solidFill>
              </a:rPr>
              <a:t>This 87% represents </a:t>
            </a:r>
            <a:r>
              <a:rPr lang="en-US" sz="3600">
                <a:solidFill>
                  <a:schemeClr val="accent1"/>
                </a:solidFill>
              </a:rPr>
              <a:t>7,249</a:t>
            </a:r>
            <a:r>
              <a:rPr lang="en-US" sz="1200">
                <a:solidFill>
                  <a:schemeClr val="dk1"/>
                </a:solidFill>
              </a:rPr>
              <a:t> published course sections</a:t>
            </a:r>
            <a:endParaRPr/>
          </a:p>
          <a:p>
            <a:pPr marL="457200" marR="0" lvl="0" indent="-228600" algn="l" rtl="0">
              <a:lnSpc>
                <a:spcPct val="100000"/>
              </a:lnSpc>
              <a:spcBef>
                <a:spcPts val="0"/>
              </a:spcBef>
              <a:spcAft>
                <a:spcPts val="0"/>
              </a:spcAft>
              <a:buSzPts val="1400"/>
              <a:buNone/>
            </a:pPr>
            <a:r>
              <a:rPr lang="en-US" sz="1200">
                <a:solidFill>
                  <a:schemeClr val="dk1"/>
                </a:solidFill>
              </a:rPr>
              <a:t>The remaining 13 % represents </a:t>
            </a:r>
            <a:r>
              <a:rPr lang="en-US" sz="3600">
                <a:solidFill>
                  <a:schemeClr val="accent1"/>
                </a:solidFill>
              </a:rPr>
              <a:t>1,034</a:t>
            </a:r>
            <a:r>
              <a:rPr lang="en-US" sz="1200">
                <a:solidFill>
                  <a:schemeClr val="dk1"/>
                </a:solidFill>
              </a:rPr>
              <a:t> unpublished course sections</a:t>
            </a:r>
            <a:endParaRPr sz="1200">
              <a:solidFill>
                <a:schemeClr val="dk1"/>
              </a:solidFill>
            </a:endParaRPr>
          </a:p>
          <a:p>
            <a:pPr marL="174708" lvl="0" indent="-174708" algn="l" rtl="0">
              <a:lnSpc>
                <a:spcPct val="100000"/>
              </a:lnSpc>
              <a:spcBef>
                <a:spcPts val="0"/>
              </a:spcBef>
              <a:spcAft>
                <a:spcPts val="0"/>
              </a:spcAft>
              <a:buSzPts val="1400"/>
              <a:buFont typeface="Arial"/>
              <a:buChar char="•"/>
            </a:pPr>
            <a:r>
              <a:rPr lang="en-US"/>
              <a:t>We don’t know what instructors are doing within those ELMS-Canvas spaces? Are they posting the syllabus, are all assignments submitted online?</a:t>
            </a:r>
            <a:endParaRPr/>
          </a:p>
          <a:p>
            <a:pPr marL="174708" lvl="0" indent="-174708" algn="l" rtl="0">
              <a:lnSpc>
                <a:spcPct val="100000"/>
              </a:lnSpc>
              <a:spcBef>
                <a:spcPts val="0"/>
              </a:spcBef>
              <a:spcAft>
                <a:spcPts val="0"/>
              </a:spcAft>
              <a:buSzPts val="1400"/>
              <a:buFont typeface="Arial"/>
              <a:buChar char="•"/>
            </a:pPr>
            <a:r>
              <a:rPr lang="en-US"/>
              <a:t>Here is where we can pull in another dataset to triangulate information or provide some context </a:t>
            </a:r>
            <a:endParaRPr/>
          </a:p>
        </p:txBody>
      </p:sp>
      <p:sp>
        <p:nvSpPr>
          <p:cNvPr id="130" name="Google Shape;130;p58: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8: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8: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a:t>Average is for period Aug 27 – December 10 </a:t>
            </a:r>
            <a:endParaRPr/>
          </a:p>
          <a:p>
            <a:pPr marL="171450" marR="0" lvl="0" indent="-171450" algn="l" rtl="0">
              <a:lnSpc>
                <a:spcPct val="100000"/>
              </a:lnSpc>
              <a:spcBef>
                <a:spcPts val="0"/>
              </a:spcBef>
              <a:spcAft>
                <a:spcPts val="0"/>
              </a:spcAft>
              <a:buClr>
                <a:schemeClr val="dk1"/>
              </a:buClr>
              <a:buSzPts val="1200"/>
              <a:buFont typeface="Arial"/>
              <a:buChar char="•"/>
            </a:pPr>
            <a:r>
              <a:rPr lang="en-US"/>
              <a:t>This number is JUST students and JUST activity related to a Fall 2018 course </a:t>
            </a:r>
            <a:endParaRPr/>
          </a:p>
          <a:p>
            <a:pPr marL="171450" marR="0" lvl="0" indent="-171450" algn="l" rtl="0">
              <a:lnSpc>
                <a:spcPct val="100000"/>
              </a:lnSpc>
              <a:spcBef>
                <a:spcPts val="0"/>
              </a:spcBef>
              <a:spcAft>
                <a:spcPts val="0"/>
              </a:spcAft>
              <a:buClr>
                <a:schemeClr val="dk1"/>
              </a:buClr>
              <a:buSzPts val="1200"/>
              <a:buFont typeface="Arial"/>
              <a:buChar char="•"/>
            </a:pPr>
            <a:r>
              <a:rPr lang="en-US"/>
              <a:t>28,129 / 41,200 = 68% of all students</a:t>
            </a:r>
            <a:endParaRPr/>
          </a:p>
          <a:p>
            <a:pPr marL="171450" marR="0" lvl="0" indent="-171450" algn="l" rtl="0">
              <a:lnSpc>
                <a:spcPct val="100000"/>
              </a:lnSpc>
              <a:spcBef>
                <a:spcPts val="0"/>
              </a:spcBef>
              <a:spcAft>
                <a:spcPts val="0"/>
              </a:spcAft>
              <a:buClr>
                <a:schemeClr val="dk1"/>
              </a:buClr>
              <a:buSzPts val="1200"/>
              <a:buFont typeface="Arial"/>
              <a:buChar char="•"/>
            </a:pPr>
            <a:r>
              <a:rPr lang="en-US"/>
              <a:t>Peak use was 34,924 on September 17, 2018. (85% of all students)</a:t>
            </a:r>
            <a:endParaRPr/>
          </a:p>
          <a:p>
            <a:pPr marL="171450" marR="0" lvl="0" indent="-171450" algn="l" rtl="0">
              <a:lnSpc>
                <a:spcPct val="100000"/>
              </a:lnSpc>
              <a:spcBef>
                <a:spcPts val="0"/>
              </a:spcBef>
              <a:spcAft>
                <a:spcPts val="0"/>
              </a:spcAft>
              <a:buClr>
                <a:schemeClr val="dk1"/>
              </a:buClr>
              <a:buSzPts val="1200"/>
              <a:buFont typeface="Arial"/>
              <a:buChar char="•"/>
            </a:pPr>
            <a:r>
              <a:rPr lang="en-US"/>
              <a:t>Thanksgiving is a good check – we would expect there to be fewer users</a:t>
            </a:r>
            <a:endParaRPr/>
          </a:p>
          <a:p>
            <a:pPr marL="171450" marR="0" lvl="0" indent="-171450" algn="l" rtl="0">
              <a:lnSpc>
                <a:spcPct val="100000"/>
              </a:lnSpc>
              <a:spcBef>
                <a:spcPts val="0"/>
              </a:spcBef>
              <a:spcAft>
                <a:spcPts val="0"/>
              </a:spcAft>
              <a:buClr>
                <a:schemeClr val="dk1"/>
              </a:buClr>
              <a:buSzPts val="1200"/>
              <a:buFont typeface="Arial"/>
              <a:buChar char="•"/>
            </a:pPr>
            <a:r>
              <a:rPr lang="en-US"/>
              <a:t>Averages per day</a:t>
            </a:r>
            <a:endParaRPr/>
          </a:p>
          <a:p>
            <a:pPr marL="171450" marR="0" lvl="0" indent="-171450" algn="l" rtl="0">
              <a:lnSpc>
                <a:spcPct val="100000"/>
              </a:lnSpc>
              <a:spcBef>
                <a:spcPts val="0"/>
              </a:spcBef>
              <a:spcAft>
                <a:spcPts val="0"/>
              </a:spcAft>
              <a:buClr>
                <a:schemeClr val="dk1"/>
              </a:buClr>
              <a:buSzPts val="1200"/>
              <a:buFont typeface="Arial"/>
              <a:buChar char="•"/>
            </a:pPr>
            <a:r>
              <a:rPr lang="en-US"/>
              <a:t>Sunday       26,444</a:t>
            </a:r>
            <a:endParaRPr/>
          </a:p>
          <a:p>
            <a:pPr marL="171450" marR="0" lvl="0" indent="-171450" algn="l" rtl="0">
              <a:lnSpc>
                <a:spcPct val="100000"/>
              </a:lnSpc>
              <a:spcBef>
                <a:spcPts val="0"/>
              </a:spcBef>
              <a:spcAft>
                <a:spcPts val="0"/>
              </a:spcAft>
              <a:buClr>
                <a:schemeClr val="dk1"/>
              </a:buClr>
              <a:buSzPts val="1200"/>
              <a:buFont typeface="Arial"/>
              <a:buChar char="•"/>
            </a:pPr>
            <a:r>
              <a:rPr lang="en-US"/>
              <a:t>Monday       31,245</a:t>
            </a:r>
            <a:endParaRPr/>
          </a:p>
          <a:p>
            <a:pPr marL="171450" marR="0" lvl="0" indent="-171450" algn="l" rtl="0">
              <a:lnSpc>
                <a:spcPct val="100000"/>
              </a:lnSpc>
              <a:spcBef>
                <a:spcPts val="0"/>
              </a:spcBef>
              <a:spcAft>
                <a:spcPts val="0"/>
              </a:spcAft>
              <a:buClr>
                <a:schemeClr val="dk1"/>
              </a:buClr>
              <a:buSzPts val="1200"/>
              <a:buFont typeface="Arial"/>
              <a:buChar char="•"/>
            </a:pPr>
            <a:r>
              <a:rPr lang="en-US"/>
              <a:t>Tuesday      30,942</a:t>
            </a:r>
            <a:endParaRPr/>
          </a:p>
          <a:p>
            <a:pPr marL="171450" marR="0" lvl="0" indent="-171450" algn="l" rtl="0">
              <a:lnSpc>
                <a:spcPct val="100000"/>
              </a:lnSpc>
              <a:spcBef>
                <a:spcPts val="0"/>
              </a:spcBef>
              <a:spcAft>
                <a:spcPts val="0"/>
              </a:spcAft>
              <a:buClr>
                <a:schemeClr val="dk1"/>
              </a:buClr>
              <a:buSzPts val="1200"/>
              <a:buFont typeface="Arial"/>
              <a:buChar char="•"/>
            </a:pPr>
            <a:r>
              <a:rPr lang="en-US"/>
              <a:t>Wednesday    30,036</a:t>
            </a:r>
            <a:endParaRPr/>
          </a:p>
          <a:p>
            <a:pPr marL="171450" marR="0" lvl="0" indent="-171450" algn="l" rtl="0">
              <a:lnSpc>
                <a:spcPct val="100000"/>
              </a:lnSpc>
              <a:spcBef>
                <a:spcPts val="0"/>
              </a:spcBef>
              <a:spcAft>
                <a:spcPts val="0"/>
              </a:spcAft>
              <a:buClr>
                <a:schemeClr val="dk1"/>
              </a:buClr>
              <a:buSzPts val="1200"/>
              <a:buFont typeface="Arial"/>
              <a:buChar char="•"/>
            </a:pPr>
            <a:r>
              <a:rPr lang="en-US"/>
              <a:t>Thursday     28,640</a:t>
            </a:r>
            <a:endParaRPr/>
          </a:p>
          <a:p>
            <a:pPr marL="171450" marR="0" lvl="0" indent="-171450" algn="l" rtl="0">
              <a:lnSpc>
                <a:spcPct val="100000"/>
              </a:lnSpc>
              <a:spcBef>
                <a:spcPts val="0"/>
              </a:spcBef>
              <a:spcAft>
                <a:spcPts val="0"/>
              </a:spcAft>
              <a:buClr>
                <a:schemeClr val="dk1"/>
              </a:buClr>
              <a:buSzPts val="1200"/>
              <a:buFont typeface="Arial"/>
              <a:buChar char="•"/>
            </a:pPr>
            <a:r>
              <a:rPr lang="en-US"/>
              <a:t>Friday       23,834</a:t>
            </a:r>
            <a:endParaRPr/>
          </a:p>
          <a:p>
            <a:pPr marL="171450" marR="0" lvl="0" indent="-171450" algn="l" rtl="0">
              <a:lnSpc>
                <a:spcPct val="100000"/>
              </a:lnSpc>
              <a:spcBef>
                <a:spcPts val="0"/>
              </a:spcBef>
              <a:spcAft>
                <a:spcPts val="0"/>
              </a:spcAft>
              <a:buClr>
                <a:schemeClr val="dk1"/>
              </a:buClr>
              <a:buSzPts val="1200"/>
              <a:buFont typeface="Arial"/>
              <a:buChar char="•"/>
            </a:pPr>
            <a:r>
              <a:rPr lang="en-US"/>
              <a:t>Saturday     17,474</a:t>
            </a:r>
            <a:endParaRPr/>
          </a:p>
          <a:p>
            <a:pPr marL="171450" marR="0" lvl="0" indent="-171450" algn="l" rtl="0">
              <a:lnSpc>
                <a:spcPct val="100000"/>
              </a:lnSpc>
              <a:spcBef>
                <a:spcPts val="0"/>
              </a:spcBef>
              <a:spcAft>
                <a:spcPts val="0"/>
              </a:spcAft>
              <a:buClr>
                <a:schemeClr val="dk1"/>
              </a:buClr>
              <a:buSzPts val="1200"/>
              <a:buFont typeface="Arial"/>
              <a:buChar char="•"/>
            </a:pPr>
            <a:r>
              <a:rPr lang="en-US"/>
              <a:t>Pervasive learning technology that DIT supports that touches 65% of on a daily basis. And that’s just 1 tool that DIT provides, not to mention the other services. </a:t>
            </a: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171450" algn="l" rtl="0">
              <a:lnSpc>
                <a:spcPct val="100000"/>
              </a:lnSpc>
              <a:spcBef>
                <a:spcPts val="0"/>
              </a:spcBef>
              <a:spcAft>
                <a:spcPts val="0"/>
              </a:spcAft>
              <a:buClr>
                <a:schemeClr val="dk1"/>
              </a:buClr>
              <a:buSzPts val="1200"/>
              <a:buFont typeface="Arial"/>
              <a:buChar char="•"/>
            </a:pPr>
            <a:r>
              <a:rPr lang="en-US"/>
              <a:t>First day of classes: Jan 25, last day: May 11</a:t>
            </a:r>
            <a:endParaRPr/>
          </a:p>
        </p:txBody>
      </p:sp>
      <p:sp>
        <p:nvSpPr>
          <p:cNvPr id="140" name="Google Shape;140;p18: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9: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9: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a:t>This chart is the number of unique student users per hour for a week in Fall 2018</a:t>
            </a:r>
            <a:endParaRPr/>
          </a:p>
          <a:p>
            <a:pPr marL="171450" marR="0" lvl="0" indent="-171450" algn="l" rtl="0">
              <a:lnSpc>
                <a:spcPct val="100000"/>
              </a:lnSpc>
              <a:spcBef>
                <a:spcPts val="0"/>
              </a:spcBef>
              <a:spcAft>
                <a:spcPts val="0"/>
              </a:spcAft>
              <a:buClr>
                <a:schemeClr val="dk1"/>
              </a:buClr>
              <a:buSzPts val="1200"/>
              <a:buFont typeface="Arial"/>
              <a:buChar char="•"/>
            </a:pPr>
            <a:r>
              <a:rPr lang="en-US"/>
              <a:t>September 16 (Sunday) midnight – 1:00 AM through September 22 (Saturday) 11:00 PM – midnight</a:t>
            </a:r>
            <a:endParaRPr/>
          </a:p>
          <a:p>
            <a:pPr marL="171450" marR="0" lvl="0" indent="-171450" algn="l" rtl="0">
              <a:lnSpc>
                <a:spcPct val="100000"/>
              </a:lnSpc>
              <a:spcBef>
                <a:spcPts val="0"/>
              </a:spcBef>
              <a:spcAft>
                <a:spcPts val="0"/>
              </a:spcAft>
              <a:buClr>
                <a:schemeClr val="dk1"/>
              </a:buClr>
              <a:buSzPts val="1200"/>
              <a:buFont typeface="Arial"/>
              <a:buChar char="•"/>
            </a:pPr>
            <a:r>
              <a:rPr lang="en-US"/>
              <a:t>Most days, usage tends to peak at 2:00 PM, with a secondary uptick around 9:00 PM</a:t>
            </a:r>
            <a:endParaRPr/>
          </a:p>
          <a:p>
            <a:pPr marL="171450" marR="0" lvl="0" indent="-171450" algn="l" rtl="0">
              <a:lnSpc>
                <a:spcPct val="100000"/>
              </a:lnSpc>
              <a:spcBef>
                <a:spcPts val="0"/>
              </a:spcBef>
              <a:spcAft>
                <a:spcPts val="0"/>
              </a:spcAft>
              <a:buClr>
                <a:schemeClr val="dk1"/>
              </a:buClr>
              <a:buSzPts val="1200"/>
              <a:buFont typeface="Arial"/>
              <a:buChar char="•"/>
            </a:pPr>
            <a:r>
              <a:rPr lang="en-US"/>
              <a:t>Lowest usage is around 5:00 AM in the morning</a:t>
            </a:r>
            <a:endParaRPr/>
          </a:p>
          <a:p>
            <a:pPr marL="171450" marR="0" lvl="0" indent="-171450" algn="l" rtl="0">
              <a:lnSpc>
                <a:spcPct val="100000"/>
              </a:lnSpc>
              <a:spcBef>
                <a:spcPts val="0"/>
              </a:spcBef>
              <a:spcAft>
                <a:spcPts val="0"/>
              </a:spcAft>
              <a:buClr>
                <a:schemeClr val="dk1"/>
              </a:buClr>
              <a:buSzPts val="1200"/>
              <a:buFont typeface="Arial"/>
              <a:buChar char="•"/>
            </a:pPr>
            <a:r>
              <a:rPr lang="en-US"/>
              <a:t>The largest number of hourly users here was around 2:00 PM on Monday, September 17 (12,050 users)</a:t>
            </a:r>
            <a:endParaRPr/>
          </a:p>
          <a:p>
            <a:pPr marL="171450" marR="0" lvl="0" indent="-171450" algn="l" rtl="0">
              <a:lnSpc>
                <a:spcPct val="100000"/>
              </a:lnSpc>
              <a:spcBef>
                <a:spcPts val="0"/>
              </a:spcBef>
              <a:spcAft>
                <a:spcPts val="0"/>
              </a:spcAft>
              <a:buClr>
                <a:schemeClr val="dk1"/>
              </a:buClr>
              <a:buSzPts val="1200"/>
              <a:buFont typeface="Arial"/>
              <a:buChar char="•"/>
            </a:pPr>
            <a:r>
              <a:rPr lang="en-US"/>
              <a:t>Because of the difficulty in unambiguously disambiguating human activity from system activity in the log table, this chart is best for understanding general trends rather than obsessing on exact numbers</a:t>
            </a:r>
            <a:endParaRPr/>
          </a:p>
          <a:p>
            <a:pPr marL="0" marR="0" lvl="0" indent="0" algn="l" rtl="0">
              <a:lnSpc>
                <a:spcPct val="100000"/>
              </a:lnSpc>
              <a:spcBef>
                <a:spcPts val="0"/>
              </a:spcBef>
              <a:spcAft>
                <a:spcPts val="0"/>
              </a:spcAft>
              <a:buClr>
                <a:schemeClr val="dk1"/>
              </a:buClr>
              <a:buSzPts val="1200"/>
              <a:buFont typeface="Arial"/>
              <a:buNone/>
            </a:pPr>
            <a:r>
              <a:rPr lang="en-US"/>
              <a:t> </a:t>
            </a:r>
            <a:endParaRPr/>
          </a:p>
        </p:txBody>
      </p:sp>
      <p:sp>
        <p:nvSpPr>
          <p:cNvPr id="177" name="Google Shape;177;p19: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6"/>
          <p:cNvSpPr/>
          <p:nvPr/>
        </p:nvSpPr>
        <p:spPr>
          <a:xfrm>
            <a:off x="-76200" y="2971800"/>
            <a:ext cx="9296400" cy="859536"/>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7" name="Google Shape;17;p46"/>
          <p:cNvSpPr txBox="1">
            <a:spLocks noGrp="1"/>
          </p:cNvSpPr>
          <p:nvPr>
            <p:ph type="title"/>
          </p:nvPr>
        </p:nvSpPr>
        <p:spPr>
          <a:xfrm>
            <a:off x="457200" y="3048002"/>
            <a:ext cx="8229600" cy="359663"/>
          </a:xfrm>
          <a:prstGeom prst="rect">
            <a:avLst/>
          </a:prstGeom>
          <a:solidFill>
            <a:schemeClr val="lt2"/>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1"/>
              </a:buClr>
              <a:buSzPts val="1950"/>
              <a:buFont typeface="Arial"/>
              <a:buNone/>
              <a:defRPr sz="195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6"/>
          <p:cNvSpPr txBox="1">
            <a:spLocks noGrp="1"/>
          </p:cNvSpPr>
          <p:nvPr>
            <p:ph type="body" idx="1"/>
          </p:nvPr>
        </p:nvSpPr>
        <p:spPr>
          <a:xfrm>
            <a:off x="457200" y="3477771"/>
            <a:ext cx="8229600" cy="256031"/>
          </a:xfrm>
          <a:prstGeom prst="rect">
            <a:avLst/>
          </a:prstGeom>
          <a:solidFill>
            <a:schemeClr val="lt2"/>
          </a:solidFill>
          <a:ln>
            <a:noFill/>
          </a:ln>
        </p:spPr>
        <p:txBody>
          <a:bodyPr spcFirstLastPara="1" wrap="square" lIns="91425" tIns="45700" rIns="91425" bIns="45700" anchor="ctr" anchorCtr="0">
            <a:normAutofit/>
          </a:bodyPr>
          <a:lstStyle>
            <a:lvl1pPr marL="457200" lvl="0" indent="-228600" algn="ctr">
              <a:lnSpc>
                <a:spcPct val="100000"/>
              </a:lnSpc>
              <a:spcBef>
                <a:spcPts val="240"/>
              </a:spcBef>
              <a:spcAft>
                <a:spcPts val="0"/>
              </a:spcAft>
              <a:buSzPts val="816"/>
              <a:buNone/>
              <a:defRPr sz="1200"/>
            </a:lvl1pPr>
            <a:lvl2pPr marL="914400" lvl="1" indent="-228600" algn="l">
              <a:lnSpc>
                <a:spcPct val="100000"/>
              </a:lnSpc>
              <a:spcBef>
                <a:spcPts val="390"/>
              </a:spcBef>
              <a:spcAft>
                <a:spcPts val="0"/>
              </a:spcAft>
              <a:buSzPts val="1326"/>
              <a:buNone/>
              <a:defRPr/>
            </a:lvl2pPr>
            <a:lvl3pPr marL="1371600" lvl="2" indent="-228600" algn="ctr">
              <a:lnSpc>
                <a:spcPct val="100000"/>
              </a:lnSpc>
              <a:spcBef>
                <a:spcPts val="240"/>
              </a:spcBef>
              <a:spcAft>
                <a:spcPts val="0"/>
              </a:spcAft>
              <a:buSzPts val="816"/>
              <a:buNone/>
              <a:defRPr sz="1200"/>
            </a:lvl3pPr>
            <a:lvl4pPr marL="1828800" lvl="3" indent="-306324" algn="l">
              <a:lnSpc>
                <a:spcPct val="100000"/>
              </a:lnSpc>
              <a:spcBef>
                <a:spcPts val="360"/>
              </a:spcBef>
              <a:spcAft>
                <a:spcPts val="0"/>
              </a:spcAft>
              <a:buSzPts val="1224"/>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9" name="Google Shape;19;p46" descr="UMD_primary_mark_vertical.png"/>
          <p:cNvPicPr preferRelativeResize="0"/>
          <p:nvPr/>
        </p:nvPicPr>
        <p:blipFill rotWithShape="1">
          <a:blip r:embed="rId3">
            <a:alphaModFix/>
          </a:blip>
          <a:srcRect/>
          <a:stretch/>
        </p:blipFill>
        <p:spPr>
          <a:xfrm>
            <a:off x="3124200" y="5440172"/>
            <a:ext cx="2895600" cy="13416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61"/>
        <p:cNvGrpSpPr/>
        <p:nvPr/>
      </p:nvGrpSpPr>
      <p:grpSpPr>
        <a:xfrm>
          <a:off x="0" y="0"/>
          <a:ext cx="0" cy="0"/>
          <a:chOff x="0" y="0"/>
          <a:chExt cx="0" cy="0"/>
        </a:xfrm>
      </p:grpSpPr>
      <p:sp>
        <p:nvSpPr>
          <p:cNvPr id="62" name="Google Shape;62;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3" name="Google Shape;63;p53"/>
          <p:cNvCxnSpPr/>
          <p:nvPr/>
        </p:nvCxnSpPr>
        <p:spPr>
          <a:xfrm>
            <a:off x="457200" y="1447800"/>
            <a:ext cx="8229600" cy="0"/>
          </a:xfrm>
          <a:prstGeom prst="straightConnector1">
            <a:avLst/>
          </a:prstGeom>
          <a:noFill/>
          <a:ln w="25400" cap="flat" cmpd="sng">
            <a:solidFill>
              <a:srgbClr val="C7CCCC"/>
            </a:solidFill>
            <a:prstDash val="solid"/>
            <a:round/>
            <a:headEnd type="none" w="sm" len="sm"/>
            <a:tailEnd type="none" w="sm" len="sm"/>
          </a:ln>
        </p:spPr>
      </p:cxnSp>
      <p:sp>
        <p:nvSpPr>
          <p:cNvPr id="64" name="Google Shape;64;p53"/>
          <p:cNvSpPr txBox="1">
            <a:spLocks noGrp="1"/>
          </p:cNvSpPr>
          <p:nvPr>
            <p:ph type="sldNum" idx="12"/>
          </p:nvPr>
        </p:nvSpPr>
        <p:spPr>
          <a:xfrm>
            <a:off x="7010400" y="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mt="35000"/>
          </a:blip>
          <a:stretch>
            <a:fillRect/>
          </a:stretch>
        </a:blipFill>
        <a:effectLst/>
      </p:bgPr>
    </p:bg>
    <p:spTree>
      <p:nvGrpSpPr>
        <p:cNvPr id="1" name="Shape 65"/>
        <p:cNvGrpSpPr/>
        <p:nvPr/>
      </p:nvGrpSpPr>
      <p:grpSpPr>
        <a:xfrm>
          <a:off x="0" y="0"/>
          <a:ext cx="0" cy="0"/>
          <a:chOff x="0" y="0"/>
          <a:chExt cx="0" cy="0"/>
        </a:xfrm>
      </p:grpSpPr>
      <p:sp>
        <p:nvSpPr>
          <p:cNvPr id="66" name="Google Shape;66;p55"/>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500"/>
              <a:buFont typeface="Arial"/>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5"/>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1632"/>
              <a:buNone/>
              <a:defRPr sz="2400"/>
            </a:lvl1pPr>
            <a:lvl2pPr marL="914400" lvl="1" indent="-319278" algn="l">
              <a:lnSpc>
                <a:spcPct val="100000"/>
              </a:lnSpc>
              <a:spcBef>
                <a:spcPts val="420"/>
              </a:spcBef>
              <a:spcAft>
                <a:spcPts val="0"/>
              </a:spcAft>
              <a:buSzPts val="1428"/>
              <a:buChar char="•"/>
              <a:defRPr sz="2100"/>
            </a:lvl2pPr>
            <a:lvl3pPr marL="1371600" lvl="2" indent="-306324" algn="l">
              <a:lnSpc>
                <a:spcPct val="100000"/>
              </a:lnSpc>
              <a:spcBef>
                <a:spcPts val="360"/>
              </a:spcBef>
              <a:spcAft>
                <a:spcPts val="0"/>
              </a:spcAft>
              <a:buSzPts val="1224"/>
              <a:buChar char="•"/>
              <a:defRPr sz="1800"/>
            </a:lvl3pPr>
            <a:lvl4pPr marL="1828800" lvl="3" indent="-293369" algn="l">
              <a:lnSpc>
                <a:spcPct val="100000"/>
              </a:lnSpc>
              <a:spcBef>
                <a:spcPts val="300"/>
              </a:spcBef>
              <a:spcAft>
                <a:spcPts val="0"/>
              </a:spcAft>
              <a:buSzPts val="1020"/>
              <a:buChar char="•"/>
              <a:defRPr sz="1500"/>
            </a:lvl4pPr>
            <a:lvl5pPr marL="2286000" lvl="4" indent="-293370" algn="l">
              <a:lnSpc>
                <a:spcPct val="100000"/>
              </a:lnSpc>
              <a:spcBef>
                <a:spcPts val="300"/>
              </a:spcBef>
              <a:spcAft>
                <a:spcPts val="0"/>
              </a:spcAft>
              <a:buSzPts val="1020"/>
              <a:buChar char="•"/>
              <a:defRPr sz="1500"/>
            </a:lvl5pPr>
            <a:lvl6pPr marL="2743200" lvl="5" indent="-323850" algn="l">
              <a:lnSpc>
                <a:spcPct val="100000"/>
              </a:lnSpc>
              <a:spcBef>
                <a:spcPts val="300"/>
              </a:spcBef>
              <a:spcAft>
                <a:spcPts val="0"/>
              </a:spcAft>
              <a:buClr>
                <a:schemeClr val="dk1"/>
              </a:buClr>
              <a:buSzPts val="1500"/>
              <a:buChar char="•"/>
              <a:defRPr sz="1500"/>
            </a:lvl6pPr>
            <a:lvl7pPr marL="3200400" lvl="6" indent="-323850" algn="l">
              <a:lnSpc>
                <a:spcPct val="100000"/>
              </a:lnSpc>
              <a:spcBef>
                <a:spcPts val="300"/>
              </a:spcBef>
              <a:spcAft>
                <a:spcPts val="0"/>
              </a:spcAft>
              <a:buClr>
                <a:schemeClr val="dk1"/>
              </a:buClr>
              <a:buSzPts val="1500"/>
              <a:buChar char="•"/>
              <a:defRPr sz="1500"/>
            </a:lvl7pPr>
            <a:lvl8pPr marL="3657600" lvl="7" indent="-323850" algn="l">
              <a:lnSpc>
                <a:spcPct val="100000"/>
              </a:lnSpc>
              <a:spcBef>
                <a:spcPts val="300"/>
              </a:spcBef>
              <a:spcAft>
                <a:spcPts val="0"/>
              </a:spcAft>
              <a:buClr>
                <a:schemeClr val="dk1"/>
              </a:buClr>
              <a:buSzPts val="1500"/>
              <a:buChar char="•"/>
              <a:defRPr sz="1500"/>
            </a:lvl8pPr>
            <a:lvl9pPr marL="4114800" lvl="8" indent="-323850" algn="l">
              <a:lnSpc>
                <a:spcPct val="100000"/>
              </a:lnSpc>
              <a:spcBef>
                <a:spcPts val="300"/>
              </a:spcBef>
              <a:spcAft>
                <a:spcPts val="0"/>
              </a:spcAft>
              <a:buClr>
                <a:schemeClr val="dk1"/>
              </a:buClr>
              <a:buSzPts val="1500"/>
              <a:buChar char="•"/>
              <a:defRPr sz="1500"/>
            </a:lvl9pPr>
          </a:lstStyle>
          <a:p>
            <a:endParaRPr/>
          </a:p>
        </p:txBody>
      </p:sp>
      <p:sp>
        <p:nvSpPr>
          <p:cNvPr id="68" name="Google Shape;68;p55"/>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10"/>
              </a:spcBef>
              <a:spcAft>
                <a:spcPts val="0"/>
              </a:spcAft>
              <a:buSzPts val="714"/>
              <a:buNone/>
              <a:defRPr sz="1050"/>
            </a:lvl1pPr>
            <a:lvl2pPr marL="914400" lvl="1" indent="-228600" algn="l">
              <a:lnSpc>
                <a:spcPct val="100000"/>
              </a:lnSpc>
              <a:spcBef>
                <a:spcPts val="180"/>
              </a:spcBef>
              <a:spcAft>
                <a:spcPts val="0"/>
              </a:spcAft>
              <a:buSzPts val="612"/>
              <a:buNone/>
              <a:defRPr sz="900"/>
            </a:lvl2pPr>
            <a:lvl3pPr marL="1371600" lvl="2" indent="-228600" algn="l">
              <a:lnSpc>
                <a:spcPct val="100000"/>
              </a:lnSpc>
              <a:spcBef>
                <a:spcPts val="150"/>
              </a:spcBef>
              <a:spcAft>
                <a:spcPts val="0"/>
              </a:spcAft>
              <a:buSzPts val="510"/>
              <a:buNone/>
              <a:defRPr sz="750"/>
            </a:lvl3pPr>
            <a:lvl4pPr marL="1828800" lvl="3" indent="-228600" algn="l">
              <a:lnSpc>
                <a:spcPct val="100000"/>
              </a:lnSpc>
              <a:spcBef>
                <a:spcPts val="135"/>
              </a:spcBef>
              <a:spcAft>
                <a:spcPts val="0"/>
              </a:spcAft>
              <a:buSzPts val="459"/>
              <a:buNone/>
              <a:defRPr sz="675"/>
            </a:lvl4pPr>
            <a:lvl5pPr marL="2286000" lvl="4" indent="-228600" algn="l">
              <a:lnSpc>
                <a:spcPct val="100000"/>
              </a:lnSpc>
              <a:spcBef>
                <a:spcPts val="135"/>
              </a:spcBef>
              <a:spcAft>
                <a:spcPts val="0"/>
              </a:spcAft>
              <a:buSzPts val="459"/>
              <a:buNone/>
              <a:defRPr sz="675"/>
            </a:lvl5pPr>
            <a:lvl6pPr marL="2743200" lvl="5" indent="-228600" algn="l">
              <a:lnSpc>
                <a:spcPct val="100000"/>
              </a:lnSpc>
              <a:spcBef>
                <a:spcPts val="135"/>
              </a:spcBef>
              <a:spcAft>
                <a:spcPts val="0"/>
              </a:spcAft>
              <a:buClr>
                <a:schemeClr val="dk1"/>
              </a:buClr>
              <a:buSzPts val="675"/>
              <a:buNone/>
              <a:defRPr sz="675"/>
            </a:lvl6pPr>
            <a:lvl7pPr marL="3200400" lvl="6" indent="-228600" algn="l">
              <a:lnSpc>
                <a:spcPct val="100000"/>
              </a:lnSpc>
              <a:spcBef>
                <a:spcPts val="135"/>
              </a:spcBef>
              <a:spcAft>
                <a:spcPts val="0"/>
              </a:spcAft>
              <a:buClr>
                <a:schemeClr val="dk1"/>
              </a:buClr>
              <a:buSzPts val="675"/>
              <a:buNone/>
              <a:defRPr sz="675"/>
            </a:lvl7pPr>
            <a:lvl8pPr marL="3657600" lvl="7" indent="-228600" algn="l">
              <a:lnSpc>
                <a:spcPct val="100000"/>
              </a:lnSpc>
              <a:spcBef>
                <a:spcPts val="135"/>
              </a:spcBef>
              <a:spcAft>
                <a:spcPts val="0"/>
              </a:spcAft>
              <a:buClr>
                <a:schemeClr val="dk1"/>
              </a:buClr>
              <a:buSzPts val="675"/>
              <a:buNone/>
              <a:defRPr sz="675"/>
            </a:lvl8pPr>
            <a:lvl9pPr marL="4114800" lvl="8" indent="-228600" algn="l">
              <a:lnSpc>
                <a:spcPct val="100000"/>
              </a:lnSpc>
              <a:spcBef>
                <a:spcPts val="135"/>
              </a:spcBef>
              <a:spcAft>
                <a:spcPts val="0"/>
              </a:spcAft>
              <a:buClr>
                <a:schemeClr val="dk1"/>
              </a:buClr>
              <a:buSzPts val="675"/>
              <a:buNone/>
              <a:defRPr sz="675"/>
            </a:lvl9pPr>
          </a:lstStyle>
          <a:p>
            <a:endParaRPr/>
          </a:p>
        </p:txBody>
      </p:sp>
      <p:sp>
        <p:nvSpPr>
          <p:cNvPr id="69" name="Google Shape;69;p5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70" name="Google Shape;70;p55"/>
          <p:cNvCxnSpPr/>
          <p:nvPr/>
        </p:nvCxnSpPr>
        <p:spPr>
          <a:xfrm>
            <a:off x="457200" y="6248400"/>
            <a:ext cx="8229600" cy="0"/>
          </a:xfrm>
          <a:prstGeom prst="straightConnector1">
            <a:avLst/>
          </a:prstGeom>
          <a:noFill/>
          <a:ln w="25400" cap="flat" cmpd="sng">
            <a:solidFill>
              <a:srgbClr val="C7CCCC"/>
            </a:solidFill>
            <a:prstDash val="solid"/>
            <a:round/>
            <a:headEnd type="none" w="sm" len="sm"/>
            <a:tailEnd type="none" w="sm" len="sm"/>
          </a:ln>
        </p:spPr>
      </p:cxnSp>
      <p:pic>
        <p:nvPicPr>
          <p:cNvPr id="71" name="Google Shape;71;p55" descr="UMD_primary_mark.png"/>
          <p:cNvPicPr preferRelativeResize="0"/>
          <p:nvPr/>
        </p:nvPicPr>
        <p:blipFill rotWithShape="1">
          <a:blip r:embed="rId3">
            <a:alphaModFix/>
          </a:blip>
          <a:srcRect/>
          <a:stretch/>
        </p:blipFill>
        <p:spPr>
          <a:xfrm>
            <a:off x="381000" y="6274872"/>
            <a:ext cx="2057400" cy="576072"/>
          </a:xfrm>
          <a:prstGeom prst="rect">
            <a:avLst/>
          </a:prstGeom>
          <a:noFill/>
          <a:ln>
            <a:noFill/>
          </a:ln>
        </p:spPr>
      </p:pic>
      <p:pic>
        <p:nvPicPr>
          <p:cNvPr id="72" name="Google Shape;72;p55" descr="FearlessIdeas-01.png"/>
          <p:cNvPicPr preferRelativeResize="0"/>
          <p:nvPr/>
        </p:nvPicPr>
        <p:blipFill rotWithShape="1">
          <a:blip r:embed="rId4">
            <a:alphaModFix/>
          </a:blip>
          <a:srcRect/>
          <a:stretch/>
        </p:blipFill>
        <p:spPr>
          <a:xfrm>
            <a:off x="3352800" y="6400802"/>
            <a:ext cx="2514600" cy="36076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2"/>
        </a:solidFill>
        <a:effectLst/>
      </p:bgPr>
    </p:bg>
    <p:spTree>
      <p:nvGrpSpPr>
        <p:cNvPr id="1" name="Shape 73"/>
        <p:cNvGrpSpPr/>
        <p:nvPr/>
      </p:nvGrpSpPr>
      <p:grpSpPr>
        <a:xfrm>
          <a:off x="0" y="0"/>
          <a:ext cx="0" cy="0"/>
          <a:chOff x="0" y="0"/>
          <a:chExt cx="0" cy="0"/>
        </a:xfrm>
      </p:grpSpPr>
      <p:sp>
        <p:nvSpPr>
          <p:cNvPr id="74" name="Google Shape;74;p5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500"/>
              <a:buFont typeface="Arial"/>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80"/>
              </a:spcBef>
              <a:spcAft>
                <a:spcPts val="0"/>
              </a:spcAft>
              <a:buClr>
                <a:schemeClr val="accent1"/>
              </a:buClr>
              <a:buSzPts val="1632"/>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420"/>
              </a:spcBef>
              <a:spcAft>
                <a:spcPts val="0"/>
              </a:spcAft>
              <a:buClr>
                <a:schemeClr val="accent1"/>
              </a:buClr>
              <a:buSzPts val="1428"/>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accent1"/>
              </a:buClr>
              <a:buSzPts val="1224"/>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02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02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76" name="Google Shape;76;p5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10"/>
              </a:spcBef>
              <a:spcAft>
                <a:spcPts val="0"/>
              </a:spcAft>
              <a:buSzPts val="714"/>
              <a:buNone/>
              <a:defRPr sz="1050"/>
            </a:lvl1pPr>
            <a:lvl2pPr marL="914400" lvl="1" indent="-228600" algn="l">
              <a:lnSpc>
                <a:spcPct val="100000"/>
              </a:lnSpc>
              <a:spcBef>
                <a:spcPts val="180"/>
              </a:spcBef>
              <a:spcAft>
                <a:spcPts val="0"/>
              </a:spcAft>
              <a:buSzPts val="612"/>
              <a:buNone/>
              <a:defRPr sz="900"/>
            </a:lvl2pPr>
            <a:lvl3pPr marL="1371600" lvl="2" indent="-228600" algn="l">
              <a:lnSpc>
                <a:spcPct val="100000"/>
              </a:lnSpc>
              <a:spcBef>
                <a:spcPts val="150"/>
              </a:spcBef>
              <a:spcAft>
                <a:spcPts val="0"/>
              </a:spcAft>
              <a:buSzPts val="510"/>
              <a:buNone/>
              <a:defRPr sz="750"/>
            </a:lvl3pPr>
            <a:lvl4pPr marL="1828800" lvl="3" indent="-228600" algn="l">
              <a:lnSpc>
                <a:spcPct val="100000"/>
              </a:lnSpc>
              <a:spcBef>
                <a:spcPts val="135"/>
              </a:spcBef>
              <a:spcAft>
                <a:spcPts val="0"/>
              </a:spcAft>
              <a:buSzPts val="459"/>
              <a:buNone/>
              <a:defRPr sz="675"/>
            </a:lvl4pPr>
            <a:lvl5pPr marL="2286000" lvl="4" indent="-228600" algn="l">
              <a:lnSpc>
                <a:spcPct val="100000"/>
              </a:lnSpc>
              <a:spcBef>
                <a:spcPts val="135"/>
              </a:spcBef>
              <a:spcAft>
                <a:spcPts val="0"/>
              </a:spcAft>
              <a:buSzPts val="459"/>
              <a:buNone/>
              <a:defRPr sz="675"/>
            </a:lvl5pPr>
            <a:lvl6pPr marL="2743200" lvl="5" indent="-228600" algn="l">
              <a:lnSpc>
                <a:spcPct val="100000"/>
              </a:lnSpc>
              <a:spcBef>
                <a:spcPts val="135"/>
              </a:spcBef>
              <a:spcAft>
                <a:spcPts val="0"/>
              </a:spcAft>
              <a:buClr>
                <a:schemeClr val="dk1"/>
              </a:buClr>
              <a:buSzPts val="675"/>
              <a:buNone/>
              <a:defRPr sz="675"/>
            </a:lvl6pPr>
            <a:lvl7pPr marL="3200400" lvl="6" indent="-228600" algn="l">
              <a:lnSpc>
                <a:spcPct val="100000"/>
              </a:lnSpc>
              <a:spcBef>
                <a:spcPts val="135"/>
              </a:spcBef>
              <a:spcAft>
                <a:spcPts val="0"/>
              </a:spcAft>
              <a:buClr>
                <a:schemeClr val="dk1"/>
              </a:buClr>
              <a:buSzPts val="675"/>
              <a:buNone/>
              <a:defRPr sz="675"/>
            </a:lvl7pPr>
            <a:lvl8pPr marL="3657600" lvl="7" indent="-228600" algn="l">
              <a:lnSpc>
                <a:spcPct val="100000"/>
              </a:lnSpc>
              <a:spcBef>
                <a:spcPts val="135"/>
              </a:spcBef>
              <a:spcAft>
                <a:spcPts val="0"/>
              </a:spcAft>
              <a:buClr>
                <a:schemeClr val="dk1"/>
              </a:buClr>
              <a:buSzPts val="675"/>
              <a:buNone/>
              <a:defRPr sz="675"/>
            </a:lvl8pPr>
            <a:lvl9pPr marL="4114800" lvl="8" indent="-228600" algn="l">
              <a:lnSpc>
                <a:spcPct val="100000"/>
              </a:lnSpc>
              <a:spcBef>
                <a:spcPts val="135"/>
              </a:spcBef>
              <a:spcAft>
                <a:spcPts val="0"/>
              </a:spcAft>
              <a:buClr>
                <a:schemeClr val="dk1"/>
              </a:buClr>
              <a:buSzPts val="675"/>
              <a:buNone/>
              <a:defRPr sz="675"/>
            </a:lvl9pPr>
          </a:lstStyle>
          <a:p>
            <a:endParaRPr/>
          </a:p>
        </p:txBody>
      </p:sp>
      <p:sp>
        <p:nvSpPr>
          <p:cNvPr id="77" name="Google Shape;77;p5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20"/>
        <p:cNvGrpSpPr/>
        <p:nvPr/>
      </p:nvGrpSpPr>
      <p:grpSpPr>
        <a:xfrm>
          <a:off x="0" y="0"/>
          <a:ext cx="0" cy="0"/>
          <a:chOff x="0" y="0"/>
          <a:chExt cx="0" cy="0"/>
        </a:xfrm>
      </p:grpSpPr>
      <p:sp>
        <p:nvSpPr>
          <p:cNvPr id="21" name="Google Shape;21;p54"/>
          <p:cNvSpPr txBox="1">
            <a:spLocks noGrp="1"/>
          </p:cNvSpPr>
          <p:nvPr>
            <p:ph type="sldNum" idx="12"/>
          </p:nvPr>
        </p:nvSpPr>
        <p:spPr>
          <a:xfrm>
            <a:off x="7010400" y="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with Content" type="obj">
  <p:cSld name="OBJECT">
    <p:bg>
      <p:bgPr>
        <a:solidFill>
          <a:schemeClr val="lt2"/>
        </a:solidFill>
        <a:effectLst/>
      </p:bgPr>
    </p:bg>
    <p:spTree>
      <p:nvGrpSpPr>
        <p:cNvPr id="1" name="Shape 22"/>
        <p:cNvGrpSpPr/>
        <p:nvPr/>
      </p:nvGrpSpPr>
      <p:grpSpPr>
        <a:xfrm>
          <a:off x="0" y="0"/>
          <a:ext cx="0" cy="0"/>
          <a:chOff x="0" y="0"/>
          <a:chExt cx="0" cy="0"/>
        </a:xfrm>
      </p:grpSpPr>
      <p:sp>
        <p:nvSpPr>
          <p:cNvPr id="23" name="Google Shape;23;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7"/>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10"/>
              </a:spcBef>
              <a:spcAft>
                <a:spcPts val="0"/>
              </a:spcAft>
              <a:buSzPts val="1734"/>
              <a:buNone/>
              <a:defRPr/>
            </a:lvl1pPr>
            <a:lvl2pPr marL="914400" lvl="1" indent="-228600" algn="l">
              <a:lnSpc>
                <a:spcPct val="100000"/>
              </a:lnSpc>
              <a:spcBef>
                <a:spcPts val="390"/>
              </a:spcBef>
              <a:spcAft>
                <a:spcPts val="0"/>
              </a:spcAft>
              <a:buSzPts val="1326"/>
              <a:buNone/>
              <a:defRPr/>
            </a:lvl2pPr>
            <a:lvl3pPr marL="1371600" lvl="2" indent="-228600" algn="l">
              <a:lnSpc>
                <a:spcPct val="100000"/>
              </a:lnSpc>
              <a:spcBef>
                <a:spcPts val="315"/>
              </a:spcBef>
              <a:spcAft>
                <a:spcPts val="0"/>
              </a:spcAft>
              <a:buSzPts val="1071"/>
              <a:buNone/>
              <a:defRPr/>
            </a:lvl3pPr>
            <a:lvl4pPr marL="1828800" lvl="3" indent="-228600" algn="l">
              <a:lnSpc>
                <a:spcPct val="100000"/>
              </a:lnSpc>
              <a:spcBef>
                <a:spcPts val="240"/>
              </a:spcBef>
              <a:spcAft>
                <a:spcPts val="0"/>
              </a:spcAft>
              <a:buSzPts val="816"/>
              <a:buNone/>
              <a:defRPr/>
            </a:lvl4pPr>
            <a:lvl5pPr marL="2286000" lvl="4" indent="-228600" algn="l">
              <a:lnSpc>
                <a:spcPct val="100000"/>
              </a:lnSpc>
              <a:spcBef>
                <a:spcPts val="195"/>
              </a:spcBef>
              <a:spcAft>
                <a:spcPts val="0"/>
              </a:spcAft>
              <a:buSzPts val="663"/>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5" name="Google Shape;25;p47"/>
          <p:cNvCxnSpPr/>
          <p:nvPr/>
        </p:nvCxnSpPr>
        <p:spPr>
          <a:xfrm>
            <a:off x="457200" y="1447800"/>
            <a:ext cx="8229600" cy="0"/>
          </a:xfrm>
          <a:prstGeom prst="straightConnector1">
            <a:avLst/>
          </a:prstGeom>
          <a:noFill/>
          <a:ln w="25400" cap="flat" cmpd="sng">
            <a:solidFill>
              <a:srgbClr val="C7CCCC"/>
            </a:solidFill>
            <a:prstDash val="solid"/>
            <a:round/>
            <a:headEnd type="none" w="sm" len="sm"/>
            <a:tailEnd type="none" w="sm" len="sm"/>
          </a:ln>
        </p:spPr>
      </p:cxnSp>
      <p:sp>
        <p:nvSpPr>
          <p:cNvPr id="26" name="Google Shape;26;p47"/>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27"/>
        <p:cNvGrpSpPr/>
        <p:nvPr/>
      </p:nvGrpSpPr>
      <p:grpSpPr>
        <a:xfrm>
          <a:off x="0" y="0"/>
          <a:ext cx="0" cy="0"/>
          <a:chOff x="0" y="0"/>
          <a:chExt cx="0" cy="0"/>
        </a:xfrm>
      </p:grpSpPr>
      <p:sp>
        <p:nvSpPr>
          <p:cNvPr id="28" name="Google Shape;28;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7"/>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224"/>
              <a:buNone/>
              <a:defRPr/>
            </a:lvl1pPr>
            <a:lvl2pPr marL="914400" lvl="1" indent="-306324" algn="l">
              <a:lnSpc>
                <a:spcPct val="100000"/>
              </a:lnSpc>
              <a:spcBef>
                <a:spcPts val="360"/>
              </a:spcBef>
              <a:spcAft>
                <a:spcPts val="0"/>
              </a:spcAft>
              <a:buSzPts val="1224"/>
              <a:buChar char="•"/>
              <a:defRPr/>
            </a:lvl2pPr>
            <a:lvl3pPr marL="1371600" lvl="2" indent="-306324" algn="l">
              <a:lnSpc>
                <a:spcPct val="100000"/>
              </a:lnSpc>
              <a:spcBef>
                <a:spcPts val="360"/>
              </a:spcBef>
              <a:spcAft>
                <a:spcPts val="0"/>
              </a:spcAft>
              <a:buSzPts val="1224"/>
              <a:buChar char="•"/>
              <a:defRPr/>
            </a:lvl3pPr>
            <a:lvl4pPr marL="1828800" lvl="3" indent="-306324" algn="l">
              <a:lnSpc>
                <a:spcPct val="100000"/>
              </a:lnSpc>
              <a:spcBef>
                <a:spcPts val="360"/>
              </a:spcBef>
              <a:spcAft>
                <a:spcPts val="0"/>
              </a:spcAft>
              <a:buSzPts val="1224"/>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5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7"/>
          <p:cNvSpPr txBox="1">
            <a:spLocks noGrp="1"/>
          </p:cNvSpPr>
          <p:nvPr>
            <p:ph type="sldNum" idx="12"/>
          </p:nvPr>
        </p:nvSpPr>
        <p:spPr>
          <a:xfrm>
            <a:off x="7010400" y="794"/>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act">
  <p:cSld name="Contact">
    <p:bg>
      <p:bgPr>
        <a:blipFill>
          <a:blip r:embed="rId2">
            <a:alphaModFix/>
          </a:blip>
          <a:stretch>
            <a:fillRect/>
          </a:stretch>
        </a:blipFill>
        <a:effectLst/>
      </p:bgPr>
    </p:bg>
    <p:spTree>
      <p:nvGrpSpPr>
        <p:cNvPr id="1" name="Shape 33"/>
        <p:cNvGrpSpPr/>
        <p:nvPr/>
      </p:nvGrpSpPr>
      <p:grpSpPr>
        <a:xfrm>
          <a:off x="0" y="0"/>
          <a:ext cx="0" cy="0"/>
          <a:chOff x="0" y="0"/>
          <a:chExt cx="0" cy="0"/>
        </a:xfrm>
      </p:grpSpPr>
      <p:pic>
        <p:nvPicPr>
          <p:cNvPr id="34" name="Google Shape;34;p48" descr="UMD_primary_mark_vertical_white_black_type.png"/>
          <p:cNvPicPr preferRelativeResize="0"/>
          <p:nvPr/>
        </p:nvPicPr>
        <p:blipFill rotWithShape="1">
          <a:blip r:embed="rId3">
            <a:alphaModFix/>
          </a:blip>
          <a:srcRect/>
          <a:stretch/>
        </p:blipFill>
        <p:spPr>
          <a:xfrm>
            <a:off x="3009900" y="2971802"/>
            <a:ext cx="3124200" cy="1450915"/>
          </a:xfrm>
          <a:prstGeom prst="rect">
            <a:avLst/>
          </a:prstGeom>
          <a:noFill/>
          <a:ln>
            <a:noFill/>
          </a:ln>
        </p:spPr>
      </p:pic>
      <p:sp>
        <p:nvSpPr>
          <p:cNvPr id="35" name="Google Shape;35;p48"/>
          <p:cNvSpPr txBox="1">
            <a:spLocks noGrp="1"/>
          </p:cNvSpPr>
          <p:nvPr>
            <p:ph type="body" idx="1"/>
          </p:nvPr>
        </p:nvSpPr>
        <p:spPr>
          <a:xfrm>
            <a:off x="0" y="5257800"/>
            <a:ext cx="9144000" cy="16002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95"/>
              </a:spcBef>
              <a:spcAft>
                <a:spcPts val="0"/>
              </a:spcAft>
              <a:buSzPts val="663"/>
              <a:buNone/>
              <a:defRPr sz="975" b="1">
                <a:solidFill>
                  <a:schemeClr val="lt2"/>
                </a:solidFill>
              </a:defRPr>
            </a:lvl1pPr>
            <a:lvl2pPr marL="914400" lvl="1" indent="-306324" algn="l">
              <a:lnSpc>
                <a:spcPct val="100000"/>
              </a:lnSpc>
              <a:spcBef>
                <a:spcPts val="360"/>
              </a:spcBef>
              <a:spcAft>
                <a:spcPts val="0"/>
              </a:spcAft>
              <a:buSzPts val="1224"/>
              <a:buChar char="•"/>
              <a:defRPr/>
            </a:lvl2pPr>
            <a:lvl3pPr marL="1371600" lvl="2" indent="-306324" algn="l">
              <a:lnSpc>
                <a:spcPct val="100000"/>
              </a:lnSpc>
              <a:spcBef>
                <a:spcPts val="360"/>
              </a:spcBef>
              <a:spcAft>
                <a:spcPts val="0"/>
              </a:spcAft>
              <a:buSzPts val="1224"/>
              <a:buChar char="•"/>
              <a:defRPr/>
            </a:lvl3pPr>
            <a:lvl4pPr marL="1828800" lvl="3" indent="-306324" algn="l">
              <a:lnSpc>
                <a:spcPct val="100000"/>
              </a:lnSpc>
              <a:spcBef>
                <a:spcPts val="360"/>
              </a:spcBef>
              <a:spcAft>
                <a:spcPts val="0"/>
              </a:spcAft>
              <a:buSzPts val="1224"/>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with Bulleted Content">
  <p:cSld name="Title with Bulleted Content">
    <p:bg>
      <p:bgPr>
        <a:solidFill>
          <a:schemeClr val="lt2"/>
        </a:solidFill>
        <a:effectLst/>
      </p:bgPr>
    </p:bg>
    <p:spTree>
      <p:nvGrpSpPr>
        <p:cNvPr id="1" name="Shape 36"/>
        <p:cNvGrpSpPr/>
        <p:nvPr/>
      </p:nvGrpSpPr>
      <p:grpSpPr>
        <a:xfrm>
          <a:off x="0" y="0"/>
          <a:ext cx="0" cy="0"/>
          <a:chOff x="0" y="0"/>
          <a:chExt cx="0" cy="0"/>
        </a:xfrm>
      </p:grpSpPr>
      <p:sp>
        <p:nvSpPr>
          <p:cNvPr id="37" name="Google Shape;37;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9"/>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10"/>
              </a:spcBef>
              <a:spcAft>
                <a:spcPts val="0"/>
              </a:spcAft>
              <a:buSzPts val="1734"/>
              <a:buNone/>
              <a:defRPr/>
            </a:lvl1pPr>
            <a:lvl2pPr marL="914400" lvl="1" indent="-306324" algn="l">
              <a:lnSpc>
                <a:spcPct val="100000"/>
              </a:lnSpc>
              <a:spcBef>
                <a:spcPts val="360"/>
              </a:spcBef>
              <a:spcAft>
                <a:spcPts val="0"/>
              </a:spcAft>
              <a:buSzPts val="1224"/>
              <a:buChar char="•"/>
              <a:defRPr/>
            </a:lvl2pPr>
            <a:lvl3pPr marL="1371600" lvl="2" indent="-306324" algn="l">
              <a:lnSpc>
                <a:spcPct val="100000"/>
              </a:lnSpc>
              <a:spcBef>
                <a:spcPts val="360"/>
              </a:spcBef>
              <a:spcAft>
                <a:spcPts val="0"/>
              </a:spcAft>
              <a:buSzPts val="1224"/>
              <a:buChar char="•"/>
              <a:defRPr/>
            </a:lvl3pPr>
            <a:lvl4pPr marL="1828800" lvl="3" indent="-306324" algn="l">
              <a:lnSpc>
                <a:spcPct val="100000"/>
              </a:lnSpc>
              <a:spcBef>
                <a:spcPts val="360"/>
              </a:spcBef>
              <a:spcAft>
                <a:spcPts val="0"/>
              </a:spcAft>
              <a:buSzPts val="1224"/>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9" name="Google Shape;39;p49"/>
          <p:cNvCxnSpPr/>
          <p:nvPr/>
        </p:nvCxnSpPr>
        <p:spPr>
          <a:xfrm>
            <a:off x="457200" y="1447800"/>
            <a:ext cx="8229600" cy="0"/>
          </a:xfrm>
          <a:prstGeom prst="straightConnector1">
            <a:avLst/>
          </a:prstGeom>
          <a:noFill/>
          <a:ln w="25400" cap="flat" cmpd="sng">
            <a:solidFill>
              <a:srgbClr val="C7CCCC"/>
            </a:solidFill>
            <a:prstDash val="solid"/>
            <a:round/>
            <a:headEnd type="none" w="sm" len="sm"/>
            <a:tailEnd type="none" w="sm" len="sm"/>
          </a:ln>
        </p:spPr>
      </p:cxnSp>
      <p:sp>
        <p:nvSpPr>
          <p:cNvPr id="40" name="Google Shape;40;p49"/>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with Numbered Content">
  <p:cSld name="Title with Numbered Content">
    <p:bg>
      <p:bgPr>
        <a:solidFill>
          <a:schemeClr val="lt2"/>
        </a:solidFill>
        <a:effectLst/>
      </p:bgPr>
    </p:bg>
    <p:spTree>
      <p:nvGrpSpPr>
        <p:cNvPr id="1" name="Shape 41"/>
        <p:cNvGrpSpPr/>
        <p:nvPr/>
      </p:nvGrpSpPr>
      <p:grpSpPr>
        <a:xfrm>
          <a:off x="0" y="0"/>
          <a:ext cx="0" cy="0"/>
          <a:chOff x="0" y="0"/>
          <a:chExt cx="0" cy="0"/>
        </a:xfrm>
      </p:grpSpPr>
      <p:sp>
        <p:nvSpPr>
          <p:cNvPr id="42" name="Google Shape;42;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0"/>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10"/>
              </a:spcBef>
              <a:spcAft>
                <a:spcPts val="0"/>
              </a:spcAft>
              <a:buSzPts val="1734"/>
              <a:buFont typeface="Arial"/>
              <a:buNone/>
              <a:defRPr/>
            </a:lvl1pPr>
            <a:lvl2pPr marL="914400" lvl="1" indent="-312801" algn="l">
              <a:lnSpc>
                <a:spcPct val="100000"/>
              </a:lnSpc>
              <a:spcBef>
                <a:spcPts val="390"/>
              </a:spcBef>
              <a:spcAft>
                <a:spcPts val="0"/>
              </a:spcAft>
              <a:buSzPts val="1326"/>
              <a:buFont typeface="Arial"/>
              <a:buAutoNum type="arabicPeriod"/>
              <a:defRPr/>
            </a:lvl2pPr>
            <a:lvl3pPr marL="1371600" lvl="2" indent="-296608" algn="l">
              <a:lnSpc>
                <a:spcPct val="100000"/>
              </a:lnSpc>
              <a:spcBef>
                <a:spcPts val="315"/>
              </a:spcBef>
              <a:spcAft>
                <a:spcPts val="0"/>
              </a:spcAft>
              <a:buSzPts val="1071"/>
              <a:buFont typeface="Arial"/>
              <a:buAutoNum type="arabicPeriod"/>
              <a:defRPr/>
            </a:lvl3pPr>
            <a:lvl4pPr marL="1828800" lvl="3" indent="-280416" algn="l">
              <a:lnSpc>
                <a:spcPct val="100000"/>
              </a:lnSpc>
              <a:spcBef>
                <a:spcPts val="240"/>
              </a:spcBef>
              <a:spcAft>
                <a:spcPts val="0"/>
              </a:spcAft>
              <a:buSzPts val="816"/>
              <a:buFont typeface="Arial"/>
              <a:buAutoNum type="arabicPeriod"/>
              <a:defRPr/>
            </a:lvl4pPr>
            <a:lvl5pPr marL="2286000" lvl="4" indent="-270700" algn="l">
              <a:lnSpc>
                <a:spcPct val="100000"/>
              </a:lnSpc>
              <a:spcBef>
                <a:spcPts val="195"/>
              </a:spcBef>
              <a:spcAft>
                <a:spcPts val="0"/>
              </a:spcAft>
              <a:buSzPts val="663"/>
              <a:buFont typeface="Arial"/>
              <a:buAutoNum type="arabicPeriod"/>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 name="Google Shape;44;p50"/>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5" name="Google Shape;45;p50"/>
          <p:cNvCxnSpPr/>
          <p:nvPr/>
        </p:nvCxnSpPr>
        <p:spPr>
          <a:xfrm>
            <a:off x="457200" y="1447800"/>
            <a:ext cx="8229600" cy="0"/>
          </a:xfrm>
          <a:prstGeom prst="straightConnector1">
            <a:avLst/>
          </a:prstGeom>
          <a:noFill/>
          <a:ln w="25400" cap="flat" cmpd="sng">
            <a:solidFill>
              <a:srgbClr val="C7CCCC"/>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lt2"/>
        </a:solidFill>
        <a:effectLst/>
      </p:bgPr>
    </p:bg>
    <p:spTree>
      <p:nvGrpSpPr>
        <p:cNvPr id="1" name="Shape 46"/>
        <p:cNvGrpSpPr/>
        <p:nvPr/>
      </p:nvGrpSpPr>
      <p:grpSpPr>
        <a:xfrm>
          <a:off x="0" y="0"/>
          <a:ext cx="0" cy="0"/>
          <a:chOff x="0" y="0"/>
          <a:chExt cx="0" cy="0"/>
        </a:xfrm>
      </p:grpSpPr>
      <p:sp>
        <p:nvSpPr>
          <p:cNvPr id="47" name="Google Shape;47;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1"/>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
              </a:spcBef>
              <a:spcAft>
                <a:spcPts val="0"/>
              </a:spcAft>
              <a:buSzPts val="1428"/>
              <a:buNone/>
              <a:defRPr sz="2100"/>
            </a:lvl1pPr>
            <a:lvl2pPr marL="914400" lvl="1" indent="-228600" algn="l">
              <a:lnSpc>
                <a:spcPct val="100000"/>
              </a:lnSpc>
              <a:spcBef>
                <a:spcPts val="360"/>
              </a:spcBef>
              <a:spcAft>
                <a:spcPts val="0"/>
              </a:spcAft>
              <a:buSzPts val="1224"/>
              <a:buNone/>
              <a:defRPr sz="1800"/>
            </a:lvl2pPr>
            <a:lvl3pPr marL="1371600" lvl="2" indent="-228600" algn="l">
              <a:lnSpc>
                <a:spcPct val="100000"/>
              </a:lnSpc>
              <a:spcBef>
                <a:spcPts val="300"/>
              </a:spcBef>
              <a:spcAft>
                <a:spcPts val="0"/>
              </a:spcAft>
              <a:buSzPts val="1020"/>
              <a:buNone/>
              <a:defRPr sz="1500"/>
            </a:lvl3pPr>
            <a:lvl4pPr marL="1828800" lvl="3" indent="-228600" algn="l">
              <a:lnSpc>
                <a:spcPct val="100000"/>
              </a:lnSpc>
              <a:spcBef>
                <a:spcPts val="270"/>
              </a:spcBef>
              <a:spcAft>
                <a:spcPts val="0"/>
              </a:spcAft>
              <a:buSzPts val="918"/>
              <a:buNone/>
              <a:defRPr sz="1350"/>
            </a:lvl4pPr>
            <a:lvl5pPr marL="2286000" lvl="4" indent="-228600" algn="l">
              <a:lnSpc>
                <a:spcPct val="100000"/>
              </a:lnSpc>
              <a:spcBef>
                <a:spcPts val="270"/>
              </a:spcBef>
              <a:spcAft>
                <a:spcPts val="0"/>
              </a:spcAft>
              <a:buSzPts val="918"/>
              <a:buNone/>
              <a:defRPr sz="1350"/>
            </a:lvl5pPr>
            <a:lvl6pPr marL="2743200" lvl="5" indent="-314325" algn="l">
              <a:lnSpc>
                <a:spcPct val="100000"/>
              </a:lnSpc>
              <a:spcBef>
                <a:spcPts val="270"/>
              </a:spcBef>
              <a:spcAft>
                <a:spcPts val="0"/>
              </a:spcAft>
              <a:buClr>
                <a:schemeClr val="dk1"/>
              </a:buClr>
              <a:buSzPts val="1350"/>
              <a:buChar char="•"/>
              <a:defRPr sz="1350"/>
            </a:lvl6pPr>
            <a:lvl7pPr marL="3200400" lvl="6" indent="-314325" algn="l">
              <a:lnSpc>
                <a:spcPct val="100000"/>
              </a:lnSpc>
              <a:spcBef>
                <a:spcPts val="270"/>
              </a:spcBef>
              <a:spcAft>
                <a:spcPts val="0"/>
              </a:spcAft>
              <a:buClr>
                <a:schemeClr val="dk1"/>
              </a:buClr>
              <a:buSzPts val="1350"/>
              <a:buChar char="•"/>
              <a:defRPr sz="1350"/>
            </a:lvl7pPr>
            <a:lvl8pPr marL="3657600" lvl="7" indent="-314325" algn="l">
              <a:lnSpc>
                <a:spcPct val="100000"/>
              </a:lnSpc>
              <a:spcBef>
                <a:spcPts val="270"/>
              </a:spcBef>
              <a:spcAft>
                <a:spcPts val="0"/>
              </a:spcAft>
              <a:buClr>
                <a:schemeClr val="dk1"/>
              </a:buClr>
              <a:buSzPts val="1350"/>
              <a:buChar char="•"/>
              <a:defRPr sz="1350"/>
            </a:lvl8pPr>
            <a:lvl9pPr marL="4114800" lvl="8" indent="-314325" algn="l">
              <a:lnSpc>
                <a:spcPct val="100000"/>
              </a:lnSpc>
              <a:spcBef>
                <a:spcPts val="270"/>
              </a:spcBef>
              <a:spcAft>
                <a:spcPts val="0"/>
              </a:spcAft>
              <a:buClr>
                <a:schemeClr val="dk1"/>
              </a:buClr>
              <a:buSzPts val="1350"/>
              <a:buChar char="•"/>
              <a:defRPr sz="1350"/>
            </a:lvl9pPr>
          </a:lstStyle>
          <a:p>
            <a:endParaRPr/>
          </a:p>
        </p:txBody>
      </p:sp>
      <p:sp>
        <p:nvSpPr>
          <p:cNvPr id="49" name="Google Shape;49;p51"/>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
              </a:spcBef>
              <a:spcAft>
                <a:spcPts val="0"/>
              </a:spcAft>
              <a:buSzPts val="1428"/>
              <a:buNone/>
              <a:defRPr sz="2100"/>
            </a:lvl1pPr>
            <a:lvl2pPr marL="914400" lvl="1" indent="-228600" algn="l">
              <a:lnSpc>
                <a:spcPct val="100000"/>
              </a:lnSpc>
              <a:spcBef>
                <a:spcPts val="360"/>
              </a:spcBef>
              <a:spcAft>
                <a:spcPts val="0"/>
              </a:spcAft>
              <a:buSzPts val="1224"/>
              <a:buNone/>
              <a:defRPr sz="1800"/>
            </a:lvl2pPr>
            <a:lvl3pPr marL="1371600" lvl="2" indent="-228600" algn="l">
              <a:lnSpc>
                <a:spcPct val="100000"/>
              </a:lnSpc>
              <a:spcBef>
                <a:spcPts val="300"/>
              </a:spcBef>
              <a:spcAft>
                <a:spcPts val="0"/>
              </a:spcAft>
              <a:buSzPts val="1020"/>
              <a:buNone/>
              <a:defRPr sz="1500"/>
            </a:lvl3pPr>
            <a:lvl4pPr marL="1828800" lvl="3" indent="-228600" algn="l">
              <a:lnSpc>
                <a:spcPct val="100000"/>
              </a:lnSpc>
              <a:spcBef>
                <a:spcPts val="270"/>
              </a:spcBef>
              <a:spcAft>
                <a:spcPts val="0"/>
              </a:spcAft>
              <a:buSzPts val="918"/>
              <a:buNone/>
              <a:defRPr sz="1350"/>
            </a:lvl4pPr>
            <a:lvl5pPr marL="2286000" lvl="4" indent="-228600" algn="l">
              <a:lnSpc>
                <a:spcPct val="100000"/>
              </a:lnSpc>
              <a:spcBef>
                <a:spcPts val="270"/>
              </a:spcBef>
              <a:spcAft>
                <a:spcPts val="0"/>
              </a:spcAft>
              <a:buSzPts val="918"/>
              <a:buNone/>
              <a:defRPr sz="1350"/>
            </a:lvl5pPr>
            <a:lvl6pPr marL="2743200" lvl="5" indent="-314325" algn="l">
              <a:lnSpc>
                <a:spcPct val="100000"/>
              </a:lnSpc>
              <a:spcBef>
                <a:spcPts val="270"/>
              </a:spcBef>
              <a:spcAft>
                <a:spcPts val="0"/>
              </a:spcAft>
              <a:buClr>
                <a:schemeClr val="dk1"/>
              </a:buClr>
              <a:buSzPts val="1350"/>
              <a:buChar char="•"/>
              <a:defRPr sz="1350"/>
            </a:lvl6pPr>
            <a:lvl7pPr marL="3200400" lvl="6" indent="-314325" algn="l">
              <a:lnSpc>
                <a:spcPct val="100000"/>
              </a:lnSpc>
              <a:spcBef>
                <a:spcPts val="270"/>
              </a:spcBef>
              <a:spcAft>
                <a:spcPts val="0"/>
              </a:spcAft>
              <a:buClr>
                <a:schemeClr val="dk1"/>
              </a:buClr>
              <a:buSzPts val="1350"/>
              <a:buChar char="•"/>
              <a:defRPr sz="1350"/>
            </a:lvl7pPr>
            <a:lvl8pPr marL="3657600" lvl="7" indent="-314325" algn="l">
              <a:lnSpc>
                <a:spcPct val="100000"/>
              </a:lnSpc>
              <a:spcBef>
                <a:spcPts val="270"/>
              </a:spcBef>
              <a:spcAft>
                <a:spcPts val="0"/>
              </a:spcAft>
              <a:buClr>
                <a:schemeClr val="dk1"/>
              </a:buClr>
              <a:buSzPts val="1350"/>
              <a:buChar char="•"/>
              <a:defRPr sz="1350"/>
            </a:lvl8pPr>
            <a:lvl9pPr marL="4114800" lvl="8" indent="-314325" algn="l">
              <a:lnSpc>
                <a:spcPct val="100000"/>
              </a:lnSpc>
              <a:spcBef>
                <a:spcPts val="270"/>
              </a:spcBef>
              <a:spcAft>
                <a:spcPts val="0"/>
              </a:spcAft>
              <a:buClr>
                <a:schemeClr val="dk1"/>
              </a:buClr>
              <a:buSzPts val="1350"/>
              <a:buChar char="•"/>
              <a:defRPr sz="1350"/>
            </a:lvl9pPr>
          </a:lstStyle>
          <a:p>
            <a:endParaRPr/>
          </a:p>
        </p:txBody>
      </p:sp>
      <p:cxnSp>
        <p:nvCxnSpPr>
          <p:cNvPr id="50" name="Google Shape;50;p51"/>
          <p:cNvCxnSpPr/>
          <p:nvPr/>
        </p:nvCxnSpPr>
        <p:spPr>
          <a:xfrm>
            <a:off x="457200" y="1447800"/>
            <a:ext cx="8229600" cy="0"/>
          </a:xfrm>
          <a:prstGeom prst="straightConnector1">
            <a:avLst/>
          </a:prstGeom>
          <a:noFill/>
          <a:ln w="25400" cap="flat" cmpd="sng">
            <a:solidFill>
              <a:srgbClr val="C7CCCC"/>
            </a:solidFill>
            <a:prstDash val="solid"/>
            <a:round/>
            <a:headEnd type="none" w="sm" len="sm"/>
            <a:tailEnd type="none" w="sm" len="sm"/>
          </a:ln>
        </p:spPr>
      </p:cxnSp>
      <p:sp>
        <p:nvSpPr>
          <p:cNvPr id="51" name="Google Shape;51;p51"/>
          <p:cNvSpPr txBox="1">
            <a:spLocks noGrp="1"/>
          </p:cNvSpPr>
          <p:nvPr>
            <p:ph type="sldNum" idx="12"/>
          </p:nvPr>
        </p:nvSpPr>
        <p:spPr>
          <a:xfrm>
            <a:off x="7010400" y="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2"/>
        </a:solidFill>
        <a:effectLst/>
      </p:bgPr>
    </p:bg>
    <p:spTree>
      <p:nvGrpSpPr>
        <p:cNvPr id="1" name="Shape 52"/>
        <p:cNvGrpSpPr/>
        <p:nvPr/>
      </p:nvGrpSpPr>
      <p:grpSpPr>
        <a:xfrm>
          <a:off x="0" y="0"/>
          <a:ext cx="0" cy="0"/>
          <a:chOff x="0" y="0"/>
          <a:chExt cx="0" cy="0"/>
        </a:xfrm>
      </p:grpSpPr>
      <p:sp>
        <p:nvSpPr>
          <p:cNvPr id="53" name="Google Shape;53;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255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2"/>
          <p:cNvSpPr txBox="1">
            <a:spLocks noGrp="1"/>
          </p:cNvSpPr>
          <p:nvPr>
            <p:ph type="body" idx="1"/>
          </p:nvPr>
        </p:nvSpPr>
        <p:spPr>
          <a:xfrm>
            <a:off x="457200" y="1752600"/>
            <a:ext cx="3886200"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60"/>
              </a:spcBef>
              <a:spcAft>
                <a:spcPts val="0"/>
              </a:spcAft>
              <a:buSzPts val="1224"/>
              <a:buNone/>
              <a:defRPr sz="1800" b="1"/>
            </a:lvl1pPr>
            <a:lvl2pPr marL="914400" lvl="1" indent="-228600" algn="l">
              <a:lnSpc>
                <a:spcPct val="100000"/>
              </a:lnSpc>
              <a:spcBef>
                <a:spcPts val="300"/>
              </a:spcBef>
              <a:spcAft>
                <a:spcPts val="0"/>
              </a:spcAft>
              <a:buSzPts val="1020"/>
              <a:buNone/>
              <a:defRPr sz="1500" b="1"/>
            </a:lvl2pPr>
            <a:lvl3pPr marL="1371600" lvl="2" indent="-228600" algn="l">
              <a:lnSpc>
                <a:spcPct val="100000"/>
              </a:lnSpc>
              <a:spcBef>
                <a:spcPts val="270"/>
              </a:spcBef>
              <a:spcAft>
                <a:spcPts val="0"/>
              </a:spcAft>
              <a:buSzPts val="918"/>
              <a:buNone/>
              <a:defRPr sz="1350" b="1"/>
            </a:lvl3pPr>
            <a:lvl4pPr marL="1828800" lvl="3" indent="-228600" algn="l">
              <a:lnSpc>
                <a:spcPct val="100000"/>
              </a:lnSpc>
              <a:spcBef>
                <a:spcPts val="240"/>
              </a:spcBef>
              <a:spcAft>
                <a:spcPts val="0"/>
              </a:spcAft>
              <a:buSzPts val="816"/>
              <a:buNone/>
              <a:defRPr sz="1200" b="1"/>
            </a:lvl4pPr>
            <a:lvl5pPr marL="2286000" lvl="4" indent="-228600" algn="l">
              <a:lnSpc>
                <a:spcPct val="100000"/>
              </a:lnSpc>
              <a:spcBef>
                <a:spcPts val="240"/>
              </a:spcBef>
              <a:spcAft>
                <a:spcPts val="0"/>
              </a:spcAft>
              <a:buSzPts val="816"/>
              <a:buNone/>
              <a:defRPr sz="1200" b="1"/>
            </a:lvl5pPr>
            <a:lvl6pPr marL="2743200" lvl="5" indent="-228600" algn="l">
              <a:lnSpc>
                <a:spcPct val="100000"/>
              </a:lnSpc>
              <a:spcBef>
                <a:spcPts val="240"/>
              </a:spcBef>
              <a:spcAft>
                <a:spcPts val="0"/>
              </a:spcAft>
              <a:buClr>
                <a:schemeClr val="dk1"/>
              </a:buClr>
              <a:buSzPts val="1200"/>
              <a:buNone/>
              <a:defRPr sz="1200" b="1"/>
            </a:lvl6pPr>
            <a:lvl7pPr marL="3200400" lvl="6" indent="-228600" algn="l">
              <a:lnSpc>
                <a:spcPct val="100000"/>
              </a:lnSpc>
              <a:spcBef>
                <a:spcPts val="240"/>
              </a:spcBef>
              <a:spcAft>
                <a:spcPts val="0"/>
              </a:spcAft>
              <a:buClr>
                <a:schemeClr val="dk1"/>
              </a:buClr>
              <a:buSzPts val="1200"/>
              <a:buNone/>
              <a:defRPr sz="1200" b="1"/>
            </a:lvl7pPr>
            <a:lvl8pPr marL="3657600" lvl="7" indent="-228600" algn="l">
              <a:lnSpc>
                <a:spcPct val="100000"/>
              </a:lnSpc>
              <a:spcBef>
                <a:spcPts val="240"/>
              </a:spcBef>
              <a:spcAft>
                <a:spcPts val="0"/>
              </a:spcAft>
              <a:buClr>
                <a:schemeClr val="dk1"/>
              </a:buClr>
              <a:buSzPts val="1200"/>
              <a:buNone/>
              <a:defRPr sz="1200" b="1"/>
            </a:lvl8pPr>
            <a:lvl9pPr marL="4114800" lvl="8" indent="-228600" algn="l">
              <a:lnSpc>
                <a:spcPct val="100000"/>
              </a:lnSpc>
              <a:spcBef>
                <a:spcPts val="240"/>
              </a:spcBef>
              <a:spcAft>
                <a:spcPts val="0"/>
              </a:spcAft>
              <a:buClr>
                <a:schemeClr val="dk1"/>
              </a:buClr>
              <a:buSzPts val="1200"/>
              <a:buNone/>
              <a:defRPr sz="1200" b="1"/>
            </a:lvl9pPr>
          </a:lstStyle>
          <a:p>
            <a:endParaRPr/>
          </a:p>
        </p:txBody>
      </p:sp>
      <p:sp>
        <p:nvSpPr>
          <p:cNvPr id="55" name="Google Shape;55;p52"/>
          <p:cNvSpPr txBox="1">
            <a:spLocks noGrp="1"/>
          </p:cNvSpPr>
          <p:nvPr>
            <p:ph type="body" idx="2"/>
          </p:nvPr>
        </p:nvSpPr>
        <p:spPr>
          <a:xfrm>
            <a:off x="457200" y="2392362"/>
            <a:ext cx="3886200" cy="39512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224"/>
              <a:buNone/>
              <a:defRPr sz="1800"/>
            </a:lvl1pPr>
            <a:lvl2pPr marL="914400" lvl="1" indent="-293369" algn="l">
              <a:lnSpc>
                <a:spcPct val="100000"/>
              </a:lnSpc>
              <a:spcBef>
                <a:spcPts val="300"/>
              </a:spcBef>
              <a:spcAft>
                <a:spcPts val="0"/>
              </a:spcAft>
              <a:buSzPts val="1020"/>
              <a:buChar char="•"/>
              <a:defRPr sz="1500"/>
            </a:lvl2pPr>
            <a:lvl3pPr marL="1371600" lvl="2" indent="-286892" algn="l">
              <a:lnSpc>
                <a:spcPct val="100000"/>
              </a:lnSpc>
              <a:spcBef>
                <a:spcPts val="270"/>
              </a:spcBef>
              <a:spcAft>
                <a:spcPts val="0"/>
              </a:spcAft>
              <a:buSzPts val="918"/>
              <a:buChar char="•"/>
              <a:defRPr sz="1350"/>
            </a:lvl3pPr>
            <a:lvl4pPr marL="1828800" lvl="3" indent="-280416" algn="l">
              <a:lnSpc>
                <a:spcPct val="100000"/>
              </a:lnSpc>
              <a:spcBef>
                <a:spcPts val="240"/>
              </a:spcBef>
              <a:spcAft>
                <a:spcPts val="0"/>
              </a:spcAft>
              <a:buSzPts val="816"/>
              <a:buChar char="•"/>
              <a:defRPr sz="1200"/>
            </a:lvl4pPr>
            <a:lvl5pPr marL="2286000" lvl="4" indent="-280416" algn="l">
              <a:lnSpc>
                <a:spcPct val="100000"/>
              </a:lnSpc>
              <a:spcBef>
                <a:spcPts val="240"/>
              </a:spcBef>
              <a:spcAft>
                <a:spcPts val="0"/>
              </a:spcAft>
              <a:buSzPts val="816"/>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sp>
        <p:nvSpPr>
          <p:cNvPr id="56" name="Google Shape;56;p52"/>
          <p:cNvSpPr txBox="1">
            <a:spLocks noGrp="1"/>
          </p:cNvSpPr>
          <p:nvPr>
            <p:ph type="body" idx="3"/>
          </p:nvPr>
        </p:nvSpPr>
        <p:spPr>
          <a:xfrm>
            <a:off x="4800600" y="1752600"/>
            <a:ext cx="3886200"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60"/>
              </a:spcBef>
              <a:spcAft>
                <a:spcPts val="0"/>
              </a:spcAft>
              <a:buSzPts val="1224"/>
              <a:buNone/>
              <a:defRPr sz="1800" b="1"/>
            </a:lvl1pPr>
            <a:lvl2pPr marL="914400" lvl="1" indent="-228600" algn="l">
              <a:lnSpc>
                <a:spcPct val="100000"/>
              </a:lnSpc>
              <a:spcBef>
                <a:spcPts val="300"/>
              </a:spcBef>
              <a:spcAft>
                <a:spcPts val="0"/>
              </a:spcAft>
              <a:buSzPts val="1020"/>
              <a:buNone/>
              <a:defRPr sz="1500" b="1"/>
            </a:lvl2pPr>
            <a:lvl3pPr marL="1371600" lvl="2" indent="-228600" algn="l">
              <a:lnSpc>
                <a:spcPct val="100000"/>
              </a:lnSpc>
              <a:spcBef>
                <a:spcPts val="270"/>
              </a:spcBef>
              <a:spcAft>
                <a:spcPts val="0"/>
              </a:spcAft>
              <a:buSzPts val="918"/>
              <a:buNone/>
              <a:defRPr sz="1350" b="1"/>
            </a:lvl3pPr>
            <a:lvl4pPr marL="1828800" lvl="3" indent="-228600" algn="l">
              <a:lnSpc>
                <a:spcPct val="100000"/>
              </a:lnSpc>
              <a:spcBef>
                <a:spcPts val="240"/>
              </a:spcBef>
              <a:spcAft>
                <a:spcPts val="0"/>
              </a:spcAft>
              <a:buSzPts val="816"/>
              <a:buNone/>
              <a:defRPr sz="1200" b="1"/>
            </a:lvl4pPr>
            <a:lvl5pPr marL="2286000" lvl="4" indent="-228600" algn="l">
              <a:lnSpc>
                <a:spcPct val="100000"/>
              </a:lnSpc>
              <a:spcBef>
                <a:spcPts val="240"/>
              </a:spcBef>
              <a:spcAft>
                <a:spcPts val="0"/>
              </a:spcAft>
              <a:buSzPts val="816"/>
              <a:buNone/>
              <a:defRPr sz="1200" b="1"/>
            </a:lvl5pPr>
            <a:lvl6pPr marL="2743200" lvl="5" indent="-228600" algn="l">
              <a:lnSpc>
                <a:spcPct val="100000"/>
              </a:lnSpc>
              <a:spcBef>
                <a:spcPts val="240"/>
              </a:spcBef>
              <a:spcAft>
                <a:spcPts val="0"/>
              </a:spcAft>
              <a:buClr>
                <a:schemeClr val="dk1"/>
              </a:buClr>
              <a:buSzPts val="1200"/>
              <a:buNone/>
              <a:defRPr sz="1200" b="1"/>
            </a:lvl6pPr>
            <a:lvl7pPr marL="3200400" lvl="6" indent="-228600" algn="l">
              <a:lnSpc>
                <a:spcPct val="100000"/>
              </a:lnSpc>
              <a:spcBef>
                <a:spcPts val="240"/>
              </a:spcBef>
              <a:spcAft>
                <a:spcPts val="0"/>
              </a:spcAft>
              <a:buClr>
                <a:schemeClr val="dk1"/>
              </a:buClr>
              <a:buSzPts val="1200"/>
              <a:buNone/>
              <a:defRPr sz="1200" b="1"/>
            </a:lvl7pPr>
            <a:lvl8pPr marL="3657600" lvl="7" indent="-228600" algn="l">
              <a:lnSpc>
                <a:spcPct val="100000"/>
              </a:lnSpc>
              <a:spcBef>
                <a:spcPts val="240"/>
              </a:spcBef>
              <a:spcAft>
                <a:spcPts val="0"/>
              </a:spcAft>
              <a:buClr>
                <a:schemeClr val="dk1"/>
              </a:buClr>
              <a:buSzPts val="1200"/>
              <a:buNone/>
              <a:defRPr sz="1200" b="1"/>
            </a:lvl8pPr>
            <a:lvl9pPr marL="4114800" lvl="8" indent="-228600" algn="l">
              <a:lnSpc>
                <a:spcPct val="100000"/>
              </a:lnSpc>
              <a:spcBef>
                <a:spcPts val="240"/>
              </a:spcBef>
              <a:spcAft>
                <a:spcPts val="0"/>
              </a:spcAft>
              <a:buClr>
                <a:schemeClr val="dk1"/>
              </a:buClr>
              <a:buSzPts val="1200"/>
              <a:buNone/>
              <a:defRPr sz="1200" b="1"/>
            </a:lvl9pPr>
          </a:lstStyle>
          <a:p>
            <a:endParaRPr/>
          </a:p>
        </p:txBody>
      </p:sp>
      <p:sp>
        <p:nvSpPr>
          <p:cNvPr id="57" name="Google Shape;57;p52"/>
          <p:cNvSpPr txBox="1">
            <a:spLocks noGrp="1"/>
          </p:cNvSpPr>
          <p:nvPr>
            <p:ph type="body" idx="4"/>
          </p:nvPr>
        </p:nvSpPr>
        <p:spPr>
          <a:xfrm>
            <a:off x="4800600" y="2392362"/>
            <a:ext cx="3886200" cy="39512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224"/>
              <a:buNone/>
              <a:defRPr sz="1800"/>
            </a:lvl1pPr>
            <a:lvl2pPr marL="914400" lvl="1" indent="-293369" algn="l">
              <a:lnSpc>
                <a:spcPct val="100000"/>
              </a:lnSpc>
              <a:spcBef>
                <a:spcPts val="300"/>
              </a:spcBef>
              <a:spcAft>
                <a:spcPts val="0"/>
              </a:spcAft>
              <a:buSzPts val="1020"/>
              <a:buChar char="•"/>
              <a:defRPr sz="1500"/>
            </a:lvl2pPr>
            <a:lvl3pPr marL="1371600" lvl="2" indent="-286892" algn="l">
              <a:lnSpc>
                <a:spcPct val="100000"/>
              </a:lnSpc>
              <a:spcBef>
                <a:spcPts val="270"/>
              </a:spcBef>
              <a:spcAft>
                <a:spcPts val="0"/>
              </a:spcAft>
              <a:buSzPts val="918"/>
              <a:buChar char="•"/>
              <a:defRPr sz="1350"/>
            </a:lvl3pPr>
            <a:lvl4pPr marL="1828800" lvl="3" indent="-280416" algn="l">
              <a:lnSpc>
                <a:spcPct val="100000"/>
              </a:lnSpc>
              <a:spcBef>
                <a:spcPts val="240"/>
              </a:spcBef>
              <a:spcAft>
                <a:spcPts val="0"/>
              </a:spcAft>
              <a:buSzPts val="816"/>
              <a:buChar char="•"/>
              <a:defRPr sz="1200"/>
            </a:lvl4pPr>
            <a:lvl5pPr marL="2286000" lvl="4" indent="-280416" algn="l">
              <a:lnSpc>
                <a:spcPct val="100000"/>
              </a:lnSpc>
              <a:spcBef>
                <a:spcPts val="240"/>
              </a:spcBef>
              <a:spcAft>
                <a:spcPts val="0"/>
              </a:spcAft>
              <a:buSzPts val="816"/>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cxnSp>
        <p:nvCxnSpPr>
          <p:cNvPr id="58" name="Google Shape;58;p52"/>
          <p:cNvCxnSpPr/>
          <p:nvPr/>
        </p:nvCxnSpPr>
        <p:spPr>
          <a:xfrm>
            <a:off x="457200" y="1447800"/>
            <a:ext cx="8229600" cy="0"/>
          </a:xfrm>
          <a:prstGeom prst="straightConnector1">
            <a:avLst/>
          </a:prstGeom>
          <a:noFill/>
          <a:ln w="25400" cap="flat" cmpd="sng">
            <a:solidFill>
              <a:srgbClr val="C7CCCC"/>
            </a:solidFill>
            <a:prstDash val="solid"/>
            <a:round/>
            <a:headEnd type="none" w="sm" len="sm"/>
            <a:tailEnd type="none" w="sm" len="sm"/>
          </a:ln>
        </p:spPr>
      </p:cxnSp>
      <p:cxnSp>
        <p:nvCxnSpPr>
          <p:cNvPr id="59" name="Google Shape;59;p52"/>
          <p:cNvCxnSpPr/>
          <p:nvPr/>
        </p:nvCxnSpPr>
        <p:spPr>
          <a:xfrm>
            <a:off x="4572000" y="1752600"/>
            <a:ext cx="0" cy="4572000"/>
          </a:xfrm>
          <a:prstGeom prst="straightConnector1">
            <a:avLst/>
          </a:prstGeom>
          <a:noFill/>
          <a:ln w="25400" cap="flat" cmpd="sng">
            <a:solidFill>
              <a:srgbClr val="C7CCCC"/>
            </a:solidFill>
            <a:prstDash val="solid"/>
            <a:round/>
            <a:headEnd type="none" w="sm" len="sm"/>
            <a:tailEnd type="none" w="sm" len="sm"/>
          </a:ln>
        </p:spPr>
      </p:cxnSp>
      <p:sp>
        <p:nvSpPr>
          <p:cNvPr id="60" name="Google Shape;60;p52"/>
          <p:cNvSpPr txBox="1">
            <a:spLocks noGrp="1"/>
          </p:cNvSpPr>
          <p:nvPr>
            <p:ph type="sldNum" idx="12"/>
          </p:nvPr>
        </p:nvSpPr>
        <p:spPr>
          <a:xfrm>
            <a:off x="7010400" y="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accent1"/>
              </a:buClr>
              <a:buSzPts val="2550"/>
              <a:buFont typeface="Arial"/>
              <a:buNone/>
              <a:defRPr sz="255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5"/>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510"/>
              </a:spcBef>
              <a:spcAft>
                <a:spcPts val="0"/>
              </a:spcAft>
              <a:buClr>
                <a:schemeClr val="accent1"/>
              </a:buClr>
              <a:buSzPts val="1734"/>
              <a:buFont typeface="Arial"/>
              <a:buNone/>
              <a:defRPr sz="2550" b="0" i="0" u="none" strike="noStrike" cap="none">
                <a:solidFill>
                  <a:schemeClr val="dk1"/>
                </a:solidFill>
                <a:latin typeface="Arial"/>
                <a:ea typeface="Arial"/>
                <a:cs typeface="Arial"/>
                <a:sym typeface="Arial"/>
              </a:defRPr>
            </a:lvl1pPr>
            <a:lvl2pPr marL="914400" marR="0" lvl="1" indent="-312801" algn="l" rtl="0">
              <a:lnSpc>
                <a:spcPct val="100000"/>
              </a:lnSpc>
              <a:spcBef>
                <a:spcPts val="390"/>
              </a:spcBef>
              <a:spcAft>
                <a:spcPts val="0"/>
              </a:spcAft>
              <a:buClr>
                <a:schemeClr val="accent1"/>
              </a:buClr>
              <a:buSzPts val="1326"/>
              <a:buFont typeface="Arial"/>
              <a:buChar char="•"/>
              <a:defRPr sz="1950" b="0" i="0" u="none" strike="noStrike" cap="none">
                <a:solidFill>
                  <a:schemeClr val="dk1"/>
                </a:solidFill>
                <a:latin typeface="Arial"/>
                <a:ea typeface="Arial"/>
                <a:cs typeface="Arial"/>
                <a:sym typeface="Arial"/>
              </a:defRPr>
            </a:lvl2pPr>
            <a:lvl3pPr marL="1371600" marR="0" lvl="2" indent="-296608" algn="l" rtl="0">
              <a:lnSpc>
                <a:spcPct val="100000"/>
              </a:lnSpc>
              <a:spcBef>
                <a:spcPts val="315"/>
              </a:spcBef>
              <a:spcAft>
                <a:spcPts val="0"/>
              </a:spcAft>
              <a:buClr>
                <a:schemeClr val="accent1"/>
              </a:buClr>
              <a:buSzPts val="1071"/>
              <a:buFont typeface="Arial"/>
              <a:buChar char="•"/>
              <a:defRPr sz="1575" b="0" i="0" u="none" strike="noStrike" cap="none">
                <a:solidFill>
                  <a:schemeClr val="dk1"/>
                </a:solidFill>
                <a:latin typeface="Arial"/>
                <a:ea typeface="Arial"/>
                <a:cs typeface="Arial"/>
                <a:sym typeface="Arial"/>
              </a:defRPr>
            </a:lvl3pPr>
            <a:lvl4pPr marL="1828800" marR="0" lvl="3" indent="-280416" algn="l" rtl="0">
              <a:lnSpc>
                <a:spcPct val="100000"/>
              </a:lnSpc>
              <a:spcBef>
                <a:spcPts val="240"/>
              </a:spcBef>
              <a:spcAft>
                <a:spcPts val="0"/>
              </a:spcAft>
              <a:buClr>
                <a:schemeClr val="accent1"/>
              </a:buClr>
              <a:buSzPts val="816"/>
              <a:buFont typeface="Arial"/>
              <a:buChar char="•"/>
              <a:defRPr sz="1200" b="0" i="0" u="none" strike="noStrike" cap="none">
                <a:solidFill>
                  <a:schemeClr val="dk1"/>
                </a:solidFill>
                <a:latin typeface="Arial"/>
                <a:ea typeface="Arial"/>
                <a:cs typeface="Arial"/>
                <a:sym typeface="Arial"/>
              </a:defRPr>
            </a:lvl4pPr>
            <a:lvl5pPr marL="2286000" marR="0" lvl="4" indent="-270700" algn="l" rtl="0">
              <a:lnSpc>
                <a:spcPct val="100000"/>
              </a:lnSpc>
              <a:spcBef>
                <a:spcPts val="195"/>
              </a:spcBef>
              <a:spcAft>
                <a:spcPts val="0"/>
              </a:spcAft>
              <a:buClr>
                <a:schemeClr val="accent1"/>
              </a:buClr>
              <a:buSzPts val="663"/>
              <a:buFont typeface="Arial"/>
              <a:buChar char="•"/>
              <a:defRPr sz="975"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2" name="Google Shape;12;p4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B8C8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4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B8C8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4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unseling.umd.edu/global/docs/aboutus/annualreport.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cast.org"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Title"/>
          <p:cNvSpPr txBox="1">
            <a:spLocks noGrp="1"/>
          </p:cNvSpPr>
          <p:nvPr>
            <p:ph type="title"/>
          </p:nvPr>
        </p:nvSpPr>
        <p:spPr>
          <a:xfrm>
            <a:off x="457200" y="3048002"/>
            <a:ext cx="8229600" cy="359663"/>
          </a:xfrm>
          <a:prstGeom prst="rect">
            <a:avLst/>
          </a:prstGeom>
          <a:solidFill>
            <a:schemeClr val="lt2"/>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1754"/>
              <a:buFont typeface="Arial"/>
              <a:buNone/>
            </a:pPr>
            <a:r>
              <a:rPr lang="en-US" sz="1754"/>
              <a:t>ELMS-Canvas use at UMD</a:t>
            </a:r>
            <a:endParaRPr/>
          </a:p>
        </p:txBody>
      </p:sp>
      <p:sp>
        <p:nvSpPr>
          <p:cNvPr id="84" name="Sub Title"/>
          <p:cNvSpPr txBox="1">
            <a:spLocks noGrp="1"/>
          </p:cNvSpPr>
          <p:nvPr>
            <p:ph type="body" idx="1"/>
          </p:nvPr>
        </p:nvSpPr>
        <p:spPr>
          <a:xfrm>
            <a:off x="457199" y="3048002"/>
            <a:ext cx="8570423" cy="1158238"/>
          </a:xfrm>
          <a:prstGeom prst="rect">
            <a:avLst/>
          </a:prstGeom>
          <a:solidFill>
            <a:schemeClr val="lt2"/>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700"/>
              <a:buNone/>
            </a:pPr>
            <a:r>
              <a:rPr lang="en-US" sz="2500"/>
              <a:t>Accessibility implications of personal technology bans in the classroom</a:t>
            </a:r>
            <a:endParaRPr sz="2500"/>
          </a:p>
          <a:p>
            <a:pPr marL="0" lvl="0" indent="0" algn="ctr" rtl="0">
              <a:lnSpc>
                <a:spcPct val="100000"/>
              </a:lnSpc>
              <a:spcBef>
                <a:spcPts val="240"/>
              </a:spcBef>
              <a:spcAft>
                <a:spcPts val="0"/>
              </a:spcAft>
              <a:buSzPts val="816"/>
              <a:buNone/>
            </a:pPr>
            <a:r>
              <a:rPr lang="en-US"/>
              <a:t>Megan Masters, PhD, Alia Lancaster, PhD, Ana Palla-Kane, PhD</a:t>
            </a:r>
            <a:endParaRPr/>
          </a:p>
          <a:p>
            <a:pPr marL="0" lvl="0" indent="0" algn="ctr" rtl="0">
              <a:lnSpc>
                <a:spcPct val="100000"/>
              </a:lnSpc>
              <a:spcBef>
                <a:spcPts val="240"/>
              </a:spcBef>
              <a:spcAft>
                <a:spcPts val="0"/>
              </a:spcAft>
              <a:buSzPts val="816"/>
              <a:buNone/>
            </a:pPr>
            <a:r>
              <a:rPr lang="en-US"/>
              <a:t>November 5,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500"/>
              <a:buFont typeface="Arial"/>
              <a:buNone/>
            </a:pPr>
            <a:r>
              <a:rPr lang="en-US" dirty="0"/>
              <a:t>Combining Data Sources</a:t>
            </a:r>
            <a:endParaRPr dirty="0"/>
          </a:p>
        </p:txBody>
      </p:sp>
      <p:pic>
        <p:nvPicPr>
          <p:cNvPr id="226" name="Picture" descr="Pie graph shows that 87% of course sections are posted during the Fall semester of 2018. "/>
          <p:cNvPicPr preferRelativeResize="0"/>
          <p:nvPr/>
        </p:nvPicPr>
        <p:blipFill rotWithShape="1">
          <a:blip r:embed="rId3">
            <a:alphaModFix/>
          </a:blip>
          <a:srcRect/>
          <a:stretch/>
        </p:blipFill>
        <p:spPr>
          <a:xfrm>
            <a:off x="-1031716" y="2971801"/>
            <a:ext cx="6262295" cy="3446582"/>
          </a:xfrm>
          <a:prstGeom prst="rect">
            <a:avLst/>
          </a:prstGeom>
          <a:noFill/>
          <a:ln>
            <a:noFill/>
          </a:ln>
        </p:spPr>
      </p:pic>
      <p:sp>
        <p:nvSpPr>
          <p:cNvPr id="228" name="Body"/>
          <p:cNvSpPr txBox="1"/>
          <p:nvPr/>
        </p:nvSpPr>
        <p:spPr>
          <a:xfrm>
            <a:off x="4182301" y="2232919"/>
            <a:ext cx="4504499" cy="17081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500"/>
              <a:buFont typeface="Arial"/>
              <a:buNone/>
            </a:pPr>
            <a:r>
              <a:rPr lang="en-US" sz="4500" b="1" i="0" u="none" strike="noStrike" cap="none" dirty="0">
                <a:solidFill>
                  <a:schemeClr val="dk1"/>
                </a:solidFill>
                <a:latin typeface="Arial"/>
                <a:ea typeface="Arial"/>
                <a:cs typeface="Arial"/>
                <a:sym typeface="Arial"/>
              </a:rPr>
              <a:t>60% </a:t>
            </a:r>
            <a:r>
              <a:rPr lang="en-US" sz="3000" b="0" i="0" u="none" strike="noStrike" cap="none" dirty="0">
                <a:solidFill>
                  <a:srgbClr val="596568"/>
                </a:solidFill>
                <a:latin typeface="Arial"/>
                <a:ea typeface="Arial"/>
                <a:cs typeface="Arial"/>
                <a:sym typeface="Arial"/>
              </a:rPr>
              <a:t>of UMD students wish their instructor used ELMS-Canvas more.</a:t>
            </a:r>
            <a:r>
              <a:rPr lang="en-US" sz="3000" b="0" i="0" u="none" strike="noStrike" cap="none" baseline="30000" dirty="0">
                <a:solidFill>
                  <a:srgbClr val="596568"/>
                </a:solidFill>
                <a:latin typeface="Arial"/>
                <a:ea typeface="Arial"/>
                <a:cs typeface="Arial"/>
                <a:sym typeface="Arial"/>
              </a:rPr>
              <a:t>1</a:t>
            </a:r>
            <a:endParaRPr sz="3000" b="0" i="0" u="none" strike="noStrike" cap="none" baseline="30000" dirty="0">
              <a:solidFill>
                <a:schemeClr val="dk1"/>
              </a:solidFill>
              <a:latin typeface="Arial"/>
              <a:ea typeface="Arial"/>
              <a:cs typeface="Arial"/>
              <a:sym typeface="Arial"/>
            </a:endParaRPr>
          </a:p>
        </p:txBody>
      </p:sp>
      <p:sp>
        <p:nvSpPr>
          <p:cNvPr id="229" name="Caption"/>
          <p:cNvSpPr txBox="1"/>
          <p:nvPr/>
        </p:nvSpPr>
        <p:spPr>
          <a:xfrm>
            <a:off x="4218852" y="6529067"/>
            <a:ext cx="4925148" cy="3231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500"/>
              <a:buFont typeface="Arial"/>
              <a:buNone/>
            </a:pPr>
            <a:r>
              <a:rPr lang="en-US" sz="1500" b="0" i="0" u="none" strike="noStrike" cap="none" baseline="30000">
                <a:solidFill>
                  <a:srgbClr val="596568"/>
                </a:solidFill>
                <a:latin typeface="Arial"/>
                <a:ea typeface="Arial"/>
                <a:cs typeface="Arial"/>
                <a:sym typeface="Arial"/>
              </a:rPr>
              <a:t>1</a:t>
            </a:r>
            <a:r>
              <a:rPr lang="en-US" sz="1500" b="0" i="0" u="none" strike="noStrike" cap="none">
                <a:solidFill>
                  <a:srgbClr val="596568"/>
                </a:solidFill>
                <a:latin typeface="Arial"/>
                <a:ea typeface="Arial"/>
                <a:cs typeface="Arial"/>
                <a:sym typeface="Arial"/>
              </a:rPr>
              <a:t>UMD Student EDUCAUSE Survey, 2017</a:t>
            </a:r>
            <a:endParaRPr sz="1500" b="0" i="0" u="none" strike="noStrike" cap="none">
              <a:solidFill>
                <a:srgbClr val="596568"/>
              </a:solidFill>
              <a:latin typeface="Arial"/>
              <a:ea typeface="Arial"/>
              <a:cs typeface="Arial"/>
              <a:sym typeface="Arial"/>
            </a:endParaRPr>
          </a:p>
        </p:txBody>
      </p:sp>
      <p:sp>
        <p:nvSpPr>
          <p:cNvPr id="230" name="Slide Number 10"/>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500"/>
              <a:buFont typeface="Arial"/>
              <a:buNone/>
            </a:pPr>
            <a:r>
              <a:rPr lang="en-US" dirty="0"/>
              <a:t>2018 UMD Surveys</a:t>
            </a:r>
            <a:endParaRPr dirty="0"/>
          </a:p>
        </p:txBody>
      </p:sp>
      <p:pic>
        <p:nvPicPr>
          <p:cNvPr id="3" name="Picture" descr="The Left graph shows the running total of the student (N=587) respondents for the survey  from May 11th to  29th with a  7% response rate.&#10;The right graph shows the running total of the instructor (N=513) respondents for the survey  from May 2th to 27th with a 25% response rate.">
            <a:extLst>
              <a:ext uri="{FF2B5EF4-FFF2-40B4-BE49-F238E27FC236}">
                <a16:creationId xmlns:a16="http://schemas.microsoft.com/office/drawing/2014/main" id="{57E55C32-B566-7047-94D0-0C40028B4947}"/>
              </a:ext>
            </a:extLst>
          </p:cNvPr>
          <p:cNvPicPr>
            <a:picLocks noChangeAspect="1"/>
          </p:cNvPicPr>
          <p:nvPr/>
        </p:nvPicPr>
        <p:blipFill>
          <a:blip r:embed="rId3"/>
          <a:stretch>
            <a:fillRect/>
          </a:stretch>
        </p:blipFill>
        <p:spPr>
          <a:xfrm>
            <a:off x="0" y="1540085"/>
            <a:ext cx="9144000" cy="5043277"/>
          </a:xfrm>
          <a:prstGeom prst="rect">
            <a:avLst/>
          </a:prstGeom>
        </p:spPr>
      </p:pic>
      <p:sp>
        <p:nvSpPr>
          <p:cNvPr id="248" name="Slide Number 11"/>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55"/>
        <p:cNvGrpSpPr/>
        <p:nvPr/>
      </p:nvGrpSpPr>
      <p:grpSpPr>
        <a:xfrm>
          <a:off x="0" y="0"/>
          <a:ext cx="0" cy="0"/>
          <a:chOff x="0" y="0"/>
          <a:chExt cx="0" cy="0"/>
        </a:xfrm>
      </p:grpSpPr>
      <p:sp>
        <p:nvSpPr>
          <p:cNvPr id="256"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500"/>
              <a:buFont typeface="Arial"/>
              <a:buNone/>
            </a:pPr>
            <a:r>
              <a:rPr lang="en-US" dirty="0"/>
              <a:t>Digital literacy</a:t>
            </a:r>
            <a:endParaRPr dirty="0"/>
          </a:p>
        </p:txBody>
      </p:sp>
      <p:sp>
        <p:nvSpPr>
          <p:cNvPr id="258" name="Body"/>
          <p:cNvSpPr txBox="1"/>
          <p:nvPr/>
        </p:nvSpPr>
        <p:spPr>
          <a:xfrm>
            <a:off x="508635" y="1929361"/>
            <a:ext cx="808672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596568"/>
                </a:solidFill>
                <a:latin typeface="Arial"/>
                <a:ea typeface="Arial"/>
                <a:cs typeface="Arial"/>
                <a:sym typeface="Arial"/>
              </a:rPr>
              <a:t>Instructors</a:t>
            </a:r>
            <a:r>
              <a:rPr lang="en-US" sz="1800" b="0" i="0" u="none" strike="noStrike" cap="none">
                <a:solidFill>
                  <a:srgbClr val="596568"/>
                </a:solidFill>
                <a:latin typeface="Arial"/>
                <a:ea typeface="Arial"/>
                <a:cs typeface="Arial"/>
                <a:sym typeface="Arial"/>
              </a:rPr>
              <a:t> and </a:t>
            </a:r>
            <a:r>
              <a:rPr lang="en-US" sz="1800" b="1" i="0" u="none" strike="noStrike" cap="none">
                <a:solidFill>
                  <a:srgbClr val="56B4E9"/>
                </a:solidFill>
                <a:latin typeface="Arial"/>
                <a:ea typeface="Arial"/>
                <a:cs typeface="Arial"/>
                <a:sym typeface="Arial"/>
              </a:rPr>
              <a:t>students</a:t>
            </a:r>
            <a:r>
              <a:rPr lang="en-US" sz="1800" b="0" i="0" u="none" strike="noStrike" cap="none">
                <a:solidFill>
                  <a:srgbClr val="596568"/>
                </a:solidFill>
                <a:latin typeface="Arial"/>
                <a:ea typeface="Arial"/>
                <a:cs typeface="Arial"/>
                <a:sym typeface="Arial"/>
              </a:rPr>
              <a:t> reported similar rates of digital literacy.</a:t>
            </a:r>
            <a:endParaRPr sz="1800" b="0" i="0" u="none" strike="noStrike" cap="none">
              <a:solidFill>
                <a:srgbClr val="596568"/>
              </a:solidFill>
              <a:latin typeface="Arial"/>
              <a:ea typeface="Arial"/>
              <a:cs typeface="Arial"/>
              <a:sym typeface="Arial"/>
            </a:endParaRPr>
          </a:p>
        </p:txBody>
      </p:sp>
      <p:pic>
        <p:nvPicPr>
          <p:cNvPr id="5" name="Picture" descr="Graph indicating that the majority of students and faculty rated themselves as advanced or experts in digital literacy while fewer are beginners or newcomers. Faculty and students have similar self-ratings in this regard.&#10;">
            <a:extLst>
              <a:ext uri="{FF2B5EF4-FFF2-40B4-BE49-F238E27FC236}">
                <a16:creationId xmlns:a16="http://schemas.microsoft.com/office/drawing/2014/main" id="{6CE06062-D8D7-1348-9E32-9F8F0C2476DB}"/>
              </a:ext>
            </a:extLst>
          </p:cNvPr>
          <p:cNvPicPr>
            <a:picLocks noChangeAspect="1"/>
          </p:cNvPicPr>
          <p:nvPr/>
        </p:nvPicPr>
        <p:blipFill>
          <a:blip r:embed="rId3"/>
          <a:stretch>
            <a:fillRect/>
          </a:stretch>
        </p:blipFill>
        <p:spPr>
          <a:xfrm>
            <a:off x="546100" y="2532062"/>
            <a:ext cx="8051800" cy="4051300"/>
          </a:xfrm>
          <a:prstGeom prst="rect">
            <a:avLst/>
          </a:prstGeom>
        </p:spPr>
      </p:pic>
      <p:sp>
        <p:nvSpPr>
          <p:cNvPr id="260" name="Slide Number 12"/>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1800"/>
              <a:buNone/>
            </a:pPr>
            <a:r>
              <a:rPr lang="en-US" dirty="0"/>
              <a:t>ELMS-Canvas</a:t>
            </a:r>
            <a:endParaRPr dirty="0"/>
          </a:p>
        </p:txBody>
      </p:sp>
      <p:sp>
        <p:nvSpPr>
          <p:cNvPr id="266" name="Body"/>
          <p:cNvSpPr txBox="1"/>
          <p:nvPr/>
        </p:nvSpPr>
        <p:spPr>
          <a:xfrm>
            <a:off x="641643" y="1817276"/>
            <a:ext cx="7429303" cy="28700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rgbClr val="56B4E9"/>
                </a:solidFill>
                <a:latin typeface="Arial"/>
                <a:ea typeface="Arial"/>
                <a:cs typeface="Arial"/>
                <a:sym typeface="Arial"/>
              </a:rPr>
              <a:t>Over 90% </a:t>
            </a:r>
            <a:r>
              <a:rPr lang="en-US" sz="2550" b="0" i="0" u="none" strike="noStrike" cap="none" dirty="0">
                <a:solidFill>
                  <a:srgbClr val="596568"/>
                </a:solidFill>
                <a:latin typeface="Arial"/>
                <a:ea typeface="Arial"/>
                <a:cs typeface="Arial"/>
                <a:sym typeface="Arial"/>
              </a:rPr>
              <a:t>of students</a:t>
            </a:r>
            <a:endParaRPr sz="14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rgbClr val="000000"/>
              </a:buClr>
              <a:buSzPts val="2550"/>
              <a:buFont typeface="Arial"/>
              <a:buAutoNum type="arabicParenR"/>
            </a:pPr>
            <a:r>
              <a:rPr lang="en-US" sz="2550" b="0" i="0" u="none" strike="noStrike" cap="none" dirty="0">
                <a:solidFill>
                  <a:srgbClr val="596568"/>
                </a:solidFill>
                <a:latin typeface="Arial"/>
                <a:ea typeface="Arial"/>
                <a:cs typeface="Arial"/>
                <a:sym typeface="Arial"/>
              </a:rPr>
              <a:t>Prefer all their courses to be available in ELMS-Canvas</a:t>
            </a:r>
            <a:endParaRPr sz="14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rgbClr val="000000"/>
              </a:buClr>
              <a:buSzPts val="2550"/>
              <a:buFont typeface="Arial"/>
              <a:buAutoNum type="arabicParenR"/>
            </a:pPr>
            <a:r>
              <a:rPr lang="en-US" sz="2550" b="0" i="0" u="none" strike="noStrike" cap="none" dirty="0">
                <a:solidFill>
                  <a:srgbClr val="596568"/>
                </a:solidFill>
                <a:latin typeface="Arial"/>
                <a:ea typeface="Arial"/>
                <a:cs typeface="Arial"/>
                <a:sym typeface="Arial"/>
              </a:rPr>
              <a:t>Find it easier to learn when all their courses are published in ELMS-Canvas</a:t>
            </a:r>
            <a:endParaRPr sz="1400" b="0" i="0" u="none" strike="noStrike" cap="none" dirty="0">
              <a:solidFill>
                <a:srgbClr val="000000"/>
              </a:solidFill>
              <a:latin typeface="Arial"/>
              <a:ea typeface="Arial"/>
              <a:cs typeface="Arial"/>
              <a:sym typeface="Arial"/>
            </a:endParaRPr>
          </a:p>
          <a:p>
            <a:pPr marL="514350" marR="0" lvl="0" indent="-352425" algn="l" rtl="0">
              <a:lnSpc>
                <a:spcPct val="100000"/>
              </a:lnSpc>
              <a:spcBef>
                <a:spcPts val="0"/>
              </a:spcBef>
              <a:spcAft>
                <a:spcPts val="0"/>
              </a:spcAft>
              <a:buClr>
                <a:srgbClr val="000000"/>
              </a:buClr>
              <a:buSzPts val="2550"/>
              <a:buFont typeface="Arial"/>
              <a:buNone/>
            </a:pPr>
            <a:endParaRPr sz="2550" b="0" i="0" u="none" strike="noStrike" cap="none" dirty="0">
              <a:solidFill>
                <a:srgbClr val="59656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 name="Picture " descr="Student population icon array with 9/10 students in blue, representing that 90% of students prefer all their courses to be in ELMS-Canvas and find it easier to learn when that is the case. ">
            <a:extLst>
              <a:ext uri="{FF2B5EF4-FFF2-40B4-BE49-F238E27FC236}">
                <a16:creationId xmlns:a16="http://schemas.microsoft.com/office/drawing/2014/main" id="{1E152080-3724-234D-8F1D-B514471AA588}"/>
              </a:ext>
            </a:extLst>
          </p:cNvPr>
          <p:cNvPicPr>
            <a:picLocks noChangeAspect="1"/>
          </p:cNvPicPr>
          <p:nvPr/>
        </p:nvPicPr>
        <p:blipFill>
          <a:blip r:embed="rId3"/>
          <a:stretch>
            <a:fillRect/>
          </a:stretch>
        </p:blipFill>
        <p:spPr>
          <a:xfrm>
            <a:off x="2311400" y="4343400"/>
            <a:ext cx="4521200" cy="1828800"/>
          </a:xfrm>
          <a:prstGeom prst="rect">
            <a:avLst/>
          </a:prstGeom>
        </p:spPr>
      </p:pic>
      <p:sp>
        <p:nvSpPr>
          <p:cNvPr id="288" name="Slide Number 13"/>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75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500"/>
              <a:buFont typeface="Arial"/>
              <a:buNone/>
            </a:pPr>
            <a:r>
              <a:rPr lang="en-US" dirty="0"/>
              <a:t>Comments</a:t>
            </a:r>
            <a:endParaRPr dirty="0"/>
          </a:p>
        </p:txBody>
      </p:sp>
      <p:sp>
        <p:nvSpPr>
          <p:cNvPr id="296" name="Body1"/>
          <p:cNvSpPr txBox="1"/>
          <p:nvPr/>
        </p:nvSpPr>
        <p:spPr>
          <a:xfrm>
            <a:off x="316383" y="1631578"/>
            <a:ext cx="8827617" cy="1429582"/>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“I've read </a:t>
            </a:r>
            <a:r>
              <a:rPr lang="en-US" sz="2500" b="0" i="0" u="sng" strike="noStrike" cap="none" dirty="0">
                <a:solidFill>
                  <a:schemeClr val="accent1"/>
                </a:solidFill>
                <a:latin typeface="Arial"/>
                <a:ea typeface="Arial"/>
                <a:cs typeface="Arial"/>
                <a:sym typeface="Arial"/>
              </a:rPr>
              <a:t>research</a:t>
            </a:r>
            <a:r>
              <a:rPr lang="en-US" sz="1800" b="0" i="0" u="none" strike="noStrike" cap="none" dirty="0">
                <a:solidFill>
                  <a:schemeClr val="dk1"/>
                </a:solidFill>
                <a:latin typeface="Arial"/>
                <a:ea typeface="Arial"/>
                <a:cs typeface="Arial"/>
                <a:sym typeface="Arial"/>
              </a:rPr>
              <a:t> that shows students learn more without laptops or smartphones - but I occasionally assign group work or activities that require laptops/phones/tablets so it would be quite hypocritical for me to prohibit them only sometimes.” (Instructor)</a:t>
            </a:r>
            <a:endParaRPr sz="1800" b="0" i="0" u="none" strike="noStrike" cap="none" dirty="0">
              <a:solidFill>
                <a:schemeClr val="dk1"/>
              </a:solidFill>
              <a:latin typeface="Arial"/>
              <a:ea typeface="Arial"/>
              <a:cs typeface="Arial"/>
              <a:sym typeface="Arial"/>
            </a:endParaRPr>
          </a:p>
        </p:txBody>
      </p:sp>
      <p:sp>
        <p:nvSpPr>
          <p:cNvPr id="298" name="Body2"/>
          <p:cNvSpPr txBox="1"/>
          <p:nvPr/>
        </p:nvSpPr>
        <p:spPr>
          <a:xfrm>
            <a:off x="316383" y="3129137"/>
            <a:ext cx="8188675" cy="7540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800" b="0" i="0" u="none" strike="noStrike" cap="none" dirty="0">
                <a:solidFill>
                  <a:schemeClr val="dk1"/>
                </a:solidFill>
                <a:latin typeface="Arial"/>
                <a:ea typeface="Arial"/>
                <a:cs typeface="Arial"/>
                <a:sym typeface="Arial"/>
              </a:rPr>
              <a:t>“Laptops are prohibited during lecture (but allowed for discussions). </a:t>
            </a:r>
            <a:r>
              <a:rPr lang="en-US" sz="2500" b="0" i="0" u="sng" strike="noStrike" cap="none" dirty="0">
                <a:solidFill>
                  <a:srgbClr val="C30A29"/>
                </a:solidFill>
                <a:latin typeface="Arial"/>
                <a:ea typeface="Arial"/>
                <a:cs typeface="Arial"/>
                <a:sym typeface="Arial"/>
              </a:rPr>
              <a:t>Research</a:t>
            </a:r>
            <a:r>
              <a:rPr lang="en-US" sz="1800" b="0" i="0" u="none" strike="noStrike" cap="none" dirty="0">
                <a:solidFill>
                  <a:schemeClr val="dk1"/>
                </a:solidFill>
                <a:latin typeface="Arial"/>
                <a:ea typeface="Arial"/>
                <a:cs typeface="Arial"/>
                <a:sym typeface="Arial"/>
              </a:rPr>
              <a:t> backs up this choice. [. . . ]” (Instructor)</a:t>
            </a:r>
            <a:endParaRPr sz="1800" b="0" i="0" u="none" strike="noStrike" cap="none" dirty="0">
              <a:solidFill>
                <a:schemeClr val="dk1"/>
              </a:solidFill>
              <a:latin typeface="Arial"/>
              <a:ea typeface="Arial"/>
              <a:cs typeface="Arial"/>
              <a:sym typeface="Arial"/>
            </a:endParaRPr>
          </a:p>
        </p:txBody>
      </p:sp>
      <p:sp>
        <p:nvSpPr>
          <p:cNvPr id="300" name="Body3"/>
          <p:cNvSpPr txBox="1"/>
          <p:nvPr/>
        </p:nvSpPr>
        <p:spPr>
          <a:xfrm>
            <a:off x="316383" y="3951126"/>
            <a:ext cx="8461898" cy="13080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“I have read </a:t>
            </a:r>
            <a:r>
              <a:rPr lang="en-US" sz="1800" b="0" i="0" u="none" strike="noStrike" cap="none" dirty="0">
                <a:solidFill>
                  <a:schemeClr val="dk2"/>
                </a:solidFill>
                <a:latin typeface="Arial"/>
                <a:ea typeface="Arial"/>
                <a:cs typeface="Arial"/>
                <a:sym typeface="Arial"/>
              </a:rPr>
              <a:t>the</a:t>
            </a:r>
            <a:r>
              <a:rPr lang="en-US" sz="1800" b="0" i="0" u="none" strike="noStrike" cap="none" dirty="0">
                <a:solidFill>
                  <a:srgbClr val="C30A29"/>
                </a:solidFill>
                <a:latin typeface="Arial"/>
                <a:ea typeface="Arial"/>
                <a:cs typeface="Arial"/>
                <a:sym typeface="Arial"/>
              </a:rPr>
              <a:t> </a:t>
            </a:r>
            <a:r>
              <a:rPr lang="en-US" sz="2500" b="0" i="0" u="sng" strike="noStrike" cap="none" dirty="0">
                <a:solidFill>
                  <a:srgbClr val="C30A29"/>
                </a:solidFill>
                <a:latin typeface="Arial"/>
                <a:ea typeface="Arial"/>
                <a:cs typeface="Arial"/>
                <a:sym typeface="Arial"/>
              </a:rPr>
              <a:t>research</a:t>
            </a:r>
            <a:r>
              <a:rPr lang="en-US" sz="1800" b="0" i="0" u="none" strike="noStrike" cap="none" dirty="0">
                <a:solidFill>
                  <a:srgbClr val="C30A29"/>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on why hand writing is better. I get it. I agree. But now I can hand write my notes on my iPad so I can digitally store them - and that is not being allowed. I find this to be a hindrance. So maybe add a caveat that hand writing on digital devices is acceptable.” (Student)</a:t>
            </a:r>
            <a:endParaRPr sz="1800" b="0" i="0" u="none" strike="noStrike" cap="none" dirty="0">
              <a:solidFill>
                <a:schemeClr val="dk1"/>
              </a:solidFill>
              <a:latin typeface="Arial"/>
              <a:ea typeface="Arial"/>
              <a:cs typeface="Arial"/>
              <a:sym typeface="Arial"/>
            </a:endParaRPr>
          </a:p>
        </p:txBody>
      </p:sp>
      <p:sp>
        <p:nvSpPr>
          <p:cNvPr id="302" name="Body4"/>
          <p:cNvSpPr txBox="1"/>
          <p:nvPr/>
        </p:nvSpPr>
        <p:spPr>
          <a:xfrm>
            <a:off x="316383" y="5327113"/>
            <a:ext cx="8510199" cy="10310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800" b="0" i="0" u="none" strike="noStrike" cap="none">
                <a:solidFill>
                  <a:schemeClr val="dk1"/>
                </a:solidFill>
                <a:latin typeface="Arial"/>
                <a:ea typeface="Arial"/>
                <a:cs typeface="Arial"/>
                <a:sym typeface="Arial"/>
              </a:rPr>
              <a:t>“I occasio</a:t>
            </a:r>
            <a:r>
              <a:rPr lang="en-US" sz="1800" b="0" i="0" u="none" strike="noStrike" cap="none">
                <a:solidFill>
                  <a:srgbClr val="2A2F30"/>
                </a:solidFill>
                <a:latin typeface="Arial"/>
                <a:ea typeface="Arial"/>
                <a:cs typeface="Arial"/>
                <a:sym typeface="Arial"/>
              </a:rPr>
              <a:t>nally allow them to use devices for certain activities, but </a:t>
            </a:r>
            <a:r>
              <a:rPr lang="en-US" sz="1800" b="0" i="0" u="none" strike="noStrike" cap="none">
                <a:solidFill>
                  <a:schemeClr val="dk1"/>
                </a:solidFill>
                <a:latin typeface="Arial"/>
                <a:ea typeface="Arial"/>
                <a:cs typeface="Arial"/>
                <a:sym typeface="Arial"/>
              </a:rPr>
              <a:t>otherwise the no-device policy can make sure no one is distracted…I learned from a TLTC workshop that there is </a:t>
            </a:r>
            <a:r>
              <a:rPr lang="en-US" sz="2500" b="0" i="0" u="sng" strike="noStrike" cap="none">
                <a:solidFill>
                  <a:srgbClr val="C30A29"/>
                </a:solidFill>
                <a:latin typeface="Arial"/>
                <a:ea typeface="Arial"/>
                <a:cs typeface="Arial"/>
                <a:sym typeface="Arial"/>
              </a:rPr>
              <a:t>research</a:t>
            </a:r>
            <a:r>
              <a:rPr lang="en-US" sz="1800" b="0" i="0" u="none" strike="noStrike" cap="none">
                <a:solidFill>
                  <a:schemeClr val="dk1"/>
                </a:solidFill>
                <a:latin typeface="Arial"/>
                <a:ea typeface="Arial"/>
                <a:cs typeface="Arial"/>
                <a:sym typeface="Arial"/>
              </a:rPr>
              <a:t> proving this.” (Instructor)</a:t>
            </a:r>
            <a:endParaRPr sz="1800" b="0" i="0" u="none" strike="noStrike" cap="none">
              <a:solidFill>
                <a:schemeClr val="dk1"/>
              </a:solidFill>
              <a:latin typeface="Arial"/>
              <a:ea typeface="Arial"/>
              <a:cs typeface="Arial"/>
              <a:sym typeface="Arial"/>
            </a:endParaRPr>
          </a:p>
        </p:txBody>
      </p:sp>
      <p:sp>
        <p:nvSpPr>
          <p:cNvPr id="294" name="Slide Number 14"/>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500"/>
              <a:buFont typeface="Arial"/>
              <a:buNone/>
            </a:pPr>
            <a:r>
              <a:rPr lang="en-US" dirty="0"/>
              <a:t>To Teach or Not To Teach…With Technology</a:t>
            </a:r>
            <a:endParaRPr dirty="0"/>
          </a:p>
        </p:txBody>
      </p:sp>
      <p:pic>
        <p:nvPicPr>
          <p:cNvPr id="311" name="Picture" descr="Screenshots of a course syllabus template with language about banning personal technology during class sessions. "/>
          <p:cNvPicPr preferRelativeResize="0"/>
          <p:nvPr/>
        </p:nvPicPr>
        <p:blipFill rotWithShape="1">
          <a:blip r:embed="rId3">
            <a:alphaModFix/>
          </a:blip>
          <a:srcRect t="28265" b="6957"/>
          <a:stretch/>
        </p:blipFill>
        <p:spPr>
          <a:xfrm>
            <a:off x="39998" y="1676401"/>
            <a:ext cx="9064005" cy="3686709"/>
          </a:xfrm>
          <a:prstGeom prst="rect">
            <a:avLst/>
          </a:prstGeom>
          <a:noFill/>
          <a:ln>
            <a:noFill/>
          </a:ln>
          <a:effectLst>
            <a:outerShdw blurRad="292100" dist="139700" dir="2700000" algn="tl" rotWithShape="0">
              <a:srgbClr val="333333">
                <a:alpha val="63137"/>
              </a:srgbClr>
            </a:outerShdw>
          </a:effectLst>
        </p:spPr>
      </p:pic>
      <p:sp>
        <p:nvSpPr>
          <p:cNvPr id="308" name="Slide Number 15"/>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500"/>
              <a:buFont typeface="Arial"/>
              <a:buNone/>
            </a:pPr>
            <a:r>
              <a:rPr lang="en-US" dirty="0"/>
              <a:t>Research</a:t>
            </a:r>
            <a:endParaRPr dirty="0"/>
          </a:p>
        </p:txBody>
      </p:sp>
      <p:pic>
        <p:nvPicPr>
          <p:cNvPr id="3" name="Picture 1" descr="Book icon representing research&#10;">
            <a:extLst>
              <a:ext uri="{FF2B5EF4-FFF2-40B4-BE49-F238E27FC236}">
                <a16:creationId xmlns:a16="http://schemas.microsoft.com/office/drawing/2014/main" id="{604DE687-DBB8-9649-B80A-B9556FCA87D5}"/>
              </a:ext>
            </a:extLst>
          </p:cNvPr>
          <p:cNvPicPr>
            <a:picLocks noChangeAspect="1"/>
          </p:cNvPicPr>
          <p:nvPr/>
        </p:nvPicPr>
        <p:blipFill>
          <a:blip r:embed="rId3"/>
          <a:stretch>
            <a:fillRect/>
          </a:stretch>
        </p:blipFill>
        <p:spPr>
          <a:xfrm>
            <a:off x="355600" y="1758950"/>
            <a:ext cx="8432800" cy="3340100"/>
          </a:xfrm>
          <a:prstGeom prst="rect">
            <a:avLst/>
          </a:prstGeom>
        </p:spPr>
      </p:pic>
      <p:pic>
        <p:nvPicPr>
          <p:cNvPr id="317" name="Picture 2" descr="Icon of a classroom setting with an instructor lecturing and students sitting in the audience."/>
          <p:cNvPicPr preferRelativeResize="0"/>
          <p:nvPr/>
        </p:nvPicPr>
        <p:blipFill rotWithShape="1">
          <a:blip r:embed="rId4">
            <a:alphaModFix/>
          </a:blip>
          <a:srcRect/>
          <a:stretch/>
        </p:blipFill>
        <p:spPr>
          <a:xfrm>
            <a:off x="2381305" y="3934889"/>
            <a:ext cx="3776472" cy="2916069"/>
          </a:xfrm>
          <a:prstGeom prst="rect">
            <a:avLst/>
          </a:prstGeom>
          <a:noFill/>
          <a:ln>
            <a:noFill/>
          </a:ln>
        </p:spPr>
      </p:pic>
      <p:sp>
        <p:nvSpPr>
          <p:cNvPr id="326" name="Caption"/>
          <p:cNvSpPr txBox="1"/>
          <p:nvPr/>
        </p:nvSpPr>
        <p:spPr>
          <a:xfrm>
            <a:off x="3020019" y="6320637"/>
            <a:ext cx="6123981"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denote controlled, classroom-based studies </a:t>
            </a:r>
            <a:endParaRPr sz="1200" b="0" i="0" u="none" strike="noStrike" cap="none">
              <a:solidFill>
                <a:schemeClr val="dk1"/>
              </a:solidFill>
              <a:latin typeface="Arial"/>
              <a:ea typeface="Arial"/>
              <a:cs typeface="Arial"/>
              <a:sym typeface="Arial"/>
            </a:endParaRPr>
          </a:p>
        </p:txBody>
      </p:sp>
      <p:sp>
        <p:nvSpPr>
          <p:cNvPr id="319" name="Slide Number 16"/>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500"/>
              <a:buFont typeface="Arial"/>
              <a:buNone/>
            </a:pPr>
            <a:r>
              <a:rPr lang="en-US" dirty="0"/>
              <a:t>Academic Technology</a:t>
            </a:r>
            <a:endParaRPr dirty="0"/>
          </a:p>
        </p:txBody>
      </p:sp>
      <p:sp>
        <p:nvSpPr>
          <p:cNvPr id="332" name="Body"/>
          <p:cNvSpPr txBox="1"/>
          <p:nvPr/>
        </p:nvSpPr>
        <p:spPr>
          <a:xfrm>
            <a:off x="528636" y="1568602"/>
            <a:ext cx="808672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596568"/>
                </a:solidFill>
                <a:latin typeface="Arial"/>
                <a:ea typeface="Arial"/>
                <a:cs typeface="Arial"/>
                <a:sym typeface="Arial"/>
              </a:rPr>
              <a:t>A majority of </a:t>
            </a:r>
            <a:r>
              <a:rPr lang="en-US" sz="1800" b="1" i="0" u="none" strike="noStrike" cap="none">
                <a:solidFill>
                  <a:srgbClr val="596568"/>
                </a:solidFill>
                <a:latin typeface="Arial"/>
                <a:ea typeface="Arial"/>
                <a:cs typeface="Arial"/>
                <a:sym typeface="Arial"/>
              </a:rPr>
              <a:t>instructors</a:t>
            </a:r>
            <a:r>
              <a:rPr lang="en-US" sz="1800" b="0" i="0" u="none" strike="noStrike" cap="none">
                <a:solidFill>
                  <a:srgbClr val="596568"/>
                </a:solidFill>
                <a:latin typeface="Arial"/>
                <a:ea typeface="Arial"/>
                <a:cs typeface="Arial"/>
                <a:sym typeface="Arial"/>
              </a:rPr>
              <a:t> and </a:t>
            </a:r>
            <a:r>
              <a:rPr lang="en-US" sz="1800" b="1" i="0" u="none" strike="noStrike" cap="none">
                <a:solidFill>
                  <a:srgbClr val="56B4E9"/>
                </a:solidFill>
                <a:latin typeface="Arial"/>
                <a:ea typeface="Arial"/>
                <a:cs typeface="Arial"/>
                <a:sym typeface="Arial"/>
              </a:rPr>
              <a:t>students</a:t>
            </a:r>
            <a:r>
              <a:rPr lang="en-US" sz="1800" b="0" i="0" u="none" strike="noStrike" cap="none">
                <a:solidFill>
                  <a:srgbClr val="596568"/>
                </a:solidFill>
                <a:latin typeface="Arial"/>
                <a:ea typeface="Arial"/>
                <a:cs typeface="Arial"/>
                <a:sym typeface="Arial"/>
              </a:rPr>
              <a:t> agree that academic technology enhances their teaching or learning experience</a:t>
            </a:r>
            <a:endParaRPr sz="1800" b="0" i="0" u="none" strike="noStrike" cap="none">
              <a:solidFill>
                <a:srgbClr val="596568"/>
              </a:solidFill>
              <a:latin typeface="Arial"/>
              <a:ea typeface="Arial"/>
              <a:cs typeface="Arial"/>
              <a:sym typeface="Arial"/>
            </a:endParaRPr>
          </a:p>
        </p:txBody>
      </p:sp>
      <p:pic>
        <p:nvPicPr>
          <p:cNvPr id="3" name="Picture " descr="Graph indicating that the majority of students (85%) and instructors (83%) agree that academic technology enhances the learning experience. ">
            <a:extLst>
              <a:ext uri="{FF2B5EF4-FFF2-40B4-BE49-F238E27FC236}">
                <a16:creationId xmlns:a16="http://schemas.microsoft.com/office/drawing/2014/main" id="{5BC73F8C-A957-BE4B-9671-62CD99F4572F}"/>
              </a:ext>
            </a:extLst>
          </p:cNvPr>
          <p:cNvPicPr>
            <a:picLocks noChangeAspect="1"/>
          </p:cNvPicPr>
          <p:nvPr/>
        </p:nvPicPr>
        <p:blipFill>
          <a:blip r:embed="rId3"/>
          <a:stretch>
            <a:fillRect/>
          </a:stretch>
        </p:blipFill>
        <p:spPr>
          <a:xfrm>
            <a:off x="0" y="2405062"/>
            <a:ext cx="9144000" cy="4178300"/>
          </a:xfrm>
          <a:prstGeom prst="rect">
            <a:avLst/>
          </a:prstGeom>
        </p:spPr>
      </p:pic>
      <p:sp>
        <p:nvSpPr>
          <p:cNvPr id="335" name="Slide Number 17"/>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500"/>
              <a:buFont typeface="Arial"/>
              <a:buNone/>
            </a:pPr>
            <a:r>
              <a:rPr lang="en-US" dirty="0"/>
              <a:t>Personal Technology Ban</a:t>
            </a:r>
            <a:endParaRPr dirty="0"/>
          </a:p>
        </p:txBody>
      </p:sp>
      <p:sp>
        <p:nvSpPr>
          <p:cNvPr id="341" name="Body"/>
          <p:cNvSpPr txBox="1"/>
          <p:nvPr/>
        </p:nvSpPr>
        <p:spPr>
          <a:xfrm>
            <a:off x="528636" y="1568602"/>
            <a:ext cx="808672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596568"/>
                </a:solidFill>
                <a:latin typeface="Arial"/>
                <a:ea typeface="Arial"/>
                <a:cs typeface="Arial"/>
                <a:sym typeface="Arial"/>
              </a:rPr>
              <a:t>Approximately a quarter of </a:t>
            </a:r>
            <a:r>
              <a:rPr lang="en-US" sz="1800" b="1" i="0" u="none" strike="noStrike" cap="none" dirty="0">
                <a:solidFill>
                  <a:srgbClr val="596568"/>
                </a:solidFill>
                <a:latin typeface="Arial"/>
                <a:ea typeface="Arial"/>
                <a:cs typeface="Arial"/>
                <a:sym typeface="Arial"/>
              </a:rPr>
              <a:t>instructors</a:t>
            </a:r>
            <a:r>
              <a:rPr lang="en-US" sz="1800" b="0" i="0" u="none" strike="noStrike" cap="none" dirty="0">
                <a:solidFill>
                  <a:srgbClr val="596568"/>
                </a:solidFill>
                <a:latin typeface="Arial"/>
                <a:ea typeface="Arial"/>
                <a:cs typeface="Arial"/>
                <a:sym typeface="Arial"/>
              </a:rPr>
              <a:t> report banning personal technology in 1-2 courses</a:t>
            </a:r>
            <a:endParaRPr sz="1800" b="0" i="0" u="none" strike="noStrike" cap="none" dirty="0">
              <a:solidFill>
                <a:srgbClr val="596568"/>
              </a:solidFill>
              <a:latin typeface="Arial"/>
              <a:ea typeface="Arial"/>
              <a:cs typeface="Arial"/>
              <a:sym typeface="Arial"/>
            </a:endParaRPr>
          </a:p>
        </p:txBody>
      </p:sp>
      <p:pic>
        <p:nvPicPr>
          <p:cNvPr id="3" name="Picture" descr="Graph indicating that 65% of faculty have not banned personal technology in the classrooms while 27% instructors banned it in 1-2 classes.">
            <a:extLst>
              <a:ext uri="{FF2B5EF4-FFF2-40B4-BE49-F238E27FC236}">
                <a16:creationId xmlns:a16="http://schemas.microsoft.com/office/drawing/2014/main" id="{F4249937-EB43-A44E-9EDD-9202181BB7AC}"/>
              </a:ext>
            </a:extLst>
          </p:cNvPr>
          <p:cNvPicPr>
            <a:picLocks noChangeAspect="1"/>
          </p:cNvPicPr>
          <p:nvPr/>
        </p:nvPicPr>
        <p:blipFill>
          <a:blip r:embed="rId3"/>
          <a:stretch>
            <a:fillRect/>
          </a:stretch>
        </p:blipFill>
        <p:spPr>
          <a:xfrm>
            <a:off x="0" y="2365897"/>
            <a:ext cx="9144000" cy="4397115"/>
          </a:xfrm>
          <a:prstGeom prst="rect">
            <a:avLst/>
          </a:prstGeom>
        </p:spPr>
      </p:pic>
      <p:sp>
        <p:nvSpPr>
          <p:cNvPr id="344" name="Slide Number 18"/>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500"/>
              <a:buFont typeface="Arial"/>
              <a:buNone/>
            </a:pPr>
            <a:r>
              <a:rPr lang="en-US" dirty="0"/>
              <a:t>Personal Technology Ban</a:t>
            </a:r>
            <a:endParaRPr dirty="0"/>
          </a:p>
        </p:txBody>
      </p:sp>
      <p:sp>
        <p:nvSpPr>
          <p:cNvPr id="352" name="Body"/>
          <p:cNvSpPr txBox="1"/>
          <p:nvPr/>
        </p:nvSpPr>
        <p:spPr>
          <a:xfrm>
            <a:off x="528636" y="1568602"/>
            <a:ext cx="808672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596568"/>
                </a:solidFill>
                <a:latin typeface="Arial"/>
                <a:ea typeface="Arial"/>
                <a:cs typeface="Arial"/>
                <a:sym typeface="Arial"/>
              </a:rPr>
              <a:t>Almost </a:t>
            </a:r>
            <a:r>
              <a:rPr lang="en-US" sz="1800" b="1" i="0" u="none" strike="noStrike" cap="none" dirty="0">
                <a:solidFill>
                  <a:srgbClr val="56B4E9"/>
                </a:solidFill>
                <a:latin typeface="Arial"/>
                <a:ea typeface="Arial"/>
                <a:cs typeface="Arial"/>
                <a:sym typeface="Arial"/>
              </a:rPr>
              <a:t>70% of students </a:t>
            </a:r>
            <a:r>
              <a:rPr lang="en-US" sz="1800" b="0" i="0" u="none" strike="noStrike" cap="none" dirty="0">
                <a:solidFill>
                  <a:srgbClr val="596568"/>
                </a:solidFill>
                <a:latin typeface="Arial"/>
                <a:ea typeface="Arial"/>
                <a:cs typeface="Arial"/>
                <a:sym typeface="Arial"/>
              </a:rPr>
              <a:t>reported that personal technology, such as a phone or laptop, was prohibited in one of their courses in the past academic year</a:t>
            </a:r>
            <a:endParaRPr sz="1800" b="0" i="0" u="none" strike="noStrike" cap="none" dirty="0">
              <a:solidFill>
                <a:srgbClr val="596568"/>
              </a:solidFill>
              <a:latin typeface="Arial"/>
              <a:ea typeface="Arial"/>
              <a:cs typeface="Arial"/>
              <a:sym typeface="Arial"/>
            </a:endParaRPr>
          </a:p>
        </p:txBody>
      </p:sp>
      <p:pic>
        <p:nvPicPr>
          <p:cNvPr id="3" name="Picture" descr="Graph indicating 69% of student respondents had a class where personal technology was banned.">
            <a:extLst>
              <a:ext uri="{FF2B5EF4-FFF2-40B4-BE49-F238E27FC236}">
                <a16:creationId xmlns:a16="http://schemas.microsoft.com/office/drawing/2014/main" id="{B0FADD4F-65B2-9049-A4BB-B13A7E346ABC}"/>
              </a:ext>
            </a:extLst>
          </p:cNvPr>
          <p:cNvPicPr>
            <a:picLocks noChangeAspect="1"/>
          </p:cNvPicPr>
          <p:nvPr/>
        </p:nvPicPr>
        <p:blipFill>
          <a:blip r:embed="rId3"/>
          <a:stretch>
            <a:fillRect/>
          </a:stretch>
        </p:blipFill>
        <p:spPr>
          <a:xfrm>
            <a:off x="127000" y="2116972"/>
            <a:ext cx="8890000" cy="4787900"/>
          </a:xfrm>
          <a:prstGeom prst="rect">
            <a:avLst/>
          </a:prstGeom>
        </p:spPr>
      </p:pic>
      <p:sp>
        <p:nvSpPr>
          <p:cNvPr id="353" name="Slide Number 19"/>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Picture" descr="Academic technology experience: The strengths of the Academic Technology Experience team, from insightful reporting to productive partnerships. "/>
          <p:cNvPicPr preferRelativeResize="0"/>
          <p:nvPr/>
        </p:nvPicPr>
        <p:blipFill rotWithShape="1">
          <a:blip r:embed="rId3">
            <a:alphaModFix/>
          </a:blip>
          <a:srcRect/>
          <a:stretch/>
        </p:blipFill>
        <p:spPr>
          <a:xfrm>
            <a:off x="1086416" y="0"/>
            <a:ext cx="6971169"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500"/>
              <a:buFont typeface="Arial"/>
              <a:buNone/>
            </a:pPr>
            <a:r>
              <a:rPr lang="en-US" dirty="0"/>
              <a:t>Personal Technology Ban</a:t>
            </a:r>
            <a:endParaRPr dirty="0"/>
          </a:p>
        </p:txBody>
      </p:sp>
      <p:sp>
        <p:nvSpPr>
          <p:cNvPr id="359" name="Body"/>
          <p:cNvSpPr txBox="1"/>
          <p:nvPr/>
        </p:nvSpPr>
        <p:spPr>
          <a:xfrm>
            <a:off x="528636" y="1408032"/>
            <a:ext cx="8086725"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596568"/>
                </a:solidFill>
                <a:latin typeface="Arial"/>
                <a:ea typeface="Arial"/>
                <a:cs typeface="Arial"/>
                <a:sym typeface="Arial"/>
              </a:rPr>
              <a:t>Among instructors and student who HAD imposed/experienced a personal technology ban in the classroom, </a:t>
            </a:r>
            <a:r>
              <a:rPr lang="en-US" sz="1800" b="1" i="0" u="none" strike="noStrike" cap="none">
                <a:solidFill>
                  <a:srgbClr val="596568"/>
                </a:solidFill>
                <a:latin typeface="Arial"/>
                <a:ea typeface="Arial"/>
                <a:cs typeface="Arial"/>
                <a:sym typeface="Arial"/>
              </a:rPr>
              <a:t>instructors</a:t>
            </a:r>
            <a:r>
              <a:rPr lang="en-US" sz="1800" b="0" i="0" u="none" strike="noStrike" cap="none">
                <a:solidFill>
                  <a:srgbClr val="596568"/>
                </a:solidFill>
                <a:latin typeface="Arial"/>
                <a:ea typeface="Arial"/>
                <a:cs typeface="Arial"/>
                <a:sym typeface="Arial"/>
              </a:rPr>
              <a:t> reported that it enhanced student learning to a larger degree than </a:t>
            </a:r>
            <a:r>
              <a:rPr lang="en-US" sz="1800" b="1" i="0" u="none" strike="noStrike" cap="none">
                <a:solidFill>
                  <a:srgbClr val="56B4E9"/>
                </a:solidFill>
                <a:latin typeface="Arial"/>
                <a:ea typeface="Arial"/>
                <a:cs typeface="Arial"/>
                <a:sym typeface="Arial"/>
              </a:rPr>
              <a:t>students</a:t>
            </a:r>
            <a:r>
              <a:rPr lang="en-US" sz="1800" b="0" i="0" u="none" strike="noStrike" cap="none">
                <a:solidFill>
                  <a:srgbClr val="596568"/>
                </a:solidFill>
                <a:latin typeface="Arial"/>
                <a:ea typeface="Arial"/>
                <a:cs typeface="Arial"/>
                <a:sym typeface="Arial"/>
              </a:rPr>
              <a:t>.</a:t>
            </a:r>
            <a:endParaRPr sz="1800" b="0" i="0" u="none" strike="noStrike" cap="none">
              <a:solidFill>
                <a:srgbClr val="596568"/>
              </a:solidFill>
              <a:latin typeface="Arial"/>
              <a:ea typeface="Arial"/>
              <a:cs typeface="Arial"/>
              <a:sym typeface="Arial"/>
            </a:endParaRPr>
          </a:p>
        </p:txBody>
      </p:sp>
      <p:pic>
        <p:nvPicPr>
          <p:cNvPr id="3" name="Picture " descr="Graph showing  that 75% of  faculty agree technology ban enhanced student learning while only 27%  of students agree that it improved their learning experience.">
            <a:extLst>
              <a:ext uri="{FF2B5EF4-FFF2-40B4-BE49-F238E27FC236}">
                <a16:creationId xmlns:a16="http://schemas.microsoft.com/office/drawing/2014/main" id="{BFE41B36-B28E-1B48-B61B-FBBE48285000}"/>
              </a:ext>
            </a:extLst>
          </p:cNvPr>
          <p:cNvPicPr>
            <a:picLocks noChangeAspect="1"/>
          </p:cNvPicPr>
          <p:nvPr/>
        </p:nvPicPr>
        <p:blipFill>
          <a:blip r:embed="rId3"/>
          <a:stretch>
            <a:fillRect/>
          </a:stretch>
        </p:blipFill>
        <p:spPr>
          <a:xfrm>
            <a:off x="0" y="2488433"/>
            <a:ext cx="9144000" cy="4353692"/>
          </a:xfrm>
          <a:prstGeom prst="rect">
            <a:avLst/>
          </a:prstGeom>
        </p:spPr>
      </p:pic>
      <p:sp>
        <p:nvSpPr>
          <p:cNvPr id="362" name="Slide Number 20"/>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1800"/>
              <a:buNone/>
            </a:pPr>
            <a:r>
              <a:rPr lang="en-US"/>
              <a:t>Accessibility implications of personal technology bans in the classroom</a:t>
            </a:r>
            <a:endParaRPr/>
          </a:p>
        </p:txBody>
      </p:sp>
      <p:sp>
        <p:nvSpPr>
          <p:cNvPr id="370" name="Body"/>
          <p:cNvSpPr txBox="1">
            <a:spLocks noGrp="1"/>
          </p:cNvSpPr>
          <p:nvPr>
            <p:ph type="body" idx="1"/>
          </p:nvPr>
        </p:nvSpPr>
        <p:spPr>
          <a:xfrm>
            <a:off x="405713" y="1462912"/>
            <a:ext cx="8587049" cy="1359419"/>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1000"/>
              </a:spcBef>
              <a:spcAft>
                <a:spcPts val="0"/>
              </a:spcAft>
              <a:buSzPts val="1800"/>
              <a:buNone/>
            </a:pPr>
            <a:r>
              <a:rPr lang="en-US" sz="1800" b="1" dirty="0">
                <a:solidFill>
                  <a:srgbClr val="C30A29"/>
                </a:solidFill>
              </a:rPr>
              <a:t>1. </a:t>
            </a:r>
            <a:r>
              <a:rPr lang="en-US" sz="1800" b="1" dirty="0"/>
              <a:t>Growing number of students with disabilities</a:t>
            </a:r>
            <a:endParaRPr sz="1800" b="1" dirty="0"/>
          </a:p>
          <a:p>
            <a:pPr marL="400050" lvl="0" indent="-285750" algn="l" rtl="0">
              <a:lnSpc>
                <a:spcPct val="100000"/>
              </a:lnSpc>
              <a:spcBef>
                <a:spcPts val="1000"/>
              </a:spcBef>
              <a:spcAft>
                <a:spcPts val="0"/>
              </a:spcAft>
              <a:buSzPts val="1800"/>
              <a:buFont typeface="Arial"/>
              <a:buChar char="•"/>
            </a:pPr>
            <a:r>
              <a:rPr lang="en-US" sz="1600" dirty="0"/>
              <a:t>At UMD 7.07% </a:t>
            </a:r>
            <a:r>
              <a:rPr lang="en-US" sz="1600" i="1" dirty="0"/>
              <a:t>(</a:t>
            </a:r>
            <a:r>
              <a:rPr lang="en-US" sz="1600" dirty="0"/>
              <a:t>N=2177) of 30,762 of UMD UG students reported having a disability</a:t>
            </a:r>
            <a:r>
              <a:rPr lang="en-US" sz="1600" baseline="30000" dirty="0"/>
              <a:t>2</a:t>
            </a:r>
            <a:r>
              <a:rPr lang="en-US" sz="1600" dirty="0"/>
              <a:t> </a:t>
            </a:r>
            <a:endParaRPr dirty="0"/>
          </a:p>
          <a:p>
            <a:pPr marL="400050" lvl="0" indent="-285750" algn="l" rtl="0">
              <a:lnSpc>
                <a:spcPct val="100000"/>
              </a:lnSpc>
              <a:spcBef>
                <a:spcPts val="1000"/>
              </a:spcBef>
              <a:spcAft>
                <a:spcPts val="0"/>
              </a:spcAft>
              <a:buSzPts val="1800"/>
              <a:buFont typeface="Arial"/>
              <a:buChar char="•"/>
            </a:pPr>
            <a:r>
              <a:rPr lang="en-US" sz="1600" dirty="0"/>
              <a:t>Large growth of students with disabilities using assistive technology during exams</a:t>
            </a:r>
            <a:endParaRPr dirty="0"/>
          </a:p>
          <a:p>
            <a:pPr marL="400050" lvl="0" indent="-171450" algn="l" rtl="0">
              <a:lnSpc>
                <a:spcPct val="100000"/>
              </a:lnSpc>
              <a:spcBef>
                <a:spcPts val="1000"/>
              </a:spcBef>
              <a:spcAft>
                <a:spcPts val="0"/>
              </a:spcAft>
              <a:buSzPts val="1800"/>
              <a:buFont typeface="Arial"/>
              <a:buNone/>
            </a:pPr>
            <a:endParaRPr sz="1600" dirty="0"/>
          </a:p>
          <a:p>
            <a:pPr marL="114300" lvl="0" indent="0" algn="l" rtl="0">
              <a:lnSpc>
                <a:spcPct val="100000"/>
              </a:lnSpc>
              <a:spcBef>
                <a:spcPts val="1000"/>
              </a:spcBef>
              <a:spcAft>
                <a:spcPts val="0"/>
              </a:spcAft>
              <a:buSzPts val="1800"/>
              <a:buNone/>
            </a:pPr>
            <a:r>
              <a:rPr lang="en-US" sz="1800" dirty="0"/>
              <a:t> </a:t>
            </a:r>
            <a:endParaRPr sz="1800" dirty="0"/>
          </a:p>
          <a:p>
            <a:pPr marL="114300" lvl="0" indent="0" algn="l" rtl="0">
              <a:lnSpc>
                <a:spcPct val="100000"/>
              </a:lnSpc>
              <a:spcBef>
                <a:spcPts val="1000"/>
              </a:spcBef>
              <a:spcAft>
                <a:spcPts val="0"/>
              </a:spcAft>
              <a:buSzPts val="1800"/>
              <a:buNone/>
            </a:pPr>
            <a:endParaRPr sz="1800" dirty="0"/>
          </a:p>
          <a:p>
            <a:pPr marL="114300" lvl="0" indent="0" algn="r" rtl="0">
              <a:lnSpc>
                <a:spcPct val="100000"/>
              </a:lnSpc>
              <a:spcBef>
                <a:spcPts val="1000"/>
              </a:spcBef>
              <a:spcAft>
                <a:spcPts val="0"/>
              </a:spcAft>
              <a:buSzPts val="1800"/>
              <a:buNone/>
            </a:pPr>
            <a:endParaRPr sz="900" baseline="30000" dirty="0"/>
          </a:p>
          <a:p>
            <a:pPr marL="114300" lvl="0" indent="0" algn="r" rtl="0">
              <a:lnSpc>
                <a:spcPct val="100000"/>
              </a:lnSpc>
              <a:spcBef>
                <a:spcPts val="1000"/>
              </a:spcBef>
              <a:spcAft>
                <a:spcPts val="0"/>
              </a:spcAft>
              <a:buSzPts val="1800"/>
              <a:buNone/>
            </a:pPr>
            <a:endParaRPr sz="900" baseline="30000" dirty="0"/>
          </a:p>
          <a:p>
            <a:pPr marL="114300" lvl="0" indent="0" algn="r" rtl="0">
              <a:lnSpc>
                <a:spcPct val="100000"/>
              </a:lnSpc>
              <a:spcBef>
                <a:spcPts val="1000"/>
              </a:spcBef>
              <a:spcAft>
                <a:spcPts val="0"/>
              </a:spcAft>
              <a:buSzPts val="1800"/>
              <a:buNone/>
            </a:pPr>
            <a:endParaRPr sz="900" baseline="30000" dirty="0"/>
          </a:p>
          <a:p>
            <a:pPr marL="114300" lvl="0" indent="0" algn="r" rtl="0">
              <a:lnSpc>
                <a:spcPct val="100000"/>
              </a:lnSpc>
              <a:spcBef>
                <a:spcPts val="1000"/>
              </a:spcBef>
              <a:spcAft>
                <a:spcPts val="0"/>
              </a:spcAft>
              <a:buSzPts val="1800"/>
              <a:buNone/>
            </a:pPr>
            <a:endParaRPr sz="900" baseline="30000" dirty="0"/>
          </a:p>
          <a:p>
            <a:pPr marL="114300" lvl="0" indent="0" algn="r" rtl="0">
              <a:lnSpc>
                <a:spcPct val="100000"/>
              </a:lnSpc>
              <a:spcBef>
                <a:spcPts val="1000"/>
              </a:spcBef>
              <a:spcAft>
                <a:spcPts val="0"/>
              </a:spcAft>
              <a:buSzPts val="1800"/>
              <a:buNone/>
            </a:pPr>
            <a:endParaRPr sz="900" baseline="30000" dirty="0"/>
          </a:p>
          <a:p>
            <a:pPr marL="114300" lvl="0" indent="0" algn="r" rtl="0">
              <a:lnSpc>
                <a:spcPct val="100000"/>
              </a:lnSpc>
              <a:spcBef>
                <a:spcPts val="1000"/>
              </a:spcBef>
              <a:spcAft>
                <a:spcPts val="0"/>
              </a:spcAft>
              <a:buSzPts val="1800"/>
              <a:buNone/>
            </a:pPr>
            <a:endParaRPr sz="900" baseline="30000" dirty="0"/>
          </a:p>
          <a:p>
            <a:pPr marL="114300" lvl="0" indent="0" algn="r" rtl="0">
              <a:lnSpc>
                <a:spcPct val="100000"/>
              </a:lnSpc>
              <a:spcBef>
                <a:spcPts val="1000"/>
              </a:spcBef>
              <a:spcAft>
                <a:spcPts val="0"/>
              </a:spcAft>
              <a:buSzPts val="1800"/>
              <a:buNone/>
            </a:pPr>
            <a:endParaRPr sz="900" baseline="30000" dirty="0"/>
          </a:p>
          <a:p>
            <a:pPr marL="114300" lvl="0" indent="0" algn="r" rtl="0">
              <a:lnSpc>
                <a:spcPct val="100000"/>
              </a:lnSpc>
              <a:spcBef>
                <a:spcPts val="1000"/>
              </a:spcBef>
              <a:spcAft>
                <a:spcPts val="0"/>
              </a:spcAft>
              <a:buSzPts val="1800"/>
              <a:buNone/>
            </a:pPr>
            <a:endParaRPr sz="900" baseline="30000" dirty="0"/>
          </a:p>
          <a:p>
            <a:pPr marL="114300" lvl="0" indent="0" algn="r" rtl="0">
              <a:lnSpc>
                <a:spcPct val="100000"/>
              </a:lnSpc>
              <a:spcBef>
                <a:spcPts val="1000"/>
              </a:spcBef>
              <a:spcAft>
                <a:spcPts val="0"/>
              </a:spcAft>
              <a:buSzPts val="1800"/>
              <a:buNone/>
            </a:pPr>
            <a:endParaRPr sz="900" baseline="30000" dirty="0"/>
          </a:p>
          <a:p>
            <a:pPr marL="114300" lvl="0" indent="0" algn="r" rtl="0">
              <a:lnSpc>
                <a:spcPct val="100000"/>
              </a:lnSpc>
              <a:spcBef>
                <a:spcPts val="1000"/>
              </a:spcBef>
              <a:spcAft>
                <a:spcPts val="0"/>
              </a:spcAft>
              <a:buSzPts val="1800"/>
              <a:buNone/>
            </a:pPr>
            <a:endParaRPr sz="900" baseline="30000" dirty="0"/>
          </a:p>
          <a:p>
            <a:pPr marL="26988" lvl="0" indent="4598988" algn="r" rtl="0">
              <a:lnSpc>
                <a:spcPct val="100000"/>
              </a:lnSpc>
              <a:spcBef>
                <a:spcPts val="0"/>
              </a:spcBef>
              <a:spcAft>
                <a:spcPts val="0"/>
              </a:spcAft>
              <a:buSzPts val="1800"/>
              <a:buNone/>
            </a:pPr>
            <a:endParaRPr sz="900" baseline="30000" dirty="0"/>
          </a:p>
          <a:p>
            <a:pPr marL="26988" lvl="0" indent="4598988" algn="r" rtl="0">
              <a:lnSpc>
                <a:spcPct val="100000"/>
              </a:lnSpc>
              <a:spcBef>
                <a:spcPts val="0"/>
              </a:spcBef>
              <a:spcAft>
                <a:spcPts val="0"/>
              </a:spcAft>
              <a:buSzPts val="1800"/>
              <a:buNone/>
            </a:pPr>
            <a:endParaRPr sz="900" baseline="30000" dirty="0"/>
          </a:p>
          <a:p>
            <a:pPr marL="26988" lvl="0" indent="4598988" algn="r" rtl="0">
              <a:lnSpc>
                <a:spcPct val="100000"/>
              </a:lnSpc>
              <a:spcBef>
                <a:spcPts val="0"/>
              </a:spcBef>
              <a:spcAft>
                <a:spcPts val="0"/>
              </a:spcAft>
              <a:buSzPts val="1800"/>
              <a:buNone/>
            </a:pPr>
            <a:endParaRPr sz="900" baseline="30000" dirty="0"/>
          </a:p>
          <a:p>
            <a:pPr marL="26988" lvl="0" indent="4598988" algn="r" rtl="0">
              <a:lnSpc>
                <a:spcPct val="100000"/>
              </a:lnSpc>
              <a:spcBef>
                <a:spcPts val="0"/>
              </a:spcBef>
              <a:spcAft>
                <a:spcPts val="0"/>
              </a:spcAft>
              <a:buSzPts val="1800"/>
              <a:buNone/>
            </a:pPr>
            <a:endParaRPr sz="900" baseline="30000" dirty="0"/>
          </a:p>
          <a:p>
            <a:pPr marL="26988" lvl="0" indent="4598988" algn="r" rtl="0">
              <a:lnSpc>
                <a:spcPct val="100000"/>
              </a:lnSpc>
              <a:spcBef>
                <a:spcPts val="0"/>
              </a:spcBef>
              <a:spcAft>
                <a:spcPts val="0"/>
              </a:spcAft>
              <a:buSzPts val="1800"/>
              <a:buNone/>
            </a:pPr>
            <a:endParaRPr sz="900" baseline="30000" dirty="0"/>
          </a:p>
          <a:p>
            <a:pPr marL="26988" lvl="0" indent="4598988" algn="r" rtl="0">
              <a:lnSpc>
                <a:spcPct val="100000"/>
              </a:lnSpc>
              <a:spcBef>
                <a:spcPts val="0"/>
              </a:spcBef>
              <a:spcAft>
                <a:spcPts val="0"/>
              </a:spcAft>
              <a:buSzPts val="1800"/>
              <a:buNone/>
            </a:pPr>
            <a:endParaRPr sz="900" baseline="30000" dirty="0"/>
          </a:p>
          <a:p>
            <a:pPr marL="26988" lvl="0" indent="4598988" algn="r" rtl="0">
              <a:lnSpc>
                <a:spcPct val="100000"/>
              </a:lnSpc>
              <a:spcBef>
                <a:spcPts val="0"/>
              </a:spcBef>
              <a:spcAft>
                <a:spcPts val="0"/>
              </a:spcAft>
              <a:buSzPts val="1800"/>
              <a:buNone/>
            </a:pPr>
            <a:endParaRPr sz="900" baseline="30000" dirty="0"/>
          </a:p>
          <a:p>
            <a:pPr marL="26988" lvl="0" indent="4598988" algn="r" rtl="0">
              <a:lnSpc>
                <a:spcPct val="100000"/>
              </a:lnSpc>
              <a:spcBef>
                <a:spcPts val="0"/>
              </a:spcBef>
              <a:spcAft>
                <a:spcPts val="0"/>
              </a:spcAft>
              <a:buSzPts val="1800"/>
              <a:buNone/>
            </a:pPr>
            <a:endParaRPr sz="900" baseline="30000" dirty="0"/>
          </a:p>
          <a:p>
            <a:pPr marL="26988" lvl="0" indent="4598988" algn="r" rtl="0">
              <a:lnSpc>
                <a:spcPct val="100000"/>
              </a:lnSpc>
              <a:spcBef>
                <a:spcPts val="0"/>
              </a:spcBef>
              <a:spcAft>
                <a:spcPts val="0"/>
              </a:spcAft>
              <a:buSzPts val="1800"/>
              <a:buNone/>
            </a:pPr>
            <a:endParaRPr sz="900" baseline="30000" dirty="0"/>
          </a:p>
          <a:p>
            <a:pPr marL="26988" lvl="0" indent="4598988" algn="r" rtl="0">
              <a:lnSpc>
                <a:spcPct val="100000"/>
              </a:lnSpc>
              <a:spcBef>
                <a:spcPts val="0"/>
              </a:spcBef>
              <a:spcAft>
                <a:spcPts val="0"/>
              </a:spcAft>
              <a:buSzPts val="1800"/>
              <a:buNone/>
            </a:pPr>
            <a:endParaRPr sz="900" baseline="30000" dirty="0"/>
          </a:p>
          <a:p>
            <a:pPr marL="26988" lvl="0" indent="4598988" algn="r" rtl="0">
              <a:lnSpc>
                <a:spcPct val="100000"/>
              </a:lnSpc>
              <a:spcBef>
                <a:spcPts val="0"/>
              </a:spcBef>
              <a:spcAft>
                <a:spcPts val="0"/>
              </a:spcAft>
              <a:buSzPts val="1800"/>
              <a:buNone/>
            </a:pPr>
            <a:endParaRPr sz="800" dirty="0"/>
          </a:p>
          <a:p>
            <a:pPr marL="26988" lvl="0" indent="4598988" algn="r" rtl="0">
              <a:lnSpc>
                <a:spcPct val="100000"/>
              </a:lnSpc>
              <a:spcBef>
                <a:spcPts val="0"/>
              </a:spcBef>
              <a:spcAft>
                <a:spcPts val="0"/>
              </a:spcAft>
              <a:buSzPts val="1800"/>
              <a:buNone/>
            </a:pPr>
            <a:r>
              <a:rPr lang="en-US" sz="900" baseline="30000" dirty="0"/>
              <a:t>2</a:t>
            </a:r>
            <a:r>
              <a:rPr lang="en-US" sz="900" dirty="0"/>
              <a:t>UMD </a:t>
            </a:r>
            <a:r>
              <a:rPr lang="en-US" sz="900" u="sng" dirty="0">
                <a:solidFill>
                  <a:schemeClr val="hlink"/>
                </a:solidFill>
                <a:hlinkClick r:id="rId3"/>
              </a:rPr>
              <a:t>Counseling Center Annual Report 2018-2019</a:t>
            </a:r>
            <a:endParaRPr sz="1000" dirty="0"/>
          </a:p>
          <a:p>
            <a:pPr marL="114300" lvl="0" indent="0" algn="r" rtl="0">
              <a:lnSpc>
                <a:spcPct val="100000"/>
              </a:lnSpc>
              <a:spcBef>
                <a:spcPts val="1000"/>
              </a:spcBef>
              <a:spcAft>
                <a:spcPts val="0"/>
              </a:spcAft>
              <a:buSzPts val="1800"/>
              <a:buNone/>
            </a:pPr>
            <a:r>
              <a:rPr lang="en-US" sz="900" dirty="0"/>
              <a:t> </a:t>
            </a:r>
            <a:endParaRPr sz="900" dirty="0"/>
          </a:p>
        </p:txBody>
      </p:sp>
      <p:graphicFrame>
        <p:nvGraphicFramePr>
          <p:cNvPr id="372" name="Table"/>
          <p:cNvGraphicFramePr/>
          <p:nvPr>
            <p:extLst>
              <p:ext uri="{D42A27DB-BD31-4B8C-83A1-F6EECF244321}">
                <p14:modId xmlns:p14="http://schemas.microsoft.com/office/powerpoint/2010/main" val="4124711070"/>
              </p:ext>
            </p:extLst>
          </p:nvPr>
        </p:nvGraphicFramePr>
        <p:xfrm>
          <a:off x="714804" y="2994379"/>
          <a:ext cx="3236100" cy="3513050"/>
        </p:xfrm>
        <a:graphic>
          <a:graphicData uri="http://schemas.openxmlformats.org/drawingml/2006/table">
            <a:tbl>
              <a:tblPr firstRow="1" bandRow="1">
                <a:noFill/>
                <a:tableStyleId>{4EC43D88-D141-4692-A736-79C300649BE4}</a:tableStyleId>
              </a:tblPr>
              <a:tblGrid>
                <a:gridCol w="1922200">
                  <a:extLst>
                    <a:ext uri="{9D8B030D-6E8A-4147-A177-3AD203B41FA5}">
                      <a16:colId xmlns:a16="http://schemas.microsoft.com/office/drawing/2014/main" val="20000"/>
                    </a:ext>
                  </a:extLst>
                </a:gridCol>
                <a:gridCol w="1313900">
                  <a:extLst>
                    <a:ext uri="{9D8B030D-6E8A-4147-A177-3AD203B41FA5}">
                      <a16:colId xmlns:a16="http://schemas.microsoft.com/office/drawing/2014/main" val="20001"/>
                    </a:ext>
                  </a:extLst>
                </a:gridCol>
              </a:tblGrid>
              <a:tr h="3888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Type of Disability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2018-2019</a:t>
                      </a:r>
                      <a:r>
                        <a:rPr lang="en-US" sz="1400" u="none" strike="noStrike" cap="none" baseline="30000" dirty="0"/>
                        <a:t>2</a:t>
                      </a:r>
                      <a:r>
                        <a:rPr lang="en-US" sz="1400" u="none" strike="noStrike" cap="none" dirty="0"/>
                        <a:t> </a:t>
                      </a:r>
                      <a:endParaRPr sz="1400" u="none" strike="noStrike" cap="none" dirty="0"/>
                    </a:p>
                  </a:txBody>
                  <a:tcPr marL="91450" marR="91450" marT="45725" marB="45725"/>
                </a:tc>
                <a:extLst>
                  <a:ext uri="{0D108BD9-81ED-4DB2-BD59-A6C34878D82A}">
                    <a16:rowId xmlns:a16="http://schemas.microsoft.com/office/drawing/2014/main" val="10000"/>
                  </a:ext>
                </a:extLst>
              </a:tr>
              <a:tr h="2766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Psychological</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661</a:t>
                      </a:r>
                      <a:endParaRPr sz="1200" u="none" strike="noStrike" cap="none" dirty="0"/>
                    </a:p>
                  </a:txBody>
                  <a:tcPr marL="91450" marR="91450" marT="45725" marB="45725"/>
                </a:tc>
                <a:extLst>
                  <a:ext uri="{0D108BD9-81ED-4DB2-BD59-A6C34878D82A}">
                    <a16:rowId xmlns:a16="http://schemas.microsoft.com/office/drawing/2014/main" val="10001"/>
                  </a:ext>
                </a:extLst>
              </a:tr>
              <a:tr h="2766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ADHD</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673</a:t>
                      </a:r>
                      <a:endParaRPr sz="1200" u="none" strike="noStrike" cap="none"/>
                    </a:p>
                  </a:txBody>
                  <a:tcPr marL="91450" marR="91450" marT="45725" marB="45725"/>
                </a:tc>
                <a:extLst>
                  <a:ext uri="{0D108BD9-81ED-4DB2-BD59-A6C34878D82A}">
                    <a16:rowId xmlns:a16="http://schemas.microsoft.com/office/drawing/2014/main" val="10002"/>
                  </a:ext>
                </a:extLst>
              </a:tr>
              <a:tr h="2827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Learning Disability</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304</a:t>
                      </a:r>
                      <a:endParaRPr sz="1200" u="none" strike="noStrike" cap="none" dirty="0"/>
                    </a:p>
                  </a:txBody>
                  <a:tcPr marL="91450" marR="91450" marT="45725" marB="45725"/>
                </a:tc>
                <a:extLst>
                  <a:ext uri="{0D108BD9-81ED-4DB2-BD59-A6C34878D82A}">
                    <a16:rowId xmlns:a16="http://schemas.microsoft.com/office/drawing/2014/main" val="10003"/>
                  </a:ext>
                </a:extLst>
              </a:tr>
              <a:tr h="2766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Medical</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207</a:t>
                      </a:r>
                      <a:endParaRPr sz="1200" u="none" strike="noStrike" cap="none"/>
                    </a:p>
                  </a:txBody>
                  <a:tcPr marL="91450" marR="91450" marT="45725" marB="45725"/>
                </a:tc>
                <a:extLst>
                  <a:ext uri="{0D108BD9-81ED-4DB2-BD59-A6C34878D82A}">
                    <a16:rowId xmlns:a16="http://schemas.microsoft.com/office/drawing/2014/main" val="10004"/>
                  </a:ext>
                </a:extLst>
              </a:tr>
              <a:tr h="2851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Neurological</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89</a:t>
                      </a:r>
                      <a:endParaRPr sz="1200" u="none" strike="noStrike" cap="none" dirty="0"/>
                    </a:p>
                  </a:txBody>
                  <a:tcPr marL="91450" marR="91450" marT="45725" marB="45725"/>
                </a:tc>
                <a:extLst>
                  <a:ext uri="{0D108BD9-81ED-4DB2-BD59-A6C34878D82A}">
                    <a16:rowId xmlns:a16="http://schemas.microsoft.com/office/drawing/2014/main" val="10005"/>
                  </a:ext>
                </a:extLst>
              </a:tr>
              <a:tr h="2766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Physical</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32</a:t>
                      </a:r>
                      <a:endParaRPr sz="1200" u="none" strike="noStrike" cap="none"/>
                    </a:p>
                  </a:txBody>
                  <a:tcPr marL="91450" marR="91450" marT="45725" marB="45725"/>
                </a:tc>
                <a:extLst>
                  <a:ext uri="{0D108BD9-81ED-4DB2-BD59-A6C34878D82A}">
                    <a16:rowId xmlns:a16="http://schemas.microsoft.com/office/drawing/2014/main" val="10006"/>
                  </a:ext>
                </a:extLst>
              </a:tr>
              <a:tr h="3430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Deaf/Hard‐of‐Hearing</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29</a:t>
                      </a:r>
                      <a:endParaRPr sz="1200" u="none" strike="noStrike" cap="none"/>
                    </a:p>
                  </a:txBody>
                  <a:tcPr marL="91450" marR="91450" marT="45725" marB="45725"/>
                </a:tc>
                <a:extLst>
                  <a:ext uri="{0D108BD9-81ED-4DB2-BD59-A6C34878D82A}">
                    <a16:rowId xmlns:a16="http://schemas.microsoft.com/office/drawing/2014/main" val="10007"/>
                  </a:ext>
                </a:extLst>
              </a:tr>
              <a:tr h="2766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Brain Injury</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29</a:t>
                      </a:r>
                      <a:endParaRPr sz="1200" u="none" strike="noStrike" cap="none"/>
                    </a:p>
                  </a:txBody>
                  <a:tcPr marL="91450" marR="91450" marT="45725" marB="45725"/>
                </a:tc>
                <a:extLst>
                  <a:ext uri="{0D108BD9-81ED-4DB2-BD59-A6C34878D82A}">
                    <a16:rowId xmlns:a16="http://schemas.microsoft.com/office/drawing/2014/main" val="10008"/>
                  </a:ext>
                </a:extLst>
              </a:tr>
              <a:tr h="2766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Vision</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26</a:t>
                      </a:r>
                      <a:endParaRPr sz="1200" u="none" strike="noStrike" cap="none"/>
                    </a:p>
                  </a:txBody>
                  <a:tcPr marL="91450" marR="91450" marT="45725" marB="45725"/>
                </a:tc>
                <a:extLst>
                  <a:ext uri="{0D108BD9-81ED-4DB2-BD59-A6C34878D82A}">
                    <a16:rowId xmlns:a16="http://schemas.microsoft.com/office/drawing/2014/main" val="10009"/>
                  </a:ext>
                </a:extLst>
              </a:tr>
              <a:tr h="2766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Other/Not indicated</a:t>
                      </a:r>
                      <a:endParaRPr sz="12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127</a:t>
                      </a:r>
                      <a:endParaRPr sz="1200" u="none" strike="noStrike" cap="none"/>
                    </a:p>
                  </a:txBody>
                  <a:tcPr marL="91450" marR="91450" marT="45725" marB="45725"/>
                </a:tc>
                <a:extLst>
                  <a:ext uri="{0D108BD9-81ED-4DB2-BD59-A6C34878D82A}">
                    <a16:rowId xmlns:a16="http://schemas.microsoft.com/office/drawing/2014/main" val="10010"/>
                  </a:ext>
                </a:extLst>
              </a:tr>
              <a:tr h="276650">
                <a:tc>
                  <a:txBody>
                    <a:bodyPr/>
                    <a:lstStyle/>
                    <a:p>
                      <a:pPr marL="0" marR="0" lvl="0" indent="0" algn="r" rtl="0">
                        <a:lnSpc>
                          <a:spcPct val="100000"/>
                        </a:lnSpc>
                        <a:spcBef>
                          <a:spcPts val="0"/>
                        </a:spcBef>
                        <a:spcAft>
                          <a:spcPts val="0"/>
                        </a:spcAft>
                        <a:buClr>
                          <a:srgbClr val="000000"/>
                        </a:buClr>
                        <a:buSzPts val="1200"/>
                        <a:buFont typeface="Arial"/>
                        <a:buNone/>
                      </a:pPr>
                      <a:r>
                        <a:rPr lang="en-US" sz="1200" b="1" u="none" strike="noStrike" cap="none"/>
                        <a:t>TOTAL</a:t>
                      </a:r>
                      <a:endParaRPr sz="12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t>2177 </a:t>
                      </a:r>
                      <a:endParaRPr sz="1400" u="none" strike="noStrike" cap="none" dirty="0"/>
                    </a:p>
                  </a:txBody>
                  <a:tcPr marL="91450" marR="91450" marT="45725" marB="45725"/>
                </a:tc>
                <a:extLst>
                  <a:ext uri="{0D108BD9-81ED-4DB2-BD59-A6C34878D82A}">
                    <a16:rowId xmlns:a16="http://schemas.microsoft.com/office/drawing/2014/main" val="10011"/>
                  </a:ext>
                </a:extLst>
              </a:tr>
            </a:tbl>
          </a:graphicData>
        </a:graphic>
      </p:graphicFrame>
      <p:pic>
        <p:nvPicPr>
          <p:cNvPr id="5" name="Picture" descr="Graph showing the growth of technology-assisted exam proctoring since 2015, with 334 in 2018-2019. ">
            <a:extLst>
              <a:ext uri="{FF2B5EF4-FFF2-40B4-BE49-F238E27FC236}">
                <a16:creationId xmlns:a16="http://schemas.microsoft.com/office/drawing/2014/main" id="{02C085EF-A32B-FD49-B66C-2A67D38130E7}"/>
              </a:ext>
            </a:extLst>
          </p:cNvPr>
          <p:cNvPicPr>
            <a:picLocks noChangeAspect="1"/>
          </p:cNvPicPr>
          <p:nvPr/>
        </p:nvPicPr>
        <p:blipFill>
          <a:blip r:embed="rId4"/>
          <a:stretch>
            <a:fillRect/>
          </a:stretch>
        </p:blipFill>
        <p:spPr>
          <a:xfrm>
            <a:off x="4276296" y="2994379"/>
            <a:ext cx="4152900" cy="2273300"/>
          </a:xfrm>
          <a:prstGeom prst="rect">
            <a:avLst/>
          </a:prstGeom>
        </p:spPr>
      </p:pic>
      <p:sp>
        <p:nvSpPr>
          <p:cNvPr id="374" name="Caption"/>
          <p:cNvSpPr txBox="1"/>
          <p:nvPr/>
        </p:nvSpPr>
        <p:spPr>
          <a:xfrm>
            <a:off x="3975652" y="6335419"/>
            <a:ext cx="5168348"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baseline="30000" dirty="0">
                <a:solidFill>
                  <a:srgbClr val="596568"/>
                </a:solidFill>
                <a:latin typeface="Arial"/>
                <a:ea typeface="Arial"/>
                <a:cs typeface="Arial"/>
                <a:sym typeface="Arial"/>
              </a:rPr>
              <a:t>2</a:t>
            </a:r>
            <a:r>
              <a:rPr lang="en-US" sz="1400" b="0" i="0" u="none" strike="noStrike" cap="none" dirty="0">
                <a:solidFill>
                  <a:srgbClr val="596568"/>
                </a:solidFill>
                <a:latin typeface="Arial"/>
                <a:ea typeface="Arial"/>
                <a:cs typeface="Arial"/>
                <a:sym typeface="Arial"/>
              </a:rPr>
              <a:t>U.S. Department of Education, National Center for Education Statistics, 2019</a:t>
            </a:r>
            <a:endParaRPr sz="1400" b="0" i="0" u="none" strike="noStrike" cap="none" dirty="0">
              <a:solidFill>
                <a:srgbClr val="596568"/>
              </a:solidFill>
              <a:latin typeface="Arial"/>
              <a:ea typeface="Arial"/>
              <a:cs typeface="Arial"/>
              <a:sym typeface="Arial"/>
            </a:endParaRPr>
          </a:p>
        </p:txBody>
      </p:sp>
      <p:sp>
        <p:nvSpPr>
          <p:cNvPr id="369" name="Slide Number 21"/>
          <p:cNvSpPr txBox="1">
            <a:spLocks noGrp="1"/>
          </p:cNvSpPr>
          <p:nvPr>
            <p:ph type="sldNum" idx="12"/>
          </p:nvPr>
        </p:nvSpPr>
        <p:spPr>
          <a:xfrm>
            <a:off x="7010400" y="794"/>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1800"/>
              <a:buNone/>
            </a:pPr>
            <a:r>
              <a:rPr lang="en-US" dirty="0"/>
              <a:t>Accessibility implications of personal technology bans in the classroom</a:t>
            </a:r>
            <a:endParaRPr dirty="0"/>
          </a:p>
        </p:txBody>
      </p:sp>
      <p:sp>
        <p:nvSpPr>
          <p:cNvPr id="381" name="Body"/>
          <p:cNvSpPr txBox="1">
            <a:spLocks noGrp="1"/>
          </p:cNvSpPr>
          <p:nvPr>
            <p:ph type="body" idx="1"/>
          </p:nvPr>
        </p:nvSpPr>
        <p:spPr>
          <a:xfrm>
            <a:off x="457200" y="1447800"/>
            <a:ext cx="8559600" cy="28359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510"/>
              </a:spcBef>
              <a:spcAft>
                <a:spcPts val="0"/>
              </a:spcAft>
              <a:buSzPts val="1734"/>
              <a:buNone/>
            </a:pPr>
            <a:r>
              <a:rPr lang="en-US" sz="1665" b="1" dirty="0">
                <a:solidFill>
                  <a:srgbClr val="C30A29"/>
                </a:solidFill>
              </a:rPr>
              <a:t>2. </a:t>
            </a:r>
            <a:r>
              <a:rPr lang="en-US" sz="1665" b="1" dirty="0"/>
              <a:t>May violate students’ rights to use their accommodation</a:t>
            </a:r>
            <a:endParaRPr dirty="0"/>
          </a:p>
          <a:p>
            <a:pPr marL="514350" lvl="0" indent="-285750" algn="l" rtl="0">
              <a:lnSpc>
                <a:spcPct val="80000"/>
              </a:lnSpc>
              <a:spcBef>
                <a:spcPts val="1110"/>
              </a:spcBef>
              <a:spcAft>
                <a:spcPts val="0"/>
              </a:spcAft>
              <a:buSzPts val="1734"/>
              <a:buFont typeface="Arial"/>
              <a:buChar char="•"/>
            </a:pPr>
            <a:r>
              <a:rPr lang="en-US" sz="1665" dirty="0"/>
              <a:t>Course policy banning technology conflicts with students with disabilities’ rights to use their academic accommodation</a:t>
            </a:r>
            <a:endParaRPr sz="1665" dirty="0"/>
          </a:p>
          <a:p>
            <a:pPr marL="914400" lvl="1" indent="-334326" algn="l" rtl="0">
              <a:lnSpc>
                <a:spcPct val="90000"/>
              </a:lnSpc>
              <a:spcBef>
                <a:spcPts val="390"/>
              </a:spcBef>
              <a:spcAft>
                <a:spcPts val="0"/>
              </a:spcAft>
              <a:buSzPts val="1665"/>
              <a:buChar char="•"/>
            </a:pPr>
            <a:r>
              <a:rPr lang="en-US" sz="1500" dirty="0"/>
              <a:t>Students who don’t want to disclose their disability may not use their accommodation</a:t>
            </a:r>
            <a:r>
              <a:rPr lang="en-US" sz="1600" dirty="0"/>
              <a:t> </a:t>
            </a:r>
            <a:endParaRPr sz="1665" dirty="0"/>
          </a:p>
          <a:p>
            <a:pPr marL="514350" lvl="0" indent="-285750" algn="l" rtl="0">
              <a:lnSpc>
                <a:spcPct val="80000"/>
              </a:lnSpc>
              <a:spcBef>
                <a:spcPts val="1110"/>
              </a:spcBef>
              <a:spcAft>
                <a:spcPts val="0"/>
              </a:spcAft>
              <a:buSzPts val="1734"/>
              <a:buFont typeface="Arial"/>
              <a:buChar char="•"/>
            </a:pPr>
            <a:r>
              <a:rPr lang="en-US" sz="1665" dirty="0"/>
              <a:t>Brings additional barrier to the accommodation process</a:t>
            </a:r>
            <a:endParaRPr dirty="0"/>
          </a:p>
          <a:p>
            <a:pPr marL="517525" lvl="0" indent="-288925" algn="l" rtl="0">
              <a:lnSpc>
                <a:spcPct val="80000"/>
              </a:lnSpc>
              <a:spcBef>
                <a:spcPts val="600"/>
              </a:spcBef>
              <a:spcAft>
                <a:spcPts val="0"/>
              </a:spcAft>
              <a:buSzPts val="1734"/>
              <a:buFont typeface="Arial"/>
              <a:buChar char="•"/>
            </a:pPr>
            <a:r>
              <a:rPr lang="en-US" sz="1665" dirty="0"/>
              <a:t>Faculty lacks understanding of:</a:t>
            </a:r>
            <a:endParaRPr dirty="0"/>
          </a:p>
          <a:p>
            <a:pPr marL="974725" lvl="1" indent="-288925" algn="l" rtl="0">
              <a:lnSpc>
                <a:spcPct val="90000"/>
              </a:lnSpc>
              <a:spcBef>
                <a:spcPts val="0"/>
              </a:spcBef>
              <a:spcAft>
                <a:spcPts val="0"/>
              </a:spcAft>
              <a:buSzPts val="1326"/>
              <a:buFont typeface="Arial"/>
              <a:buChar char="•"/>
            </a:pPr>
            <a:r>
              <a:rPr lang="en-US" sz="1480" dirty="0"/>
              <a:t>How to implement academic accommodations </a:t>
            </a:r>
            <a:endParaRPr dirty="0"/>
          </a:p>
          <a:p>
            <a:pPr marL="974725" lvl="1" indent="-288925" algn="l" rtl="0">
              <a:lnSpc>
                <a:spcPct val="90000"/>
              </a:lnSpc>
              <a:spcBef>
                <a:spcPts val="0"/>
              </a:spcBef>
              <a:spcAft>
                <a:spcPts val="0"/>
              </a:spcAft>
              <a:buSzPts val="1326"/>
              <a:buFont typeface="Arial"/>
              <a:buChar char="•"/>
            </a:pPr>
            <a:r>
              <a:rPr lang="en-US" sz="1480" dirty="0"/>
              <a:t>How students with disabilities use technology to support learning and success</a:t>
            </a:r>
            <a:endParaRPr sz="1480" dirty="0"/>
          </a:p>
          <a:p>
            <a:pPr marL="1427163" lvl="2" indent="-284163" algn="l" rtl="0">
              <a:lnSpc>
                <a:spcPct val="90000"/>
              </a:lnSpc>
              <a:spcBef>
                <a:spcPts val="0"/>
              </a:spcBef>
              <a:spcAft>
                <a:spcPts val="0"/>
              </a:spcAft>
              <a:buSzPts val="1071"/>
              <a:buFont typeface="Arial"/>
              <a:buChar char="•"/>
            </a:pPr>
            <a:r>
              <a:rPr lang="en-US" sz="1480" dirty="0"/>
              <a:t>Use of laptop, iPad, smartphones to support learning</a:t>
            </a:r>
            <a:endParaRPr dirty="0"/>
          </a:p>
          <a:p>
            <a:pPr marL="1427163" lvl="2" indent="-284163" algn="l" rtl="0">
              <a:lnSpc>
                <a:spcPct val="90000"/>
              </a:lnSpc>
              <a:spcBef>
                <a:spcPts val="0"/>
              </a:spcBef>
              <a:spcAft>
                <a:spcPts val="0"/>
              </a:spcAft>
              <a:buSzPts val="1071"/>
              <a:buFont typeface="Arial"/>
              <a:buChar char="•"/>
            </a:pPr>
            <a:r>
              <a:rPr lang="en-US" sz="1480" dirty="0"/>
              <a:t>Use of adaptive/assistive technology</a:t>
            </a:r>
            <a:endParaRPr dirty="0"/>
          </a:p>
          <a:p>
            <a:pPr marL="1884363" lvl="3" indent="-284163" algn="l" rtl="0">
              <a:lnSpc>
                <a:spcPct val="90000"/>
              </a:lnSpc>
              <a:spcBef>
                <a:spcPts val="0"/>
              </a:spcBef>
              <a:spcAft>
                <a:spcPts val="0"/>
              </a:spcAft>
              <a:buSzPts val="816"/>
              <a:buFont typeface="Arial"/>
              <a:buChar char="•"/>
            </a:pPr>
            <a:r>
              <a:rPr lang="en-US" sz="1133" dirty="0"/>
              <a:t>Screen readers, text to speech software, dictation software, note taking devices/Apps</a:t>
            </a:r>
            <a:endParaRPr dirty="0"/>
          </a:p>
        </p:txBody>
      </p:sp>
      <p:pic>
        <p:nvPicPr>
          <p:cNvPr id="3" name="Picture 1" descr="Image and link of assistive technology video&#10;">
            <a:extLst>
              <a:ext uri="{FF2B5EF4-FFF2-40B4-BE49-F238E27FC236}">
                <a16:creationId xmlns:a16="http://schemas.microsoft.com/office/drawing/2014/main" id="{FF7CEDE6-7ED9-3E44-841C-8DDBE59A19D7}"/>
              </a:ext>
            </a:extLst>
          </p:cNvPr>
          <p:cNvPicPr>
            <a:picLocks noChangeAspect="1"/>
          </p:cNvPicPr>
          <p:nvPr/>
        </p:nvPicPr>
        <p:blipFill>
          <a:blip r:embed="rId3"/>
          <a:stretch>
            <a:fillRect/>
          </a:stretch>
        </p:blipFill>
        <p:spPr>
          <a:xfrm>
            <a:off x="457200" y="4394200"/>
            <a:ext cx="3378200" cy="2032000"/>
          </a:xfrm>
          <a:prstGeom prst="rect">
            <a:avLst/>
          </a:prstGeom>
        </p:spPr>
      </p:pic>
      <p:pic>
        <p:nvPicPr>
          <p:cNvPr id="5" name="Picture 2" descr="Image and link of Inclusive technology video&#10;">
            <a:extLst>
              <a:ext uri="{FF2B5EF4-FFF2-40B4-BE49-F238E27FC236}">
                <a16:creationId xmlns:a16="http://schemas.microsoft.com/office/drawing/2014/main" id="{B9511027-BDF0-E446-B574-273648732653}"/>
              </a:ext>
            </a:extLst>
          </p:cNvPr>
          <p:cNvPicPr>
            <a:picLocks noChangeAspect="1"/>
          </p:cNvPicPr>
          <p:nvPr/>
        </p:nvPicPr>
        <p:blipFill>
          <a:blip r:embed="rId4"/>
          <a:stretch>
            <a:fillRect/>
          </a:stretch>
        </p:blipFill>
        <p:spPr>
          <a:xfrm>
            <a:off x="3678381" y="4381668"/>
            <a:ext cx="4572000" cy="2146300"/>
          </a:xfrm>
          <a:prstGeom prst="rect">
            <a:avLst/>
          </a:prstGeom>
        </p:spPr>
      </p:pic>
      <p:sp>
        <p:nvSpPr>
          <p:cNvPr id="382" name="Slide Number 22"/>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50"/>
              <a:buNone/>
            </a:pPr>
            <a:fld id="{00000000-1234-1234-1234-123412341234}" type="slidenum">
              <a:rPr lang="en-US"/>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Title"/>
          <p:cNvSpPr txBox="1">
            <a:spLocks noGrp="1"/>
          </p:cNvSpPr>
          <p:nvPr>
            <p:ph type="title"/>
          </p:nvPr>
        </p:nvSpPr>
        <p:spPr>
          <a:xfrm>
            <a:off x="457200" y="145923"/>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500"/>
              <a:buFont typeface="Arial"/>
              <a:buNone/>
            </a:pPr>
            <a:r>
              <a:rPr lang="en-US" dirty="0"/>
              <a:t>Comments about Technology Ban</a:t>
            </a:r>
            <a:endParaRPr dirty="0"/>
          </a:p>
        </p:txBody>
      </p:sp>
      <p:sp>
        <p:nvSpPr>
          <p:cNvPr id="394" name="Frame 1"/>
          <p:cNvSpPr/>
          <p:nvPr/>
        </p:nvSpPr>
        <p:spPr>
          <a:xfrm>
            <a:off x="185395" y="1193460"/>
            <a:ext cx="8805079" cy="1251995"/>
          </a:xfrm>
          <a:prstGeom prst="round2DiagRect">
            <a:avLst>
              <a:gd name="adj1" fmla="val 16667"/>
              <a:gd name="adj2" fmla="val 0"/>
            </a:avLst>
          </a:prstGeom>
          <a:gradFill>
            <a:gsLst>
              <a:gs pos="0">
                <a:srgbClr val="BCBCBC"/>
              </a:gs>
              <a:gs pos="35000">
                <a:srgbClr val="D0D0D0"/>
              </a:gs>
              <a:gs pos="100000">
                <a:srgbClr val="EDEDED"/>
              </a:gs>
            </a:gsLst>
            <a:lin ang="16200000" scaled="0"/>
          </a:gradFill>
          <a:ln w="9525" cap="flat" cmpd="sng">
            <a:solidFill>
              <a:srgbClr val="282D2E"/>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lt1"/>
              </a:solidFill>
              <a:latin typeface="Arial"/>
              <a:ea typeface="Arial"/>
              <a:cs typeface="Arial"/>
              <a:sym typeface="Arial"/>
            </a:endParaRPr>
          </a:p>
        </p:txBody>
      </p:sp>
      <p:sp>
        <p:nvSpPr>
          <p:cNvPr id="395" name="Body 1"/>
          <p:cNvSpPr txBox="1"/>
          <p:nvPr/>
        </p:nvSpPr>
        <p:spPr>
          <a:xfrm>
            <a:off x="299357" y="1266787"/>
            <a:ext cx="8663214"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600" b="0" i="0" u="none" strike="noStrike" cap="none" dirty="0">
                <a:solidFill>
                  <a:schemeClr val="dk2"/>
                </a:solidFill>
                <a:latin typeface="Arial"/>
                <a:ea typeface="Arial"/>
                <a:cs typeface="Arial"/>
                <a:sym typeface="Arial"/>
              </a:rPr>
              <a:t>“I have taught courses by both allowing and prohibiting personal technology. I find that students are more engaged when technology is prohibited. </a:t>
            </a:r>
            <a:r>
              <a:rPr lang="en-US" sz="1600" b="0" i="0" u="sng" strike="noStrike" cap="none" dirty="0">
                <a:solidFill>
                  <a:schemeClr val="accent1"/>
                </a:solidFill>
                <a:latin typeface="Arial"/>
                <a:ea typeface="Arial"/>
                <a:cs typeface="Arial"/>
                <a:sym typeface="Arial"/>
              </a:rPr>
              <a:t>I do allow exceptions for DSS registered students </a:t>
            </a:r>
            <a:r>
              <a:rPr lang="en-US" sz="1600" b="0" i="0" u="none" strike="noStrike" cap="none" dirty="0">
                <a:solidFill>
                  <a:schemeClr val="dk2"/>
                </a:solidFill>
                <a:latin typeface="Arial"/>
                <a:ea typeface="Arial"/>
                <a:cs typeface="Arial"/>
                <a:sym typeface="Arial"/>
              </a:rPr>
              <a:t>and those who just feel they need to have technology. Surprisingly, I only get a handful of students who opt in to use technology.”</a:t>
            </a:r>
            <a:endParaRPr sz="1600" b="0" i="0" u="none" strike="noStrike" cap="none" dirty="0">
              <a:solidFill>
                <a:schemeClr val="dk2"/>
              </a:solidFill>
              <a:latin typeface="Arial"/>
              <a:ea typeface="Arial"/>
              <a:cs typeface="Arial"/>
              <a:sym typeface="Arial"/>
            </a:endParaRPr>
          </a:p>
        </p:txBody>
      </p:sp>
      <p:sp>
        <p:nvSpPr>
          <p:cNvPr id="396" name="Frame 2"/>
          <p:cNvSpPr/>
          <p:nvPr/>
        </p:nvSpPr>
        <p:spPr>
          <a:xfrm>
            <a:off x="157464" y="2767720"/>
            <a:ext cx="8762203" cy="525719"/>
          </a:xfrm>
          <a:prstGeom prst="round2DiagRect">
            <a:avLst>
              <a:gd name="adj1" fmla="val 16667"/>
              <a:gd name="adj2" fmla="val 0"/>
            </a:avLst>
          </a:prstGeom>
          <a:gradFill>
            <a:gsLst>
              <a:gs pos="0">
                <a:srgbClr val="BCBCBC"/>
              </a:gs>
              <a:gs pos="35000">
                <a:srgbClr val="D0D0D0"/>
              </a:gs>
              <a:gs pos="100000">
                <a:srgbClr val="EDEDED"/>
              </a:gs>
            </a:gsLst>
            <a:lin ang="16200000" scaled="0"/>
          </a:gradFill>
          <a:ln w="9525" cap="flat" cmpd="sng">
            <a:solidFill>
              <a:srgbClr val="282D2E"/>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lt1"/>
              </a:solidFill>
              <a:latin typeface="Arial"/>
              <a:ea typeface="Arial"/>
              <a:cs typeface="Arial"/>
              <a:sym typeface="Arial"/>
            </a:endParaRPr>
          </a:p>
        </p:txBody>
      </p:sp>
      <p:sp>
        <p:nvSpPr>
          <p:cNvPr id="397" name="Body 2"/>
          <p:cNvSpPr txBox="1"/>
          <p:nvPr/>
        </p:nvSpPr>
        <p:spPr>
          <a:xfrm>
            <a:off x="228981" y="2851453"/>
            <a:ext cx="795937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600" b="0" i="0" u="none" strike="noStrike" cap="none">
                <a:solidFill>
                  <a:schemeClr val="dk1"/>
                </a:solidFill>
                <a:latin typeface="Arial"/>
                <a:ea typeface="Arial"/>
                <a:cs typeface="Arial"/>
                <a:sym typeface="Arial"/>
              </a:rPr>
              <a:t>“I ban all electronics, </a:t>
            </a:r>
            <a:r>
              <a:rPr lang="en-US" sz="1600" b="0" i="0" u="sng" strike="noStrike" cap="none">
                <a:solidFill>
                  <a:srgbClr val="C30A29"/>
                </a:solidFill>
                <a:latin typeface="Arial"/>
                <a:ea typeface="Arial"/>
                <a:cs typeface="Arial"/>
                <a:sym typeface="Arial"/>
              </a:rPr>
              <a:t>except for students with special needs</a:t>
            </a:r>
            <a:r>
              <a:rPr lang="en-US" sz="1600" b="0" i="0" u="none" strike="noStrike" cap="none">
                <a:solidFill>
                  <a:schemeClr val="dk1"/>
                </a:solidFill>
                <a:latin typeface="Arial"/>
                <a:ea typeface="Arial"/>
                <a:cs typeface="Arial"/>
                <a:sym typeface="Arial"/>
              </a:rPr>
              <a:t>.”</a:t>
            </a:r>
            <a:endParaRPr sz="1600" b="0" i="0" u="none" strike="noStrike" cap="none">
              <a:solidFill>
                <a:schemeClr val="dk1"/>
              </a:solidFill>
              <a:latin typeface="Arial"/>
              <a:ea typeface="Arial"/>
              <a:cs typeface="Arial"/>
              <a:sym typeface="Arial"/>
            </a:endParaRPr>
          </a:p>
        </p:txBody>
      </p:sp>
      <p:sp>
        <p:nvSpPr>
          <p:cNvPr id="398" name="Frame 3"/>
          <p:cNvSpPr/>
          <p:nvPr/>
        </p:nvSpPr>
        <p:spPr>
          <a:xfrm>
            <a:off x="154267" y="3650097"/>
            <a:ext cx="8766381" cy="648751"/>
          </a:xfrm>
          <a:prstGeom prst="round2DiagRect">
            <a:avLst>
              <a:gd name="adj1" fmla="val 16667"/>
              <a:gd name="adj2" fmla="val 0"/>
            </a:avLst>
          </a:prstGeom>
          <a:gradFill>
            <a:gsLst>
              <a:gs pos="0">
                <a:srgbClr val="BCBCBC"/>
              </a:gs>
              <a:gs pos="35000">
                <a:srgbClr val="D0D0D0"/>
              </a:gs>
              <a:gs pos="100000">
                <a:srgbClr val="EDEDED"/>
              </a:gs>
            </a:gsLst>
            <a:lin ang="16200000" scaled="0"/>
          </a:gradFill>
          <a:ln w="9525" cap="flat" cmpd="sng">
            <a:solidFill>
              <a:srgbClr val="282D2E"/>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lt1"/>
              </a:solidFill>
              <a:latin typeface="Arial"/>
              <a:ea typeface="Arial"/>
              <a:cs typeface="Arial"/>
              <a:sym typeface="Arial"/>
            </a:endParaRPr>
          </a:p>
        </p:txBody>
      </p:sp>
      <p:sp>
        <p:nvSpPr>
          <p:cNvPr id="399" name="Body 3"/>
          <p:cNvSpPr txBox="1"/>
          <p:nvPr/>
        </p:nvSpPr>
        <p:spPr>
          <a:xfrm>
            <a:off x="316708" y="3682461"/>
            <a:ext cx="8305696"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600" b="0" i="0" u="none" strike="noStrike" cap="none">
                <a:solidFill>
                  <a:schemeClr val="dk1"/>
                </a:solidFill>
                <a:latin typeface="Arial"/>
                <a:ea typeface="Arial"/>
                <a:cs typeface="Arial"/>
                <a:sym typeface="Arial"/>
              </a:rPr>
              <a:t>“I do </a:t>
            </a:r>
            <a:r>
              <a:rPr lang="en-US" sz="1600" b="0" i="0" u="sng" strike="noStrike" cap="none">
                <a:solidFill>
                  <a:srgbClr val="C30A29"/>
                </a:solidFill>
                <a:latin typeface="Arial"/>
                <a:ea typeface="Arial"/>
                <a:cs typeface="Arial"/>
                <a:sym typeface="Arial"/>
              </a:rPr>
              <a:t>permit students whose first language is not English to use devices</a:t>
            </a:r>
            <a:r>
              <a:rPr lang="en-US" sz="1600" b="0" i="0" u="none" strike="noStrike" cap="none">
                <a:solidFill>
                  <a:schemeClr val="dk1"/>
                </a:solidFill>
                <a:latin typeface="Arial"/>
                <a:ea typeface="Arial"/>
                <a:cs typeface="Arial"/>
                <a:sym typeface="Arial"/>
              </a:rPr>
              <a:t> during class when they need to look up words or phrases that they may not understand or know how to say.”</a:t>
            </a:r>
            <a:endParaRPr sz="1600" b="0" i="0" u="none" strike="noStrike" cap="none">
              <a:solidFill>
                <a:schemeClr val="dk1"/>
              </a:solidFill>
              <a:latin typeface="Arial"/>
              <a:ea typeface="Arial"/>
              <a:cs typeface="Arial"/>
              <a:sym typeface="Arial"/>
            </a:endParaRPr>
          </a:p>
        </p:txBody>
      </p:sp>
      <p:sp>
        <p:nvSpPr>
          <p:cNvPr id="400" name="Frame 4"/>
          <p:cNvSpPr/>
          <p:nvPr/>
        </p:nvSpPr>
        <p:spPr>
          <a:xfrm>
            <a:off x="100389" y="4697790"/>
            <a:ext cx="8821239" cy="1837213"/>
          </a:xfrm>
          <a:prstGeom prst="round2DiagRect">
            <a:avLst>
              <a:gd name="adj1" fmla="val 16667"/>
              <a:gd name="adj2" fmla="val 0"/>
            </a:avLst>
          </a:prstGeom>
          <a:gradFill>
            <a:gsLst>
              <a:gs pos="0">
                <a:srgbClr val="BCBCBC"/>
              </a:gs>
              <a:gs pos="35000">
                <a:srgbClr val="D0D0D0"/>
              </a:gs>
              <a:gs pos="100000">
                <a:srgbClr val="EDEDED"/>
              </a:gs>
            </a:gsLst>
            <a:lin ang="16200000" scaled="0"/>
          </a:gradFill>
          <a:ln w="9525" cap="flat" cmpd="sng">
            <a:solidFill>
              <a:srgbClr val="282D2E"/>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lt1"/>
              </a:solidFill>
              <a:latin typeface="Arial"/>
              <a:ea typeface="Arial"/>
              <a:cs typeface="Arial"/>
              <a:sym typeface="Arial"/>
            </a:endParaRPr>
          </a:p>
        </p:txBody>
      </p:sp>
      <p:sp>
        <p:nvSpPr>
          <p:cNvPr id="401" name="Body 4"/>
          <p:cNvSpPr txBox="1"/>
          <p:nvPr/>
        </p:nvSpPr>
        <p:spPr>
          <a:xfrm>
            <a:off x="231447" y="4771763"/>
            <a:ext cx="8563182"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 have stopped short of banning technology, but I do share with them the </a:t>
            </a:r>
            <a:r>
              <a:rPr lang="en-US" sz="1600" b="0" i="0" u="sng" strike="noStrike" cap="none">
                <a:solidFill>
                  <a:srgbClr val="C30A29"/>
                </a:solidFill>
                <a:latin typeface="Arial"/>
                <a:ea typeface="Arial"/>
                <a:cs typeface="Arial"/>
                <a:sym typeface="Arial"/>
              </a:rPr>
              <a:t>research</a:t>
            </a:r>
            <a:r>
              <a:rPr lang="en-US" sz="1600" b="0" i="0" u="none" strike="noStrike" cap="none">
                <a:solidFill>
                  <a:schemeClr val="dk1"/>
                </a:solidFill>
                <a:latin typeface="Arial"/>
                <a:ea typeface="Arial"/>
                <a:cs typeface="Arial"/>
                <a:sym typeface="Arial"/>
              </a:rPr>
              <a:t> on technology in the classroom and strongly urge them all to take notes by hand instead of on their laptops or tablets. About 90% of them take notes by hand after that lecture, and the </a:t>
            </a:r>
            <a:r>
              <a:rPr lang="en-US" sz="1600" b="0" i="0" u="sng" strike="noStrike" cap="none">
                <a:solidFill>
                  <a:srgbClr val="C30A29"/>
                </a:solidFill>
                <a:latin typeface="Arial"/>
                <a:ea typeface="Arial"/>
                <a:cs typeface="Arial"/>
                <a:sym typeface="Arial"/>
              </a:rPr>
              <a:t>remaining 10% no doubt includes kids with disabilities who must use a laptop</a:t>
            </a:r>
            <a:r>
              <a:rPr lang="en-US" sz="1600" b="0" i="0" u="none" strike="noStrike" cap="none">
                <a:solidFill>
                  <a:schemeClr val="dk1"/>
                </a:solidFill>
                <a:latin typeface="Arial"/>
                <a:ea typeface="Arial"/>
                <a:cs typeface="Arial"/>
                <a:sym typeface="Arial"/>
              </a:rPr>
              <a:t>, so I don't feel like I need to take the extra step and ban them (for now).” (Instructor)</a:t>
            </a:r>
            <a:endParaRPr sz="1600" b="0" i="0" u="none" strike="noStrike" cap="none">
              <a:solidFill>
                <a:schemeClr val="dk1"/>
              </a:solidFill>
              <a:latin typeface="Arial"/>
              <a:ea typeface="Arial"/>
              <a:cs typeface="Arial"/>
              <a:sym typeface="Arial"/>
            </a:endParaRPr>
          </a:p>
        </p:txBody>
      </p:sp>
      <p:sp>
        <p:nvSpPr>
          <p:cNvPr id="393" name="Slide Number 23"/>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23</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1800"/>
              <a:buNone/>
            </a:pPr>
            <a:r>
              <a:rPr lang="en-US"/>
              <a:t>Accessibility implications of personal technology bans in the classroom</a:t>
            </a:r>
            <a:endParaRPr/>
          </a:p>
        </p:txBody>
      </p:sp>
      <p:sp>
        <p:nvSpPr>
          <p:cNvPr id="408" name="Body"/>
          <p:cNvSpPr txBox="1">
            <a:spLocks noGrp="1"/>
          </p:cNvSpPr>
          <p:nvPr>
            <p:ph type="body" idx="1"/>
          </p:nvPr>
        </p:nvSpPr>
        <p:spPr>
          <a:xfrm>
            <a:off x="414296" y="1608783"/>
            <a:ext cx="8278136" cy="4525963"/>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510"/>
              </a:spcBef>
              <a:spcAft>
                <a:spcPts val="0"/>
              </a:spcAft>
              <a:buSzPts val="1734"/>
              <a:buNone/>
            </a:pPr>
            <a:r>
              <a:rPr lang="en-US" sz="2000" b="1">
                <a:solidFill>
                  <a:schemeClr val="accent1"/>
                </a:solidFill>
              </a:rPr>
              <a:t>3. </a:t>
            </a:r>
            <a:r>
              <a:rPr lang="en-US" sz="1800" b="1"/>
              <a:t>Violation of Students’ Privacy </a:t>
            </a:r>
            <a:endParaRPr sz="1800" b="1"/>
          </a:p>
          <a:p>
            <a:pPr marL="514350" lvl="0" indent="-285750" algn="l" rtl="0">
              <a:lnSpc>
                <a:spcPct val="100000"/>
              </a:lnSpc>
              <a:spcBef>
                <a:spcPts val="1710"/>
              </a:spcBef>
              <a:spcAft>
                <a:spcPts val="0"/>
              </a:spcAft>
              <a:buSzPts val="1734"/>
              <a:buFont typeface="Arial"/>
              <a:buChar char="•"/>
            </a:pPr>
            <a:r>
              <a:rPr lang="en-US" sz="1600"/>
              <a:t>Faculty violates students’ privacy when they make exceptions ONLY for students with disabilities </a:t>
            </a:r>
            <a:endParaRPr/>
          </a:p>
          <a:p>
            <a:pPr marL="1143000" lvl="1" indent="-457200" algn="l" rtl="0">
              <a:lnSpc>
                <a:spcPct val="100000"/>
              </a:lnSpc>
              <a:spcBef>
                <a:spcPts val="390"/>
              </a:spcBef>
              <a:spcAft>
                <a:spcPts val="0"/>
              </a:spcAft>
              <a:buSzPts val="1326"/>
              <a:buFont typeface="Arial"/>
              <a:buChar char="•"/>
            </a:pPr>
            <a:r>
              <a:rPr lang="en-US" sz="1600"/>
              <a:t>Students with disabilities, specially those with hidden disabilities are exposed</a:t>
            </a:r>
            <a:endParaRPr sz="1600"/>
          </a:p>
          <a:p>
            <a:pPr marL="457200" lvl="0" indent="0" algn="l" rtl="0">
              <a:lnSpc>
                <a:spcPct val="100000"/>
              </a:lnSpc>
              <a:spcBef>
                <a:spcPts val="390"/>
              </a:spcBef>
              <a:spcAft>
                <a:spcPts val="0"/>
              </a:spcAft>
              <a:buSzPts val="1734"/>
              <a:buNone/>
            </a:pPr>
            <a:endParaRPr sz="1600">
              <a:solidFill>
                <a:srgbClr val="2A2F30"/>
              </a:solidFill>
            </a:endParaRPr>
          </a:p>
          <a:p>
            <a:pPr marL="457200" lvl="0" indent="-330200" algn="l" rtl="0">
              <a:lnSpc>
                <a:spcPct val="100000"/>
              </a:lnSpc>
              <a:spcBef>
                <a:spcPts val="390"/>
              </a:spcBef>
              <a:spcAft>
                <a:spcPts val="0"/>
              </a:spcAft>
              <a:buSzPts val="1600"/>
              <a:buFont typeface="Arial"/>
              <a:buChar char="•"/>
            </a:pPr>
            <a:r>
              <a:rPr lang="en-US" sz="1600">
                <a:solidFill>
                  <a:srgbClr val="2A2F30"/>
                </a:solidFill>
              </a:rPr>
              <a:t>Protect students’ with disabilities privacy by making exceptions available to everyone</a:t>
            </a:r>
            <a:endParaRPr sz="1600">
              <a:solidFill>
                <a:srgbClr val="2A2F30"/>
              </a:solidFill>
            </a:endParaRPr>
          </a:p>
          <a:p>
            <a:pPr marL="965200" lvl="0" indent="0" algn="l" rtl="0">
              <a:lnSpc>
                <a:spcPct val="115000"/>
              </a:lnSpc>
              <a:spcBef>
                <a:spcPts val="300"/>
              </a:spcBef>
              <a:spcAft>
                <a:spcPts val="0"/>
              </a:spcAft>
              <a:buSzPts val="1734"/>
              <a:buNone/>
            </a:pPr>
            <a:r>
              <a:rPr lang="en-US" sz="1400" i="1">
                <a:solidFill>
                  <a:srgbClr val="2A2F30"/>
                </a:solidFill>
              </a:rPr>
              <a:t>"If you are a student who wishes to use a laptop, iPad, smartphone or any technology for note-taking or other reason, please come see me during office hours to discuss your rationale for this request.”</a:t>
            </a:r>
            <a:endParaRPr sz="1400" i="1">
              <a:solidFill>
                <a:srgbClr val="2A2F30"/>
              </a:solidFill>
            </a:endParaRPr>
          </a:p>
          <a:p>
            <a:pPr marL="1030288" lvl="0" indent="-576263" algn="l" rtl="0">
              <a:lnSpc>
                <a:spcPct val="100000"/>
              </a:lnSpc>
              <a:spcBef>
                <a:spcPts val="510"/>
              </a:spcBef>
              <a:spcAft>
                <a:spcPts val="0"/>
              </a:spcAft>
              <a:buSzPts val="1734"/>
              <a:buNone/>
            </a:pPr>
            <a:endParaRPr sz="1600"/>
          </a:p>
          <a:p>
            <a:pPr marL="514350" lvl="0" indent="-282575" algn="l" rtl="0">
              <a:lnSpc>
                <a:spcPct val="100000"/>
              </a:lnSpc>
              <a:spcBef>
                <a:spcPts val="510"/>
              </a:spcBef>
              <a:spcAft>
                <a:spcPts val="0"/>
              </a:spcAft>
              <a:buSzPts val="1734"/>
              <a:buFont typeface="Arial"/>
              <a:buChar char="•"/>
            </a:pPr>
            <a:r>
              <a:rPr lang="en-US" sz="1600"/>
              <a:t>Impact on students’ experience of belonging and safety in the classroom</a:t>
            </a:r>
            <a:endParaRPr sz="1600" i="1"/>
          </a:p>
          <a:p>
            <a:pPr marL="1030288" lvl="0" indent="-466154" algn="l" rtl="0">
              <a:lnSpc>
                <a:spcPct val="100000"/>
              </a:lnSpc>
              <a:spcBef>
                <a:spcPts val="510"/>
              </a:spcBef>
              <a:spcAft>
                <a:spcPts val="0"/>
              </a:spcAft>
              <a:buSzPts val="1734"/>
              <a:buFont typeface="Arial"/>
              <a:buNone/>
            </a:pPr>
            <a:endParaRPr sz="1600" i="1"/>
          </a:p>
          <a:p>
            <a:pPr marL="228600" lvl="0" indent="0" algn="l" rtl="0">
              <a:lnSpc>
                <a:spcPct val="100000"/>
              </a:lnSpc>
              <a:spcBef>
                <a:spcPts val="510"/>
              </a:spcBef>
              <a:spcAft>
                <a:spcPts val="0"/>
              </a:spcAft>
              <a:buSzPts val="1734"/>
              <a:buNone/>
            </a:pPr>
            <a:endParaRPr sz="1600"/>
          </a:p>
        </p:txBody>
      </p:sp>
      <p:sp>
        <p:nvSpPr>
          <p:cNvPr id="409" name="Slide Number 24"/>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5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500"/>
              <a:buNone/>
            </a:pPr>
            <a:r>
              <a:rPr lang="en-US" dirty="0"/>
              <a:t>Final Comment about Technology Ban</a:t>
            </a:r>
            <a:endParaRPr dirty="0"/>
          </a:p>
        </p:txBody>
      </p:sp>
      <p:sp>
        <p:nvSpPr>
          <p:cNvPr id="416" name="Frame"/>
          <p:cNvSpPr/>
          <p:nvPr/>
        </p:nvSpPr>
        <p:spPr>
          <a:xfrm>
            <a:off x="257962" y="1726342"/>
            <a:ext cx="8726219" cy="4734807"/>
          </a:xfrm>
          <a:prstGeom prst="round2DiagRect">
            <a:avLst>
              <a:gd name="adj1" fmla="val 16667"/>
              <a:gd name="adj2" fmla="val 0"/>
            </a:avLst>
          </a:prstGeom>
          <a:gradFill>
            <a:gsLst>
              <a:gs pos="0">
                <a:srgbClr val="BCBCBC"/>
              </a:gs>
              <a:gs pos="35000">
                <a:srgbClr val="D0D0D0"/>
              </a:gs>
              <a:gs pos="100000">
                <a:srgbClr val="EDEDED"/>
              </a:gs>
            </a:gsLst>
            <a:lin ang="16200000" scaled="0"/>
          </a:gradFill>
          <a:ln w="9525" cap="flat" cmpd="sng">
            <a:solidFill>
              <a:srgbClr val="282D2E"/>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Body"/>
          <p:cNvSpPr txBox="1"/>
          <p:nvPr/>
        </p:nvSpPr>
        <p:spPr>
          <a:xfrm>
            <a:off x="348615" y="2120353"/>
            <a:ext cx="8532581" cy="4001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"I don't disagree with the research that says "banning devices improves learning." They are probably right within the parameters of the the experiment. </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If I want to get rid of devices, I need to re-format my classes to make them not worthy of use during class. </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Otherwise, </a:t>
            </a:r>
            <a:r>
              <a:rPr lang="en-US" sz="2000" b="0" i="0" u="none" strike="noStrike" cap="none" dirty="0">
                <a:solidFill>
                  <a:srgbClr val="C30A29"/>
                </a:solidFill>
                <a:latin typeface="Arial"/>
                <a:ea typeface="Arial"/>
                <a:cs typeface="Arial"/>
                <a:sym typeface="Arial"/>
              </a:rPr>
              <a:t>I am putting students who have the right to devices for class (note taking purposes, for example) at a disadvantage. </a:t>
            </a:r>
            <a:endParaRPr sz="2000" b="0" i="0" u="none" strike="noStrike" cap="none" dirty="0">
              <a:solidFill>
                <a:srgbClr val="C30A2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C30A29"/>
                </a:solidFill>
                <a:latin typeface="Arial"/>
                <a:ea typeface="Arial"/>
                <a:cs typeface="Arial"/>
                <a:sym typeface="Arial"/>
              </a:rPr>
              <a:t>If I blanket ban devices...except for those that need them, then I am "outing" my students with disabilities. </a:t>
            </a:r>
            <a:r>
              <a:rPr lang="en-US" sz="2000" b="0" i="0" u="none" strike="noStrike" cap="none" dirty="0">
                <a:solidFill>
                  <a:schemeClr val="dk1"/>
                </a:solidFill>
                <a:latin typeface="Arial"/>
                <a:ea typeface="Arial"/>
                <a:cs typeface="Arial"/>
                <a:sym typeface="Arial"/>
              </a:rPr>
              <a:t>That is very bad.”</a:t>
            </a:r>
            <a:r>
              <a:rPr lang="en-US" sz="14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(Instructor)</a:t>
            </a:r>
            <a:endParaRPr sz="2000" b="0" i="0" u="none" strike="noStrike" cap="none" dirty="0">
              <a:solidFill>
                <a:schemeClr val="dk1"/>
              </a:solidFill>
              <a:latin typeface="Arial"/>
              <a:ea typeface="Arial"/>
              <a:cs typeface="Arial"/>
              <a:sym typeface="Arial"/>
            </a:endParaRPr>
          </a:p>
        </p:txBody>
      </p:sp>
      <p:sp>
        <p:nvSpPr>
          <p:cNvPr id="415" name="Slide Number 25"/>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2500"/>
              <a:buFont typeface="Arial"/>
              <a:buNone/>
            </a:pPr>
            <a:r>
              <a:rPr lang="en-US" sz="2400" dirty="0"/>
              <a:t>Take-Aways </a:t>
            </a:r>
            <a:endParaRPr sz="2400" dirty="0"/>
          </a:p>
        </p:txBody>
      </p:sp>
      <p:sp>
        <p:nvSpPr>
          <p:cNvPr id="424" name="Body"/>
          <p:cNvSpPr txBox="1">
            <a:spLocks noGrp="1"/>
          </p:cNvSpPr>
          <p:nvPr>
            <p:ph type="body" idx="1"/>
          </p:nvPr>
        </p:nvSpPr>
        <p:spPr>
          <a:xfrm>
            <a:off x="514851" y="1318843"/>
            <a:ext cx="8366359" cy="5073661"/>
          </a:xfrm>
          <a:prstGeom prst="rect">
            <a:avLst/>
          </a:prstGeom>
          <a:noFill/>
          <a:ln>
            <a:noFill/>
          </a:ln>
        </p:spPr>
        <p:txBody>
          <a:bodyPr spcFirstLastPara="1" wrap="square" lIns="91425" tIns="45700" rIns="91425" bIns="45700" anchor="t" anchorCtr="0">
            <a:noAutofit/>
          </a:bodyPr>
          <a:lstStyle/>
          <a:p>
            <a:pPr marL="457200" lvl="0" indent="-342900" algn="l" rtl="0">
              <a:lnSpc>
                <a:spcPct val="113000"/>
              </a:lnSpc>
              <a:spcBef>
                <a:spcPts val="0"/>
              </a:spcBef>
              <a:spcAft>
                <a:spcPts val="0"/>
              </a:spcAft>
              <a:buSzPts val="1800"/>
              <a:buChar char="•"/>
            </a:pPr>
            <a:r>
              <a:rPr lang="en-US" sz="1800">
                <a:solidFill>
                  <a:srgbClr val="2A2F30"/>
                </a:solidFill>
              </a:rPr>
              <a:t>Reflect on your reason(s) for banning technology </a:t>
            </a:r>
            <a:endParaRPr sz="1800">
              <a:solidFill>
                <a:srgbClr val="2A2F30"/>
              </a:solidFill>
            </a:endParaRPr>
          </a:p>
          <a:p>
            <a:pPr marL="457200" lvl="0" indent="-342900" algn="l" rtl="0">
              <a:lnSpc>
                <a:spcPct val="113000"/>
              </a:lnSpc>
              <a:spcBef>
                <a:spcPts val="1000"/>
              </a:spcBef>
              <a:spcAft>
                <a:spcPts val="0"/>
              </a:spcAft>
              <a:buSzPts val="1800"/>
              <a:buChar char="•"/>
            </a:pPr>
            <a:r>
              <a:rPr lang="en-US" sz="1800">
                <a:solidFill>
                  <a:srgbClr val="2A2F30"/>
                </a:solidFill>
              </a:rPr>
              <a:t>Provide training to faculty on the purposeful integration of student technology for more inclusive, active, and engaged learning</a:t>
            </a:r>
            <a:endParaRPr sz="1600">
              <a:solidFill>
                <a:srgbClr val="2A2F30"/>
              </a:solidFill>
            </a:endParaRPr>
          </a:p>
          <a:p>
            <a:pPr marL="457200" lvl="0" indent="-342900" algn="l" rtl="0">
              <a:lnSpc>
                <a:spcPct val="113000"/>
              </a:lnSpc>
              <a:spcBef>
                <a:spcPts val="1000"/>
              </a:spcBef>
              <a:spcAft>
                <a:spcPts val="0"/>
              </a:spcAft>
              <a:buSzPts val="1800"/>
              <a:buChar char="•"/>
            </a:pPr>
            <a:r>
              <a:rPr lang="en-US" sz="1800">
                <a:solidFill>
                  <a:srgbClr val="2A2F30"/>
                </a:solidFill>
              </a:rPr>
              <a:t>Involve students in the development of their class's technology policy and designated seating for device users</a:t>
            </a:r>
            <a:endParaRPr sz="1800">
              <a:solidFill>
                <a:srgbClr val="2A2F30"/>
              </a:solidFill>
            </a:endParaRPr>
          </a:p>
          <a:p>
            <a:pPr marL="457200" lvl="0" indent="-342900" algn="l" rtl="0">
              <a:lnSpc>
                <a:spcPct val="113000"/>
              </a:lnSpc>
              <a:spcBef>
                <a:spcPts val="1000"/>
              </a:spcBef>
              <a:spcAft>
                <a:spcPts val="0"/>
              </a:spcAft>
              <a:buSzPts val="1800"/>
              <a:buChar char="•"/>
            </a:pPr>
            <a:r>
              <a:rPr lang="en-US" sz="1800">
                <a:solidFill>
                  <a:srgbClr val="2A2F30"/>
                </a:solidFill>
              </a:rPr>
              <a:t>Educate faculty and all students on the available adaptive technology services and how to request them</a:t>
            </a:r>
            <a:endParaRPr sz="1800">
              <a:solidFill>
                <a:srgbClr val="2A2F30"/>
              </a:solidFill>
            </a:endParaRPr>
          </a:p>
          <a:p>
            <a:pPr marL="457200" lvl="0" indent="-342900" algn="l" rtl="0">
              <a:lnSpc>
                <a:spcPct val="113000"/>
              </a:lnSpc>
              <a:spcBef>
                <a:spcPts val="1000"/>
              </a:spcBef>
              <a:spcAft>
                <a:spcPts val="0"/>
              </a:spcAft>
              <a:buSzPts val="1800"/>
              <a:buChar char="•"/>
            </a:pPr>
            <a:r>
              <a:rPr lang="en-US" sz="1800">
                <a:solidFill>
                  <a:srgbClr val="2A2F30"/>
                </a:solidFill>
              </a:rPr>
              <a:t>Work with teaching and learning centers and instructional designers to train faculty on the </a:t>
            </a:r>
            <a:r>
              <a:rPr lang="en-US" sz="1800" b="1" u="sng">
                <a:solidFill>
                  <a:schemeClr val="hlink"/>
                </a:solidFill>
                <a:hlinkClick r:id="rId3"/>
              </a:rPr>
              <a:t>Universal Design for Learning</a:t>
            </a:r>
            <a:r>
              <a:rPr lang="en-US" sz="1800" b="1">
                <a:solidFill>
                  <a:srgbClr val="2A2F30"/>
                </a:solidFill>
              </a:rPr>
              <a:t> </a:t>
            </a:r>
            <a:r>
              <a:rPr lang="en-US" sz="1800">
                <a:solidFill>
                  <a:srgbClr val="2A2F30"/>
                </a:solidFill>
              </a:rPr>
              <a:t>framework to promote inclusive strategies that benefit all learners</a:t>
            </a:r>
            <a:endParaRPr sz="1800">
              <a:solidFill>
                <a:srgbClr val="2A2F30"/>
              </a:solidFill>
            </a:endParaRPr>
          </a:p>
          <a:p>
            <a:pPr marL="457200" lvl="0" indent="-342900" algn="l" rtl="0">
              <a:lnSpc>
                <a:spcPct val="113000"/>
              </a:lnSpc>
              <a:spcBef>
                <a:spcPts val="1000"/>
              </a:spcBef>
              <a:spcAft>
                <a:spcPts val="0"/>
              </a:spcAft>
              <a:buClr>
                <a:srgbClr val="2A2F30"/>
              </a:buClr>
              <a:buSzPts val="1800"/>
              <a:buChar char="•"/>
            </a:pPr>
            <a:r>
              <a:rPr lang="en-US" sz="1800">
                <a:solidFill>
                  <a:srgbClr val="2A2F30"/>
                </a:solidFill>
              </a:rPr>
              <a:t>Ensure that disability and accessibility are part of faculty and students orientations and training</a:t>
            </a:r>
            <a:endParaRPr sz="1800">
              <a:solidFill>
                <a:srgbClr val="2A2F30"/>
              </a:solidFill>
            </a:endParaRPr>
          </a:p>
          <a:p>
            <a:pPr marL="457200" lvl="0" indent="-342900" algn="l" rtl="0">
              <a:lnSpc>
                <a:spcPct val="113000"/>
              </a:lnSpc>
              <a:spcBef>
                <a:spcPts val="1000"/>
              </a:spcBef>
              <a:spcAft>
                <a:spcPts val="0"/>
              </a:spcAft>
              <a:buClr>
                <a:srgbClr val="2A2F30"/>
              </a:buClr>
              <a:buSzPts val="1800"/>
              <a:buChar char="•"/>
            </a:pPr>
            <a:r>
              <a:rPr lang="en-US" sz="1800">
                <a:solidFill>
                  <a:srgbClr val="2A2F30"/>
                </a:solidFill>
              </a:rPr>
              <a:t>Accessibility is part of everyone responsibility</a:t>
            </a:r>
            <a:endParaRPr sz="1800">
              <a:solidFill>
                <a:srgbClr val="2A2F30"/>
              </a:solidFill>
            </a:endParaRPr>
          </a:p>
          <a:p>
            <a:pPr marL="0" lvl="0" indent="0" algn="l" rtl="0">
              <a:lnSpc>
                <a:spcPct val="113000"/>
              </a:lnSpc>
              <a:spcBef>
                <a:spcPts val="1000"/>
              </a:spcBef>
              <a:spcAft>
                <a:spcPts val="1000"/>
              </a:spcAft>
              <a:buSzPts val="1224"/>
              <a:buNone/>
            </a:pPr>
            <a:endParaRPr sz="1800">
              <a:solidFill>
                <a:srgbClr val="2A2F30"/>
              </a:solidFill>
            </a:endParaRPr>
          </a:p>
        </p:txBody>
      </p:sp>
      <p:pic>
        <p:nvPicPr>
          <p:cNvPr id="425" name="Picture" descr="Laptop icon with idea lightbulb&#10;"/>
          <p:cNvPicPr preferRelativeResize="0"/>
          <p:nvPr/>
        </p:nvPicPr>
        <p:blipFill rotWithShape="1">
          <a:blip r:embed="rId4">
            <a:alphaModFix/>
          </a:blip>
          <a:srcRect/>
          <a:stretch/>
        </p:blipFill>
        <p:spPr>
          <a:xfrm>
            <a:off x="6995505" y="123997"/>
            <a:ext cx="1752594" cy="1143000"/>
          </a:xfrm>
          <a:prstGeom prst="rect">
            <a:avLst/>
          </a:prstGeom>
          <a:noFill/>
          <a:ln>
            <a:noFill/>
          </a:ln>
        </p:spPr>
      </p:pic>
      <p:sp>
        <p:nvSpPr>
          <p:cNvPr id="423" name="Slide Number 26"/>
          <p:cNvSpPr txBox="1">
            <a:spLocks noGrp="1"/>
          </p:cNvSpPr>
          <p:nvPr>
            <p:ph type="sldNum" idx="12"/>
          </p:nvPr>
        </p:nvSpPr>
        <p:spPr>
          <a:xfrm>
            <a:off x="7010400" y="794"/>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sz="900"/>
              <a:t>26</a:t>
            </a:fld>
            <a:endParaRPr sz="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1800"/>
              <a:buNone/>
            </a:pPr>
            <a:r>
              <a:rPr lang="en-US" dirty="0"/>
              <a:t>Ending thought</a:t>
            </a:r>
            <a:endParaRPr dirty="0"/>
          </a:p>
        </p:txBody>
      </p:sp>
      <p:sp>
        <p:nvSpPr>
          <p:cNvPr id="432" name="Body"/>
          <p:cNvSpPr txBox="1">
            <a:spLocks noGrp="1"/>
          </p:cNvSpPr>
          <p:nvPr>
            <p:ph type="body" idx="1"/>
          </p:nvPr>
        </p:nvSpPr>
        <p:spPr>
          <a:xfrm>
            <a:off x="214522" y="1468556"/>
            <a:ext cx="7971637" cy="1794190"/>
          </a:xfrm>
          <a:prstGeom prst="rect">
            <a:avLst/>
          </a:prstGeom>
          <a:noFill/>
          <a:ln>
            <a:noFill/>
          </a:ln>
        </p:spPr>
        <p:txBody>
          <a:bodyPr spcFirstLastPara="1" wrap="square" lIns="91425" tIns="45700" rIns="91425" bIns="45700" anchor="t" anchorCtr="0">
            <a:normAutofit/>
          </a:bodyPr>
          <a:lstStyle/>
          <a:p>
            <a:pPr marL="457200" lvl="0" indent="-228600" algn="ctr" rtl="0">
              <a:lnSpc>
                <a:spcPct val="120000"/>
              </a:lnSpc>
              <a:spcBef>
                <a:spcPts val="510"/>
              </a:spcBef>
              <a:spcAft>
                <a:spcPts val="0"/>
              </a:spcAft>
              <a:buSzPts val="1734"/>
              <a:buNone/>
            </a:pPr>
            <a:r>
              <a:rPr lang="en-US" sz="1600" dirty="0">
                <a:solidFill>
                  <a:schemeClr val="dk1"/>
                </a:solidFill>
              </a:rPr>
              <a:t>“Teachers are frequently unaware of the fact that they are providing more favorable conditions for learning for some students than they are for other students. Generally, they are under the impression that all students in their classes are given equality of opportunity for learning.”</a:t>
            </a:r>
            <a:endParaRPr dirty="0"/>
          </a:p>
          <a:p>
            <a:pPr marL="457200" lvl="0" indent="-228600" algn="ctr" rtl="0">
              <a:lnSpc>
                <a:spcPct val="100000"/>
              </a:lnSpc>
              <a:spcBef>
                <a:spcPts val="510"/>
              </a:spcBef>
              <a:spcAft>
                <a:spcPts val="0"/>
              </a:spcAft>
              <a:buSzPts val="1734"/>
              <a:buNone/>
            </a:pPr>
            <a:r>
              <a:rPr lang="en-US" sz="1100" dirty="0">
                <a:solidFill>
                  <a:schemeClr val="dk1"/>
                </a:solidFill>
              </a:rPr>
              <a:t>- Benjamin S. Bloom (1984)</a:t>
            </a:r>
            <a:endParaRPr dirty="0"/>
          </a:p>
          <a:p>
            <a:pPr marL="457200" lvl="0" indent="-228600" algn="l" rtl="0">
              <a:lnSpc>
                <a:spcPct val="100000"/>
              </a:lnSpc>
              <a:spcBef>
                <a:spcPts val="510"/>
              </a:spcBef>
              <a:spcAft>
                <a:spcPts val="0"/>
              </a:spcAft>
              <a:buSzPts val="1734"/>
              <a:buNone/>
            </a:pPr>
            <a:endParaRPr sz="1600" dirty="0"/>
          </a:p>
        </p:txBody>
      </p:sp>
      <p:pic>
        <p:nvPicPr>
          <p:cNvPr id="434" name="Picture" descr="Image illustrating equality with everyone provided with the same bicycle, regardless of ability to ride it, and equity with different types of people equipped with the necessary resources (i.e., taller person has a taller bike while the shorter person has a shorter bike)."/>
          <p:cNvPicPr preferRelativeResize="0"/>
          <p:nvPr/>
        </p:nvPicPr>
        <p:blipFill rotWithShape="1">
          <a:blip r:embed="rId3">
            <a:alphaModFix/>
          </a:blip>
          <a:srcRect/>
          <a:stretch/>
        </p:blipFill>
        <p:spPr>
          <a:xfrm>
            <a:off x="1706602" y="3358674"/>
            <a:ext cx="5702031" cy="3214176"/>
          </a:xfrm>
          <a:prstGeom prst="rect">
            <a:avLst/>
          </a:prstGeom>
          <a:noFill/>
          <a:ln>
            <a:noFill/>
          </a:ln>
        </p:spPr>
      </p:pic>
      <p:sp>
        <p:nvSpPr>
          <p:cNvPr id="433" name="Slide Number 27"/>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75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500"/>
              <a:buFont typeface="Arial"/>
              <a:buNone/>
            </a:pPr>
            <a:r>
              <a:rPr lang="en-US" dirty="0"/>
              <a:t>Discussion</a:t>
            </a:r>
            <a:endParaRPr dirty="0"/>
          </a:p>
        </p:txBody>
      </p:sp>
      <p:sp>
        <p:nvSpPr>
          <p:cNvPr id="440" name="Body"/>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571500" lvl="0" indent="-342900" algn="l" rtl="0">
              <a:lnSpc>
                <a:spcPct val="100000"/>
              </a:lnSpc>
              <a:spcBef>
                <a:spcPts val="510"/>
              </a:spcBef>
              <a:spcAft>
                <a:spcPts val="0"/>
              </a:spcAft>
              <a:buSzPts val="1734"/>
              <a:buFont typeface="Arial"/>
              <a:buChar char="•"/>
            </a:pPr>
            <a:r>
              <a:rPr lang="en-US" sz="2000"/>
              <a:t>How is personal technology in the classroom being considered at your home institution?</a:t>
            </a:r>
            <a:endParaRPr sz="2000"/>
          </a:p>
          <a:p>
            <a:pPr marL="571500" lvl="0" indent="-232791" algn="l" rtl="0">
              <a:lnSpc>
                <a:spcPct val="100000"/>
              </a:lnSpc>
              <a:spcBef>
                <a:spcPts val="510"/>
              </a:spcBef>
              <a:spcAft>
                <a:spcPts val="0"/>
              </a:spcAft>
              <a:buSzPts val="1734"/>
              <a:buFont typeface="Arial"/>
              <a:buNone/>
            </a:pPr>
            <a:endParaRPr sz="2000"/>
          </a:p>
          <a:p>
            <a:pPr marL="571500" lvl="0" indent="-342900" algn="l" rtl="0">
              <a:lnSpc>
                <a:spcPct val="100000"/>
              </a:lnSpc>
              <a:spcBef>
                <a:spcPts val="510"/>
              </a:spcBef>
              <a:spcAft>
                <a:spcPts val="0"/>
              </a:spcAft>
              <a:buSzPts val="1734"/>
              <a:buFont typeface="Arial"/>
              <a:buChar char="•"/>
            </a:pPr>
            <a:r>
              <a:rPr lang="en-US" sz="2000"/>
              <a:t>How can universal design principles create a more inclusive classroom climate with regard to personal technology use?</a:t>
            </a:r>
            <a:endParaRPr/>
          </a:p>
          <a:p>
            <a:pPr marL="457200" lvl="0" indent="-228600" algn="l" rtl="0">
              <a:lnSpc>
                <a:spcPct val="100000"/>
              </a:lnSpc>
              <a:spcBef>
                <a:spcPts val="510"/>
              </a:spcBef>
              <a:spcAft>
                <a:spcPts val="0"/>
              </a:spcAft>
              <a:buSzPts val="1734"/>
              <a:buNone/>
            </a:pPr>
            <a:endParaRPr/>
          </a:p>
          <a:p>
            <a:pPr marL="457200" lvl="0" indent="-228600" algn="l" rtl="0">
              <a:lnSpc>
                <a:spcPct val="100000"/>
              </a:lnSpc>
              <a:spcBef>
                <a:spcPts val="510"/>
              </a:spcBef>
              <a:spcAft>
                <a:spcPts val="0"/>
              </a:spcAft>
              <a:buSzPts val="1734"/>
              <a:buNone/>
            </a:pPr>
            <a:br>
              <a:rPr lang="en-US"/>
            </a:br>
            <a:endParaRPr/>
          </a:p>
        </p:txBody>
      </p:sp>
      <p:sp>
        <p:nvSpPr>
          <p:cNvPr id="441" name="Slide Number 28"/>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Body"/>
          <p:cNvSpPr txBox="1">
            <a:spLocks noGrp="1"/>
          </p:cNvSpPr>
          <p:nvPr>
            <p:ph type="body" idx="1"/>
          </p:nvPr>
        </p:nvSpPr>
        <p:spPr>
          <a:xfrm>
            <a:off x="0" y="5257800"/>
            <a:ext cx="91440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612"/>
              <a:buNone/>
            </a:pPr>
            <a:r>
              <a:rPr lang="en-US"/>
              <a:t>Megan Masters, PhD | Alia Lancaster, PhD | Ana Palla-Kane, PhD</a:t>
            </a:r>
            <a:endParaRPr/>
          </a:p>
          <a:p>
            <a:pPr marL="0" lvl="0" indent="0" algn="ctr" rtl="0">
              <a:lnSpc>
                <a:spcPct val="100000"/>
              </a:lnSpc>
              <a:spcBef>
                <a:spcPts val="180"/>
              </a:spcBef>
              <a:spcAft>
                <a:spcPts val="0"/>
              </a:spcAft>
              <a:buSzPts val="612"/>
              <a:buNone/>
            </a:pPr>
            <a:r>
              <a:rPr lang="en-US"/>
              <a:t>acadtechfeedback@umd.edu</a:t>
            </a:r>
            <a:endParaRPr/>
          </a:p>
          <a:p>
            <a:pPr marL="0" lvl="0" indent="0" algn="ctr" rtl="0">
              <a:lnSpc>
                <a:spcPct val="100000"/>
              </a:lnSpc>
              <a:spcBef>
                <a:spcPts val="180"/>
              </a:spcBef>
              <a:spcAft>
                <a:spcPts val="0"/>
              </a:spcAft>
              <a:buSzPts val="612"/>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95"/>
        <p:cNvGrpSpPr/>
        <p:nvPr/>
      </p:nvGrpSpPr>
      <p:grpSpPr>
        <a:xfrm>
          <a:off x="0" y="0"/>
          <a:ext cx="0" cy="0"/>
          <a:chOff x="0" y="0"/>
          <a:chExt cx="0" cy="0"/>
        </a:xfrm>
      </p:grpSpPr>
      <p:sp>
        <p:nvSpPr>
          <p:cNvPr id="96"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500"/>
              <a:buFont typeface="Arial"/>
              <a:buNone/>
            </a:pPr>
            <a:r>
              <a:rPr lang="en-US" dirty="0"/>
              <a:t>Three Main Take-Aways</a:t>
            </a:r>
            <a:endParaRPr dirty="0"/>
          </a:p>
        </p:txBody>
      </p:sp>
      <p:sp>
        <p:nvSpPr>
          <p:cNvPr id="97" name="Body"/>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SzPts val="1700"/>
              <a:buFont typeface="Arial"/>
              <a:buAutoNum type="arabicPeriod"/>
            </a:pPr>
            <a:r>
              <a:rPr lang="en-US" dirty="0"/>
              <a:t>Triangulating multiple data sources can help uncover the experience of different campus populations.</a:t>
            </a:r>
            <a:endParaRPr dirty="0"/>
          </a:p>
          <a:p>
            <a:pPr marL="857250" lvl="1" indent="-430149" algn="l" rtl="0">
              <a:lnSpc>
                <a:spcPct val="90000"/>
              </a:lnSpc>
              <a:spcBef>
                <a:spcPts val="390"/>
              </a:spcBef>
              <a:spcAft>
                <a:spcPts val="0"/>
              </a:spcAft>
              <a:buSzPts val="1326"/>
              <a:buFont typeface="Arial"/>
              <a:buNone/>
            </a:pPr>
            <a:endParaRPr dirty="0"/>
          </a:p>
          <a:p>
            <a:pPr marL="514350" lvl="0" indent="-514350" algn="l" rtl="0">
              <a:lnSpc>
                <a:spcPct val="90000"/>
              </a:lnSpc>
              <a:spcBef>
                <a:spcPts val="500"/>
              </a:spcBef>
              <a:spcAft>
                <a:spcPts val="0"/>
              </a:spcAft>
              <a:buSzPts val="1700"/>
              <a:buFont typeface="Arial"/>
              <a:buAutoNum type="arabicPeriod"/>
            </a:pPr>
            <a:r>
              <a:rPr lang="en-US" dirty="0"/>
              <a:t>Personal technology bans, which appear to be pervasive in classrooms, often have disproportional implications for students with disabilities.</a:t>
            </a:r>
            <a:endParaRPr dirty="0"/>
          </a:p>
          <a:p>
            <a:pPr marL="857250" lvl="1" indent="-430149" algn="l" rtl="0">
              <a:lnSpc>
                <a:spcPct val="90000"/>
              </a:lnSpc>
              <a:spcBef>
                <a:spcPts val="390"/>
              </a:spcBef>
              <a:spcAft>
                <a:spcPts val="0"/>
              </a:spcAft>
              <a:buSzPts val="1326"/>
              <a:buFont typeface="Arial"/>
              <a:buNone/>
            </a:pPr>
            <a:endParaRPr dirty="0"/>
          </a:p>
          <a:p>
            <a:pPr marL="514350" lvl="0" indent="-514350" algn="l" rtl="0">
              <a:lnSpc>
                <a:spcPct val="90000"/>
              </a:lnSpc>
              <a:spcBef>
                <a:spcPts val="500"/>
              </a:spcBef>
              <a:spcAft>
                <a:spcPts val="0"/>
              </a:spcAft>
              <a:buSzPts val="1700"/>
              <a:buFont typeface="Arial"/>
              <a:buAutoNum type="arabicPeriod"/>
            </a:pPr>
            <a:r>
              <a:rPr lang="en-US" dirty="0"/>
              <a:t>There are strategies to make this issue less black and white but instead the beginning of a conversation about responsible technology use and classroom climate.</a:t>
            </a:r>
            <a:endParaRPr dirty="0"/>
          </a:p>
          <a:p>
            <a:pPr marL="514350" lvl="0" indent="-404241" algn="l" rtl="0">
              <a:lnSpc>
                <a:spcPct val="90000"/>
              </a:lnSpc>
              <a:spcBef>
                <a:spcPts val="510"/>
              </a:spcBef>
              <a:spcAft>
                <a:spcPts val="0"/>
              </a:spcAft>
              <a:buSzPts val="1734"/>
              <a:buFont typeface="Arial"/>
              <a:buNone/>
            </a:pPr>
            <a:endParaRPr dirty="0"/>
          </a:p>
          <a:p>
            <a:pPr marL="857250" lvl="1" indent="-430149" algn="l" rtl="0">
              <a:lnSpc>
                <a:spcPct val="90000"/>
              </a:lnSpc>
              <a:spcBef>
                <a:spcPts val="390"/>
              </a:spcBef>
              <a:spcAft>
                <a:spcPts val="0"/>
              </a:spcAft>
              <a:buSzPts val="1326"/>
              <a:buFont typeface="Arial"/>
              <a:buNone/>
            </a:pPr>
            <a:endParaRPr dirty="0"/>
          </a:p>
          <a:p>
            <a:pPr marL="514350" lvl="0" indent="-404241" algn="l" rtl="0">
              <a:lnSpc>
                <a:spcPct val="90000"/>
              </a:lnSpc>
              <a:spcBef>
                <a:spcPts val="510"/>
              </a:spcBef>
              <a:spcAft>
                <a:spcPts val="0"/>
              </a:spcAft>
              <a:buSzPts val="1734"/>
              <a:buFont typeface="Arial"/>
              <a:buNone/>
            </a:pPr>
            <a:endParaRPr dirty="0"/>
          </a:p>
          <a:p>
            <a:pPr marL="514350" lvl="0" indent="-404241" algn="l" rtl="0">
              <a:lnSpc>
                <a:spcPct val="90000"/>
              </a:lnSpc>
              <a:spcBef>
                <a:spcPts val="510"/>
              </a:spcBef>
              <a:spcAft>
                <a:spcPts val="0"/>
              </a:spcAft>
              <a:buSzPts val="1734"/>
              <a:buFont typeface="Arial"/>
              <a:buNone/>
            </a:pPr>
            <a:endParaRPr dirty="0"/>
          </a:p>
          <a:p>
            <a:pPr marL="457200" lvl="0" indent="-347091" algn="l" rtl="0">
              <a:lnSpc>
                <a:spcPct val="90000"/>
              </a:lnSpc>
              <a:spcBef>
                <a:spcPts val="510"/>
              </a:spcBef>
              <a:spcAft>
                <a:spcPts val="0"/>
              </a:spcAft>
              <a:buSzPts val="1734"/>
              <a:buFont typeface="Arial"/>
              <a:buNone/>
            </a:pPr>
            <a:endParaRPr dirty="0"/>
          </a:p>
          <a:p>
            <a:pPr marL="457200" lvl="0" indent="-347091" algn="l" rtl="0">
              <a:lnSpc>
                <a:spcPct val="90000"/>
              </a:lnSpc>
              <a:spcBef>
                <a:spcPts val="510"/>
              </a:spcBef>
              <a:spcAft>
                <a:spcPts val="0"/>
              </a:spcAft>
              <a:buSzPts val="1734"/>
              <a:buFont typeface="Arial"/>
              <a:buNone/>
            </a:pPr>
            <a:endParaRPr dirty="0"/>
          </a:p>
          <a:p>
            <a:pPr marL="342900" lvl="1" indent="0" algn="l" rtl="0">
              <a:lnSpc>
                <a:spcPct val="90000"/>
              </a:lnSpc>
              <a:spcBef>
                <a:spcPts val="390"/>
              </a:spcBef>
              <a:spcAft>
                <a:spcPts val="0"/>
              </a:spcAft>
              <a:buSzPts val="1326"/>
              <a:buNone/>
            </a:pPr>
            <a:endParaRPr dirty="0"/>
          </a:p>
        </p:txBody>
      </p:sp>
      <p:sp>
        <p:nvSpPr>
          <p:cNvPr id="98" name="Slide Number 3"/>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Focus of today’s conversation</a:t>
            </a:r>
            <a:endParaRPr/>
          </a:p>
        </p:txBody>
      </p:sp>
      <p:sp>
        <p:nvSpPr>
          <p:cNvPr id="105" name="Body"/>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509"/>
              </a:spcBef>
              <a:spcAft>
                <a:spcPts val="0"/>
              </a:spcAft>
              <a:buSzPts val="2200"/>
              <a:buAutoNum type="arabicPeriod"/>
            </a:pPr>
            <a:r>
              <a:rPr lang="en-US" sz="2200"/>
              <a:t>Show how triangulating multiple data sources can help uncover the experience of different campus populations</a:t>
            </a:r>
            <a:endParaRPr sz="2200"/>
          </a:p>
          <a:p>
            <a:pPr marL="457200" lvl="0" indent="-368300" algn="l" rtl="0">
              <a:lnSpc>
                <a:spcPct val="100000"/>
              </a:lnSpc>
              <a:spcBef>
                <a:spcPts val="1300"/>
              </a:spcBef>
              <a:spcAft>
                <a:spcPts val="0"/>
              </a:spcAft>
              <a:buSzPts val="2200"/>
              <a:buAutoNum type="arabicPeriod"/>
            </a:pPr>
            <a:r>
              <a:rPr lang="en-US" sz="2200"/>
              <a:t>Share data related to personal technology bans</a:t>
            </a:r>
            <a:endParaRPr sz="2200"/>
          </a:p>
          <a:p>
            <a:pPr marL="457200" lvl="0" indent="-368300" algn="l" rtl="0">
              <a:lnSpc>
                <a:spcPct val="100000"/>
              </a:lnSpc>
              <a:spcBef>
                <a:spcPts val="1300"/>
              </a:spcBef>
              <a:spcAft>
                <a:spcPts val="0"/>
              </a:spcAft>
              <a:buSzPts val="2200"/>
              <a:buAutoNum type="arabicPeriod"/>
            </a:pPr>
            <a:r>
              <a:rPr lang="en-US" sz="2200"/>
              <a:t>Point to accessibility implications of personal technology bans in the classroom</a:t>
            </a:r>
            <a:endParaRPr sz="2200"/>
          </a:p>
          <a:p>
            <a:pPr marL="457200" lvl="0" indent="-368300" algn="l" rtl="0">
              <a:lnSpc>
                <a:spcPct val="100000"/>
              </a:lnSpc>
              <a:spcBef>
                <a:spcPts val="1300"/>
              </a:spcBef>
              <a:spcAft>
                <a:spcPts val="1300"/>
              </a:spcAft>
              <a:buSzPts val="2200"/>
              <a:buAutoNum type="arabicPeriod"/>
            </a:pPr>
            <a:r>
              <a:rPr lang="en-US" sz="2200"/>
              <a:t>Explore strategies to make this issue less black and white and the beginning of a conversation about responsible technology use and classroom climate</a:t>
            </a:r>
            <a:endParaRPr/>
          </a:p>
        </p:txBody>
      </p:sp>
      <p:sp>
        <p:nvSpPr>
          <p:cNvPr id="106" name="Slide Number 4"/>
          <p:cNvSpPr txBox="1">
            <a:spLocks noGrp="1"/>
          </p:cNvSpPr>
          <p:nvPr>
            <p:ph type="sldNum" idx="12"/>
          </p:nvPr>
        </p:nvSpPr>
        <p:spPr>
          <a:xfrm>
            <a:off x="7010400" y="15875"/>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75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500"/>
              <a:buFont typeface="Arial"/>
              <a:buNone/>
            </a:pPr>
            <a:r>
              <a:rPr lang="en-US"/>
              <a:t>Main Data Sources</a:t>
            </a:r>
            <a:endParaRPr/>
          </a:p>
        </p:txBody>
      </p:sp>
      <p:sp>
        <p:nvSpPr>
          <p:cNvPr id="114" name="Body"/>
          <p:cNvSpPr txBox="1">
            <a:spLocks noGrp="1"/>
          </p:cNvSpPr>
          <p:nvPr>
            <p:ph type="body" idx="1"/>
          </p:nvPr>
        </p:nvSpPr>
        <p:spPr>
          <a:xfrm>
            <a:off x="398807" y="1468827"/>
            <a:ext cx="8229600" cy="4525963"/>
          </a:xfrm>
          <a:prstGeom prst="rect">
            <a:avLst/>
          </a:prstGeom>
          <a:noFill/>
          <a:ln>
            <a:noFill/>
          </a:ln>
        </p:spPr>
        <p:txBody>
          <a:bodyPr spcFirstLastPara="1" wrap="square" lIns="91425" tIns="45700" rIns="91425" bIns="45700" anchor="t" anchorCtr="0">
            <a:normAutofit/>
          </a:bodyPr>
          <a:lstStyle/>
          <a:p>
            <a:pPr marL="514350" lvl="0" indent="-514350" algn="l" rtl="0">
              <a:lnSpc>
                <a:spcPct val="100000"/>
              </a:lnSpc>
              <a:spcBef>
                <a:spcPts val="0"/>
              </a:spcBef>
              <a:spcAft>
                <a:spcPts val="0"/>
              </a:spcAft>
              <a:buSzPts val="1700"/>
              <a:buFont typeface="Arial"/>
              <a:buAutoNum type="arabicPeriod"/>
            </a:pPr>
            <a:r>
              <a:rPr lang="en-US" dirty="0"/>
              <a:t>ELMS-Canvas System Data</a:t>
            </a:r>
            <a:endParaRPr dirty="0"/>
          </a:p>
          <a:p>
            <a:pPr marL="514350" lvl="0" indent="-514350" algn="l" rtl="0">
              <a:lnSpc>
                <a:spcPct val="100000"/>
              </a:lnSpc>
              <a:spcBef>
                <a:spcPts val="500"/>
              </a:spcBef>
              <a:spcAft>
                <a:spcPts val="0"/>
              </a:spcAft>
              <a:buSzPts val="1700"/>
              <a:buFont typeface="Arial"/>
              <a:buAutoNum type="arabicPeriod"/>
            </a:pPr>
            <a:r>
              <a:rPr lang="en-US" dirty="0"/>
              <a:t>Surveys</a:t>
            </a:r>
            <a:endParaRPr dirty="0"/>
          </a:p>
          <a:p>
            <a:pPr marL="800100" lvl="1" indent="-457200" algn="l" rtl="0">
              <a:lnSpc>
                <a:spcPct val="100000"/>
              </a:lnSpc>
              <a:spcBef>
                <a:spcPts val="380"/>
              </a:spcBef>
              <a:spcAft>
                <a:spcPts val="0"/>
              </a:spcAft>
              <a:buSzPts val="1292"/>
              <a:buFont typeface="Arial"/>
              <a:buAutoNum type="arabicPeriod"/>
            </a:pPr>
            <a:r>
              <a:rPr lang="en-US" dirty="0"/>
              <a:t>UMD-Specific Student and Instructor Surveys (Summer 2018)</a:t>
            </a:r>
            <a:endParaRPr dirty="0"/>
          </a:p>
          <a:p>
            <a:pPr marL="1143000" lvl="2" indent="-457200" algn="l" rtl="0">
              <a:lnSpc>
                <a:spcPct val="100000"/>
              </a:lnSpc>
              <a:spcBef>
                <a:spcPts val="300"/>
              </a:spcBef>
              <a:spcAft>
                <a:spcPts val="0"/>
              </a:spcAft>
              <a:buSzPts val="1020"/>
              <a:buFont typeface="Arial"/>
              <a:buAutoNum type="arabicPeriod"/>
            </a:pPr>
            <a:r>
              <a:rPr lang="en-US" dirty="0"/>
              <a:t>Demographic Information</a:t>
            </a:r>
            <a:endParaRPr dirty="0"/>
          </a:p>
          <a:p>
            <a:pPr marL="1143000" lvl="2" indent="-457200" algn="l" rtl="0">
              <a:lnSpc>
                <a:spcPct val="100000"/>
              </a:lnSpc>
              <a:spcBef>
                <a:spcPts val="300"/>
              </a:spcBef>
              <a:spcAft>
                <a:spcPts val="0"/>
              </a:spcAft>
              <a:buSzPts val="1020"/>
              <a:buFont typeface="Arial"/>
              <a:buAutoNum type="arabicPeriod"/>
            </a:pPr>
            <a:r>
              <a:rPr lang="en-US" dirty="0"/>
              <a:t>Academic Technology: ELMS-Canvas</a:t>
            </a:r>
            <a:endParaRPr dirty="0"/>
          </a:p>
          <a:p>
            <a:pPr marL="1143000" lvl="2" indent="-457200" algn="l" rtl="0">
              <a:lnSpc>
                <a:spcPct val="100000"/>
              </a:lnSpc>
              <a:spcBef>
                <a:spcPts val="300"/>
              </a:spcBef>
              <a:spcAft>
                <a:spcPts val="0"/>
              </a:spcAft>
              <a:buSzPts val="1020"/>
              <a:buFont typeface="Arial"/>
              <a:buAutoNum type="arabicPeriod"/>
            </a:pPr>
            <a:r>
              <a:rPr lang="en-US" dirty="0" err="1">
                <a:solidFill>
                  <a:srgbClr val="909A9A"/>
                </a:solidFill>
              </a:rPr>
              <a:t>WiFi</a:t>
            </a:r>
            <a:r>
              <a:rPr lang="en-US" dirty="0">
                <a:solidFill>
                  <a:srgbClr val="909A9A"/>
                </a:solidFill>
              </a:rPr>
              <a:t> for Teaching</a:t>
            </a:r>
            <a:endParaRPr dirty="0">
              <a:solidFill>
                <a:srgbClr val="909A9A"/>
              </a:solidFill>
            </a:endParaRPr>
          </a:p>
          <a:p>
            <a:pPr marL="1143000" lvl="2" indent="-457200" algn="l" rtl="0">
              <a:lnSpc>
                <a:spcPct val="100000"/>
              </a:lnSpc>
              <a:spcBef>
                <a:spcPts val="300"/>
              </a:spcBef>
              <a:spcAft>
                <a:spcPts val="0"/>
              </a:spcAft>
              <a:buSzPts val="1020"/>
              <a:buFont typeface="Arial"/>
              <a:buAutoNum type="arabicPeriod"/>
            </a:pPr>
            <a:r>
              <a:rPr lang="en-US" dirty="0">
                <a:solidFill>
                  <a:srgbClr val="909A9A"/>
                </a:solidFill>
              </a:rPr>
              <a:t>Classroom Technology</a:t>
            </a:r>
            <a:endParaRPr dirty="0"/>
          </a:p>
          <a:p>
            <a:pPr marL="1143000" lvl="2" indent="-457200" algn="l" rtl="0">
              <a:lnSpc>
                <a:spcPct val="100000"/>
              </a:lnSpc>
              <a:spcBef>
                <a:spcPts val="300"/>
              </a:spcBef>
              <a:spcAft>
                <a:spcPts val="0"/>
              </a:spcAft>
              <a:buSzPts val="1020"/>
              <a:buFont typeface="Arial"/>
              <a:buAutoNum type="arabicPeriod"/>
            </a:pPr>
            <a:r>
              <a:rPr lang="en-US" dirty="0">
                <a:solidFill>
                  <a:srgbClr val="909A9A"/>
                </a:solidFill>
              </a:rPr>
              <a:t>Classroom Spaces (including TERP classrooms)</a:t>
            </a:r>
            <a:endParaRPr dirty="0"/>
          </a:p>
          <a:p>
            <a:pPr marL="800100" lvl="1" indent="-457200" algn="l" rtl="0">
              <a:lnSpc>
                <a:spcPct val="100000"/>
              </a:lnSpc>
              <a:spcBef>
                <a:spcPts val="380"/>
              </a:spcBef>
              <a:spcAft>
                <a:spcPts val="0"/>
              </a:spcAft>
              <a:buSzPts val="1292"/>
              <a:buFont typeface="Arial"/>
              <a:buAutoNum type="arabicPeriod"/>
            </a:pPr>
            <a:r>
              <a:rPr lang="en-US" dirty="0"/>
              <a:t>Nationally-administered survey results</a:t>
            </a:r>
            <a:endParaRPr dirty="0"/>
          </a:p>
          <a:p>
            <a:pPr marL="1485900" lvl="3" indent="-457200" algn="l" rtl="0">
              <a:lnSpc>
                <a:spcPct val="100000"/>
              </a:lnSpc>
              <a:spcBef>
                <a:spcPts val="240"/>
              </a:spcBef>
              <a:spcAft>
                <a:spcPts val="0"/>
              </a:spcAft>
              <a:buSzPts val="816"/>
              <a:buFont typeface="Arial"/>
              <a:buAutoNum type="arabicPeriod"/>
            </a:pPr>
            <a:r>
              <a:rPr lang="en-US" dirty="0"/>
              <a:t>EDUCAUSE Center for Analysis and Research (ECAR)</a:t>
            </a:r>
            <a:endParaRPr dirty="0"/>
          </a:p>
          <a:p>
            <a:pPr marL="514350" lvl="0" indent="-514350" algn="l" rtl="0">
              <a:lnSpc>
                <a:spcPct val="100000"/>
              </a:lnSpc>
              <a:spcBef>
                <a:spcPts val="500"/>
              </a:spcBef>
              <a:spcAft>
                <a:spcPts val="0"/>
              </a:spcAft>
              <a:buSzPts val="1700"/>
              <a:buFont typeface="Arial"/>
              <a:buAutoNum type="arabicPeriod"/>
            </a:pPr>
            <a:r>
              <a:rPr lang="en-US" dirty="0"/>
              <a:t>Anecdotes and/or Qualitative Feedback</a:t>
            </a:r>
            <a:endParaRPr dirty="0"/>
          </a:p>
          <a:p>
            <a:pPr marL="514350" lvl="0" indent="-514350" algn="l" rtl="0">
              <a:lnSpc>
                <a:spcPct val="100000"/>
              </a:lnSpc>
              <a:spcBef>
                <a:spcPts val="500"/>
              </a:spcBef>
              <a:spcAft>
                <a:spcPts val="0"/>
              </a:spcAft>
              <a:buSzPts val="1700"/>
              <a:buFont typeface="Arial"/>
              <a:buAutoNum type="arabicPeriod"/>
            </a:pPr>
            <a:r>
              <a:rPr lang="en-US" dirty="0"/>
              <a:t>Peer-Reviewed Research Studies</a:t>
            </a:r>
            <a:endParaRPr dirty="0"/>
          </a:p>
          <a:p>
            <a:pPr marL="342900" lvl="1" indent="0" algn="l" rtl="0">
              <a:lnSpc>
                <a:spcPct val="100000"/>
              </a:lnSpc>
              <a:spcBef>
                <a:spcPts val="390"/>
              </a:spcBef>
              <a:spcAft>
                <a:spcPts val="0"/>
              </a:spcAft>
              <a:buSzPts val="1326"/>
              <a:buNone/>
            </a:pPr>
            <a:endParaRPr dirty="0"/>
          </a:p>
        </p:txBody>
      </p:sp>
      <p:sp>
        <p:nvSpPr>
          <p:cNvPr id="116" name="Caption"/>
          <p:cNvSpPr txBox="1"/>
          <p:nvPr/>
        </p:nvSpPr>
        <p:spPr>
          <a:xfrm>
            <a:off x="1795550" y="6425425"/>
            <a:ext cx="555290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596568"/>
                </a:solidFill>
                <a:latin typeface="Arial"/>
                <a:ea typeface="Arial"/>
                <a:cs typeface="Arial"/>
                <a:sym typeface="Arial"/>
              </a:rPr>
              <a:t>ELMS = Enterprise Learning Management System</a:t>
            </a:r>
            <a:endParaRPr sz="1400" b="0" i="0" u="none" strike="noStrike" cap="none" dirty="0">
              <a:solidFill>
                <a:srgbClr val="000000"/>
              </a:solidFill>
              <a:latin typeface="Arial"/>
              <a:ea typeface="Arial"/>
              <a:cs typeface="Arial"/>
              <a:sym typeface="Arial"/>
            </a:endParaRPr>
          </a:p>
        </p:txBody>
      </p:sp>
      <p:sp>
        <p:nvSpPr>
          <p:cNvPr id="115" name="Slide Number 5"/>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B8C8C"/>
              </a:buClr>
              <a:buSzPts val="750"/>
              <a:buFont typeface="Arial"/>
              <a:buNone/>
            </a:pPr>
            <a:fld id="{00000000-1234-1234-1234-123412341234}" type="slidenum">
              <a:rPr lang="en-US" sz="750" b="0" i="0" u="none" strike="noStrike" cap="none">
                <a:solidFill>
                  <a:srgbClr val="8B8C8C"/>
                </a:solidFill>
                <a:latin typeface="Arial"/>
                <a:ea typeface="Arial"/>
                <a:cs typeface="Arial"/>
                <a:sym typeface="Arial"/>
              </a:rPr>
              <a:t>5</a:t>
            </a:fld>
            <a:endParaRPr sz="750" b="0" i="0" u="none" strike="noStrike" cap="none">
              <a:solidFill>
                <a:srgbClr val="8B8C8C"/>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500"/>
              <a:buFont typeface="Arial"/>
              <a:buNone/>
            </a:pPr>
            <a:r>
              <a:rPr lang="en-US"/>
              <a:t>ELMS-Canvas usage</a:t>
            </a:r>
            <a:endParaRPr/>
          </a:p>
        </p:txBody>
      </p:sp>
      <p:pic>
        <p:nvPicPr>
          <p:cNvPr id="126" name="Picture 1" descr="Screenshot of login page of ELMS-Canvas&#10;"/>
          <p:cNvPicPr preferRelativeResize="0"/>
          <p:nvPr/>
        </p:nvPicPr>
        <p:blipFill rotWithShape="1">
          <a:blip r:embed="rId3">
            <a:alphaModFix/>
          </a:blip>
          <a:srcRect/>
          <a:stretch/>
        </p:blipFill>
        <p:spPr>
          <a:xfrm>
            <a:off x="457200" y="1615702"/>
            <a:ext cx="4316066" cy="3075568"/>
          </a:xfrm>
          <a:prstGeom prst="rect">
            <a:avLst/>
          </a:prstGeom>
          <a:noFill/>
          <a:ln w="1905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pic>
        <p:nvPicPr>
          <p:cNvPr id="5" name="Picture 2" descr="Graphical user interface, application&#10;&#10;Description automatically generated">
            <a:extLst>
              <a:ext uri="{FF2B5EF4-FFF2-40B4-BE49-F238E27FC236}">
                <a16:creationId xmlns:a16="http://schemas.microsoft.com/office/drawing/2014/main" id="{609F358A-A6A8-A941-BA9F-CBA05056065F}"/>
              </a:ext>
            </a:extLst>
          </p:cNvPr>
          <p:cNvPicPr>
            <a:picLocks noChangeAspect="1"/>
          </p:cNvPicPr>
          <p:nvPr/>
        </p:nvPicPr>
        <p:blipFill>
          <a:blip r:embed="rId4"/>
          <a:stretch>
            <a:fillRect/>
          </a:stretch>
        </p:blipFill>
        <p:spPr>
          <a:xfrm>
            <a:off x="5193750" y="2116627"/>
            <a:ext cx="3327400" cy="4229100"/>
          </a:xfrm>
          <a:prstGeom prst="rect">
            <a:avLst/>
          </a:prstGeom>
        </p:spPr>
      </p:pic>
      <p:sp>
        <p:nvSpPr>
          <p:cNvPr id="123" name="Slide Number 6"/>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1800"/>
              <a:buNone/>
            </a:pPr>
            <a:r>
              <a:rPr lang="en-US"/>
              <a:t>ELMS-Canvas usage</a:t>
            </a:r>
            <a:endParaRPr/>
          </a:p>
        </p:txBody>
      </p:sp>
      <p:pic>
        <p:nvPicPr>
          <p:cNvPr id="5" name="Picture " descr="Pie graph shows that 87% of course sections are posted during the Fall semester of 2018">
            <a:extLst>
              <a:ext uri="{FF2B5EF4-FFF2-40B4-BE49-F238E27FC236}">
                <a16:creationId xmlns:a16="http://schemas.microsoft.com/office/drawing/2014/main" id="{B75CD441-DD19-5E45-B1E5-FD561EB02D7D}"/>
              </a:ext>
            </a:extLst>
          </p:cNvPr>
          <p:cNvPicPr>
            <a:picLocks noChangeAspect="1"/>
          </p:cNvPicPr>
          <p:nvPr/>
        </p:nvPicPr>
        <p:blipFill>
          <a:blip r:embed="rId3"/>
          <a:stretch>
            <a:fillRect/>
          </a:stretch>
        </p:blipFill>
        <p:spPr>
          <a:xfrm>
            <a:off x="488950" y="1682783"/>
            <a:ext cx="8242300" cy="4533900"/>
          </a:xfrm>
          <a:prstGeom prst="rect">
            <a:avLst/>
          </a:prstGeom>
        </p:spPr>
      </p:pic>
      <p:sp>
        <p:nvSpPr>
          <p:cNvPr id="134" name="Slide Number 7"/>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500"/>
              <a:buFont typeface="Arial"/>
              <a:buNone/>
            </a:pPr>
            <a:r>
              <a:rPr lang="en-US" dirty="0"/>
              <a:t>ELMS-Canvas usage</a:t>
            </a:r>
            <a:endParaRPr dirty="0"/>
          </a:p>
        </p:txBody>
      </p:sp>
      <p:sp>
        <p:nvSpPr>
          <p:cNvPr id="144" name="Body"/>
          <p:cNvSpPr txBox="1"/>
          <p:nvPr/>
        </p:nvSpPr>
        <p:spPr>
          <a:xfrm>
            <a:off x="457200" y="1470591"/>
            <a:ext cx="8328212"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dirty="0">
                <a:solidFill>
                  <a:srgbClr val="C00000"/>
                </a:solidFill>
                <a:latin typeface="Arial"/>
                <a:ea typeface="Arial"/>
                <a:cs typeface="Arial"/>
                <a:sym typeface="Arial"/>
              </a:rPr>
              <a:t>28,129</a:t>
            </a:r>
            <a:r>
              <a:rPr lang="en-US" sz="2500" b="0" i="0" u="none" strike="noStrike" cap="none" dirty="0">
                <a:solidFill>
                  <a:schemeClr val="dk1"/>
                </a:solidFill>
                <a:latin typeface="Arial"/>
                <a:ea typeface="Arial"/>
                <a:cs typeface="Arial"/>
                <a:sym typeface="Arial"/>
              </a:rPr>
              <a:t> unique students used ELMS-Canvas on average every day during Fall 2018</a:t>
            </a:r>
            <a:endParaRPr sz="1400" b="0" i="0" u="none" strike="noStrike" cap="none" dirty="0">
              <a:solidFill>
                <a:srgbClr val="000000"/>
              </a:solidFill>
              <a:latin typeface="Arial"/>
              <a:ea typeface="Arial"/>
              <a:cs typeface="Arial"/>
              <a:sym typeface="Arial"/>
            </a:endParaRPr>
          </a:p>
        </p:txBody>
      </p:sp>
      <p:pic>
        <p:nvPicPr>
          <p:cNvPr id="3" name="Picture" descr="The graph shows that at least 28,000students use ELMS-Canvas on average every day in the Fall of 2018.">
            <a:extLst>
              <a:ext uri="{FF2B5EF4-FFF2-40B4-BE49-F238E27FC236}">
                <a16:creationId xmlns:a16="http://schemas.microsoft.com/office/drawing/2014/main" id="{C8AD2541-AEF8-D74E-BC70-9EA59E8553AA}"/>
              </a:ext>
            </a:extLst>
          </p:cNvPr>
          <p:cNvPicPr>
            <a:picLocks noChangeAspect="1"/>
          </p:cNvPicPr>
          <p:nvPr/>
        </p:nvPicPr>
        <p:blipFill>
          <a:blip r:embed="rId3"/>
          <a:stretch>
            <a:fillRect/>
          </a:stretch>
        </p:blipFill>
        <p:spPr>
          <a:xfrm>
            <a:off x="501650" y="2540000"/>
            <a:ext cx="8216900" cy="4318000"/>
          </a:xfrm>
          <a:prstGeom prst="rect">
            <a:avLst/>
          </a:prstGeom>
        </p:spPr>
      </p:pic>
      <p:sp>
        <p:nvSpPr>
          <p:cNvPr id="150" name="Slide Number 8"/>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Title"/>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500"/>
              <a:buFont typeface="Arial"/>
              <a:buNone/>
            </a:pPr>
            <a:r>
              <a:rPr lang="en-US" dirty="0"/>
              <a:t>ELMS-Canvas usage</a:t>
            </a:r>
            <a:endParaRPr dirty="0"/>
          </a:p>
        </p:txBody>
      </p:sp>
      <p:pic>
        <p:nvPicPr>
          <p:cNvPr id="3" name="Picture" descr="The graph focuses on students’ usage of ELMS-Canvas from the 16th to 22th of September 2018. The lowest usage of ELMS-Canvas are Fridays and Saturdays and the highest on Mondays and Tuesdays">
            <a:extLst>
              <a:ext uri="{FF2B5EF4-FFF2-40B4-BE49-F238E27FC236}">
                <a16:creationId xmlns:a16="http://schemas.microsoft.com/office/drawing/2014/main" id="{535F83AC-EE19-F34D-B565-ECB73C0F078F}"/>
              </a:ext>
            </a:extLst>
          </p:cNvPr>
          <p:cNvPicPr>
            <a:picLocks noChangeAspect="1"/>
          </p:cNvPicPr>
          <p:nvPr/>
        </p:nvPicPr>
        <p:blipFill>
          <a:blip r:embed="rId3"/>
          <a:stretch>
            <a:fillRect/>
          </a:stretch>
        </p:blipFill>
        <p:spPr>
          <a:xfrm>
            <a:off x="114300" y="1876425"/>
            <a:ext cx="8915400" cy="4965700"/>
          </a:xfrm>
          <a:prstGeom prst="rect">
            <a:avLst/>
          </a:prstGeom>
        </p:spPr>
      </p:pic>
      <p:sp>
        <p:nvSpPr>
          <p:cNvPr id="180" name="Slide Number 9"/>
          <p:cNvSpPr txBox="1">
            <a:spLocks noGrp="1"/>
          </p:cNvSpPr>
          <p:nvPr>
            <p:ph type="sldNum" idx="12"/>
          </p:nvPr>
        </p:nvSpPr>
        <p:spPr>
          <a:xfrm>
            <a:off x="7010400" y="15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UMD_Template_withShell">
  <a:themeElements>
    <a:clrScheme name="UMD Colors 1">
      <a:dk1>
        <a:srgbClr val="2A2F30"/>
      </a:dk1>
      <a:lt1>
        <a:srgbClr val="F4F1F1"/>
      </a:lt1>
      <a:dk2>
        <a:srgbClr val="2A2F30"/>
      </a:dk2>
      <a:lt2>
        <a:srgbClr val="FFFFFE"/>
      </a:lt2>
      <a:accent1>
        <a:srgbClr val="C30A29"/>
      </a:accent1>
      <a:accent2>
        <a:srgbClr val="F9C51A"/>
      </a:accent2>
      <a:accent3>
        <a:srgbClr val="E68320"/>
      </a:accent3>
      <a:accent4>
        <a:srgbClr val="4070FF"/>
      </a:accent4>
      <a:accent5>
        <a:srgbClr val="60E653"/>
      </a:accent5>
      <a:accent6>
        <a:srgbClr val="2DE6C6"/>
      </a:accent6>
      <a:hlink>
        <a:srgbClr val="C30A29"/>
      </a:hlink>
      <a:folHlink>
        <a:srgbClr val="6F75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3245</Words>
  <Application>Microsoft Office PowerPoint</Application>
  <PresentationFormat>On-screen Show (4:3)</PresentationFormat>
  <Paragraphs>346</Paragraphs>
  <Slides>29</Slides>
  <Notes>29</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UMD_Template_withShell</vt:lpstr>
      <vt:lpstr>ELMS-Canvas use at UMD</vt:lpstr>
      <vt:lpstr>PowerPoint Presentation</vt:lpstr>
      <vt:lpstr>Three Main Take-Aways</vt:lpstr>
      <vt:lpstr>Focus of today’s conversation</vt:lpstr>
      <vt:lpstr>Main Data Sources</vt:lpstr>
      <vt:lpstr>ELMS-Canvas usage</vt:lpstr>
      <vt:lpstr>ELMS-Canvas usage</vt:lpstr>
      <vt:lpstr>ELMS-Canvas usage</vt:lpstr>
      <vt:lpstr>ELMS-Canvas usage</vt:lpstr>
      <vt:lpstr>Combining Data Sources</vt:lpstr>
      <vt:lpstr>2018 UMD Surveys</vt:lpstr>
      <vt:lpstr>Digital literacy</vt:lpstr>
      <vt:lpstr>ELMS-Canvas</vt:lpstr>
      <vt:lpstr>Comments</vt:lpstr>
      <vt:lpstr>To Teach or Not To Teach…With Technology</vt:lpstr>
      <vt:lpstr>Research</vt:lpstr>
      <vt:lpstr>Academic Technology</vt:lpstr>
      <vt:lpstr>Personal Technology Ban</vt:lpstr>
      <vt:lpstr>Personal Technology Ban</vt:lpstr>
      <vt:lpstr>Personal Technology Ban</vt:lpstr>
      <vt:lpstr>Accessibility implications of personal technology bans in the classroom</vt:lpstr>
      <vt:lpstr>Accessibility implications of personal technology bans in the classroom</vt:lpstr>
      <vt:lpstr>Comments about Technology Ban</vt:lpstr>
      <vt:lpstr>Accessibility implications of personal technology bans in the classroom</vt:lpstr>
      <vt:lpstr>Final Comment about Technology Ban</vt:lpstr>
      <vt:lpstr>Take-Aways </vt:lpstr>
      <vt:lpstr>Ending thought</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ELMS-Canvas use at UMD</dc:title>
  <dc:creator>Martyn Keeler Clark</dc:creator>
  <cp:lastModifiedBy>Alia Katherine Lancaster</cp:lastModifiedBy>
  <cp:revision>11</cp:revision>
  <dcterms:created xsi:type="dcterms:W3CDTF">2017-10-18T15:36:52Z</dcterms:created>
  <dcterms:modified xsi:type="dcterms:W3CDTF">2022-10-10T17:06:37Z</dcterms:modified>
</cp:coreProperties>
</file>