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57" r:id="rId3"/>
  </p:sldMasterIdLst>
  <p:notesMasterIdLst>
    <p:notesMasterId r:id="rId35"/>
  </p:notesMasterIdLst>
  <p:sldIdLst>
    <p:sldId id="256" r:id="rId4"/>
    <p:sldId id="257" r:id="rId5"/>
    <p:sldId id="258" r:id="rId6"/>
    <p:sldId id="259" r:id="rId7"/>
    <p:sldId id="262" r:id="rId8"/>
    <p:sldId id="263" r:id="rId9"/>
    <p:sldId id="313" r:id="rId10"/>
    <p:sldId id="265" r:id="rId11"/>
    <p:sldId id="266" r:id="rId12"/>
    <p:sldId id="267" r:id="rId13"/>
    <p:sldId id="268" r:id="rId14"/>
    <p:sldId id="270" r:id="rId15"/>
    <p:sldId id="271" r:id="rId16"/>
    <p:sldId id="272" r:id="rId17"/>
    <p:sldId id="269" r:id="rId18"/>
    <p:sldId id="273" r:id="rId19"/>
    <p:sldId id="279" r:id="rId20"/>
    <p:sldId id="280" r:id="rId21"/>
    <p:sldId id="282" r:id="rId22"/>
    <p:sldId id="285" r:id="rId23"/>
    <p:sldId id="286" r:id="rId24"/>
    <p:sldId id="287" r:id="rId25"/>
    <p:sldId id="301" r:id="rId26"/>
    <p:sldId id="302" r:id="rId27"/>
    <p:sldId id="310" r:id="rId28"/>
    <p:sldId id="277" r:id="rId29"/>
    <p:sldId id="278" r:id="rId30"/>
    <p:sldId id="288" r:id="rId31"/>
    <p:sldId id="312" r:id="rId32"/>
    <p:sldId id="289" r:id="rId33"/>
    <p:sldId id="291" r:id="rId34"/>
  </p:sldIdLst>
  <p:sldSz cx="9144000" cy="6858000" type="screen4x3"/>
  <p:notesSz cx="6858000" cy="9296400"/>
  <p:embeddedFontLst>
    <p:embeddedFont>
      <p:font typeface="Arial Narrow" panose="020B0606020202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hoX+0STR8fnDbWXJ/d6Y5KJyrm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8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3150" autoAdjust="0"/>
  </p:normalViewPr>
  <p:slideViewPr>
    <p:cSldViewPr snapToGrid="0">
      <p:cViewPr varScale="1">
        <p:scale>
          <a:sx n="131" d="100"/>
          <a:sy n="131" d="100"/>
        </p:scale>
        <p:origin x="390" y="132"/>
      </p:cViewPr>
      <p:guideLst>
        <p:guide orient="horz" pos="2160"/>
        <p:guide pos="2880"/>
      </p:guideLst>
    </p:cSldViewPr>
  </p:slideViewPr>
  <p:notesTextViewPr>
    <p:cViewPr>
      <p:scale>
        <a:sx n="3" d="2"/>
        <a:sy n="3" d="2"/>
      </p:scale>
      <p:origin x="0" y="0"/>
    </p:cViewPr>
  </p:notesTextViewPr>
  <p:sorterViewPr>
    <p:cViewPr>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slide" Target="slides/slide31.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66"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67"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3" y="0"/>
            <a:ext cx="297180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70"/>
            <a:ext cx="297180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4: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171450" lvl="0" indent="-171450" algn="l" rtl="0">
              <a:lnSpc>
                <a:spcPct val="100000"/>
              </a:lnSpc>
              <a:spcBef>
                <a:spcPts val="0"/>
              </a:spcBef>
              <a:spcAft>
                <a:spcPts val="0"/>
              </a:spcAft>
              <a:buSzPts val="1400"/>
              <a:buFont typeface="Arial"/>
              <a:buChar char="•"/>
            </a:pPr>
            <a:endParaRPr dirty="0"/>
          </a:p>
        </p:txBody>
      </p:sp>
      <p:sp>
        <p:nvSpPr>
          <p:cNvPr id="57" name="Google Shape;57;p14: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8: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8: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lvl="0" indent="-228600" algn="l" rtl="0">
              <a:lnSpc>
                <a:spcPct val="100000"/>
              </a:lnSpc>
              <a:spcBef>
                <a:spcPts val="0"/>
              </a:spcBef>
              <a:spcAft>
                <a:spcPts val="0"/>
              </a:spcAft>
              <a:buSzPts val="1400"/>
              <a:buFont typeface="Arial"/>
              <a:buChar char="•"/>
            </a:pPr>
            <a:endParaRPr dirty="0"/>
          </a:p>
        </p:txBody>
      </p:sp>
      <p:sp>
        <p:nvSpPr>
          <p:cNvPr id="207" name="Google Shape;207;p18: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2: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2: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lvl="0" indent="-228600" algn="l" rtl="0">
              <a:lnSpc>
                <a:spcPct val="100000"/>
              </a:lnSpc>
              <a:spcBef>
                <a:spcPts val="0"/>
              </a:spcBef>
              <a:spcAft>
                <a:spcPts val="0"/>
              </a:spcAft>
              <a:buSzPts val="1400"/>
              <a:buFont typeface="Arial"/>
              <a:buChar char="•"/>
            </a:pPr>
            <a:endParaRPr dirty="0"/>
          </a:p>
        </p:txBody>
      </p:sp>
      <p:sp>
        <p:nvSpPr>
          <p:cNvPr id="216" name="Google Shape;216;p22: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11</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7: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37: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34" name="Google Shape;234;p37: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9: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39: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lvl="0" indent="-139700" algn="l" rtl="0">
              <a:lnSpc>
                <a:spcPct val="100000"/>
              </a:lnSpc>
              <a:spcBef>
                <a:spcPts val="0"/>
              </a:spcBef>
              <a:spcAft>
                <a:spcPts val="0"/>
              </a:spcAft>
              <a:buSzPts val="1400"/>
              <a:buFont typeface="Arial"/>
              <a:buNone/>
            </a:pPr>
            <a:endParaRPr dirty="0"/>
          </a:p>
        </p:txBody>
      </p:sp>
      <p:sp>
        <p:nvSpPr>
          <p:cNvPr id="241" name="Google Shape;241;p39: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2: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42: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lvl="0" indent="-228600" algn="l" rtl="0">
              <a:lnSpc>
                <a:spcPct val="100000"/>
              </a:lnSpc>
              <a:spcBef>
                <a:spcPts val="0"/>
              </a:spcBef>
              <a:spcAft>
                <a:spcPts val="0"/>
              </a:spcAft>
              <a:buSzPts val="1400"/>
              <a:buNone/>
            </a:pPr>
            <a:endParaRPr dirty="0"/>
          </a:p>
        </p:txBody>
      </p:sp>
      <p:sp>
        <p:nvSpPr>
          <p:cNvPr id="250" name="Google Shape;250;p42: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6: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36: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25" name="Google Shape;225;p36: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43: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43: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228600" lvl="0" indent="0" algn="l" rtl="0">
              <a:lnSpc>
                <a:spcPct val="100000"/>
              </a:lnSpc>
              <a:spcBef>
                <a:spcPts val="0"/>
              </a:spcBef>
              <a:spcAft>
                <a:spcPts val="0"/>
              </a:spcAft>
              <a:buSzPts val="1400"/>
              <a:buFont typeface="Arial"/>
              <a:buNone/>
            </a:pPr>
            <a:endParaRPr dirty="0"/>
          </a:p>
        </p:txBody>
      </p:sp>
      <p:sp>
        <p:nvSpPr>
          <p:cNvPr id="259" name="Google Shape;259;p43: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16</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77: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77: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41" name="Google Shape;341;p77: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78: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78: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228600" lvl="0" indent="0" algn="l" rtl="0">
              <a:lnSpc>
                <a:spcPct val="100000"/>
              </a:lnSpc>
              <a:spcBef>
                <a:spcPts val="0"/>
              </a:spcBef>
              <a:spcAft>
                <a:spcPts val="0"/>
              </a:spcAft>
              <a:buSzPts val="1400"/>
              <a:buFont typeface="Arial"/>
              <a:buNone/>
            </a:pPr>
            <a:endParaRPr dirty="0"/>
          </a:p>
        </p:txBody>
      </p:sp>
      <p:sp>
        <p:nvSpPr>
          <p:cNvPr id="348" name="Google Shape;348;p78: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3: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lvl="0" indent="-228600" algn="l" rtl="0">
              <a:lnSpc>
                <a:spcPct val="100000"/>
              </a:lnSpc>
              <a:spcBef>
                <a:spcPts val="0"/>
              </a:spcBef>
              <a:spcAft>
                <a:spcPts val="0"/>
              </a:spcAft>
              <a:buSzPts val="1400"/>
              <a:buFont typeface="Arial"/>
              <a:buChar char="•"/>
            </a:pPr>
            <a:endParaRPr dirty="0"/>
          </a:p>
        </p:txBody>
      </p:sp>
      <p:sp>
        <p:nvSpPr>
          <p:cNvPr id="370" name="Google Shape;370;p3: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19</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1: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64" name="Google Shape;64;p1: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82: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82: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00" name="Google Shape;400;p82: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20</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83: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83: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lvl="0" indent="-228600" algn="l" rtl="0">
              <a:lnSpc>
                <a:spcPct val="100000"/>
              </a:lnSpc>
              <a:spcBef>
                <a:spcPts val="0"/>
              </a:spcBef>
              <a:spcAft>
                <a:spcPts val="0"/>
              </a:spcAft>
              <a:buSzPts val="1400"/>
              <a:buFont typeface="Arial"/>
              <a:buChar char="•"/>
            </a:pPr>
            <a:endParaRPr dirty="0"/>
          </a:p>
        </p:txBody>
      </p:sp>
      <p:sp>
        <p:nvSpPr>
          <p:cNvPr id="421" name="Google Shape;421;p83: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21</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84: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84: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228600" lvl="0" indent="0" algn="l" rtl="0">
              <a:lnSpc>
                <a:spcPct val="100000"/>
              </a:lnSpc>
              <a:spcBef>
                <a:spcPts val="0"/>
              </a:spcBef>
              <a:spcAft>
                <a:spcPts val="0"/>
              </a:spcAft>
              <a:buSzPts val="1400"/>
              <a:buFont typeface="Arial"/>
              <a:buNone/>
            </a:pPr>
            <a:endParaRPr dirty="0"/>
          </a:p>
        </p:txBody>
      </p:sp>
      <p:sp>
        <p:nvSpPr>
          <p:cNvPr id="430" name="Google Shape;430;p84: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22</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96: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96: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560" name="Google Shape;560;p96: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23</a:t>
            </a:fld>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97304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97: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97: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228600" lvl="0" indent="0" algn="l" rtl="0">
              <a:lnSpc>
                <a:spcPct val="100000"/>
              </a:lnSpc>
              <a:spcBef>
                <a:spcPts val="0"/>
              </a:spcBef>
              <a:spcAft>
                <a:spcPts val="0"/>
              </a:spcAft>
              <a:buSzPts val="1400"/>
              <a:buFont typeface="Arial"/>
              <a:buNone/>
            </a:pPr>
            <a:endParaRPr dirty="0"/>
          </a:p>
        </p:txBody>
      </p:sp>
      <p:sp>
        <p:nvSpPr>
          <p:cNvPr id="566" name="Google Shape;566;p97: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24</a:t>
            </a:fld>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691975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92: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p92: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lvl="0" indent="-228600" algn="l" rtl="0">
              <a:lnSpc>
                <a:spcPct val="100000"/>
              </a:lnSpc>
              <a:spcBef>
                <a:spcPts val="0"/>
              </a:spcBef>
              <a:spcAft>
                <a:spcPts val="0"/>
              </a:spcAft>
              <a:buSzPts val="1400"/>
              <a:buFont typeface="Arial"/>
              <a:buChar char="•"/>
            </a:pPr>
            <a:endParaRPr dirty="0"/>
          </a:p>
        </p:txBody>
      </p:sp>
      <p:sp>
        <p:nvSpPr>
          <p:cNvPr id="521" name="Google Shape;521;p92: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25</a:t>
            </a:fld>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20351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4: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34: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lvl="0" indent="-228600" algn="l" rtl="0">
              <a:lnSpc>
                <a:spcPct val="100000"/>
              </a:lnSpc>
              <a:spcBef>
                <a:spcPts val="0"/>
              </a:spcBef>
              <a:spcAft>
                <a:spcPts val="0"/>
              </a:spcAft>
              <a:buClr>
                <a:schemeClr val="dk1"/>
              </a:buClr>
              <a:buSzPts val="1400"/>
              <a:buNone/>
            </a:pPr>
            <a:endParaRPr sz="400" dirty="0">
              <a:solidFill>
                <a:schemeClr val="dk1"/>
              </a:solidFill>
            </a:endParaRPr>
          </a:p>
        </p:txBody>
      </p:sp>
      <p:sp>
        <p:nvSpPr>
          <p:cNvPr id="264" name="Google Shape;264;p34: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26</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5: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35: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228600" lvl="0" indent="0" algn="l" rtl="0">
              <a:lnSpc>
                <a:spcPct val="100000"/>
              </a:lnSpc>
              <a:spcBef>
                <a:spcPts val="0"/>
              </a:spcBef>
              <a:spcAft>
                <a:spcPts val="0"/>
              </a:spcAft>
              <a:buSzPts val="1400"/>
              <a:buFont typeface="Arial"/>
              <a:buNone/>
            </a:pPr>
            <a:endParaRPr dirty="0"/>
          </a:p>
        </p:txBody>
      </p:sp>
      <p:sp>
        <p:nvSpPr>
          <p:cNvPr id="278" name="Google Shape;278;p35: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27</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85: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85: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dirty="0"/>
              <a:t>While we currently have more questions than answers in terms of what to expect for our incoming student body, we have learned an incredible amount about ourselves as an institution, as leaders, as faculty, and as students </a:t>
            </a:r>
            <a:endParaRPr dirty="0"/>
          </a:p>
          <a:p>
            <a:pPr marL="457200" marR="0" lvl="0" indent="-228600" algn="l" rtl="0">
              <a:lnSpc>
                <a:spcPct val="100000"/>
              </a:lnSpc>
              <a:spcBef>
                <a:spcPts val="0"/>
              </a:spcBef>
              <a:spcAft>
                <a:spcPts val="0"/>
              </a:spcAft>
              <a:buClr>
                <a:srgbClr val="000000"/>
              </a:buClr>
              <a:buSzPts val="1400"/>
              <a:buFont typeface="Arial"/>
              <a:buNone/>
            </a:pPr>
            <a:r>
              <a:rPr lang="en-US" sz="1200" dirty="0"/>
              <a:t>What I will be sharing with you now are data </a:t>
            </a:r>
            <a:endParaRPr dirty="0"/>
          </a:p>
        </p:txBody>
      </p:sp>
      <p:sp>
        <p:nvSpPr>
          <p:cNvPr id="439" name="Google Shape;439;p85: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28</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73892"/>
            <a:ext cx="548640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71" name="Google Shape;171;p9: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3249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78" name="Google Shape;78;p2: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73: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73: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45" name="Google Shape;445;p73: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64: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164: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460" name="Google Shape;460;p164: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473892"/>
            <a:ext cx="548640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84" name="Google Shape;84;p4: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7: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37" name="Google Shape;137;p7: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66" name="Google Shape;166;p8: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473892"/>
            <a:ext cx="548640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71" name="Google Shape;171;p9: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716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3: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91" name="Google Shape;191;p13: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7:notes"/>
          <p:cNvSpPr>
            <a:spLocks noGrp="1" noRot="1" noChangeAspect="1"/>
          </p:cNvSpPr>
          <p:nvPr>
            <p:ph type="sldImg" idx="2"/>
          </p:nvPr>
        </p:nvSpPr>
        <p:spPr>
          <a:xfrm>
            <a:off x="13382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7:notes"/>
          <p:cNvSpPr txBox="1">
            <a:spLocks noGrp="1"/>
          </p:cNvSpPr>
          <p:nvPr>
            <p:ph type="body" idx="1"/>
          </p:nvPr>
        </p:nvSpPr>
        <p:spPr>
          <a:xfrm>
            <a:off x="685800" y="4473892"/>
            <a:ext cx="5486400" cy="3660458"/>
          </a:xfrm>
          <a:prstGeom prst="rect">
            <a:avLst/>
          </a:prstGeom>
          <a:noFill/>
          <a:ln>
            <a:noFill/>
          </a:ln>
        </p:spPr>
        <p:txBody>
          <a:bodyPr spcFirstLastPara="1" wrap="square" lIns="93175" tIns="46575" rIns="93175" bIns="46575" anchor="t" anchorCtr="0">
            <a:noAutofit/>
          </a:bodyPr>
          <a:lstStyle/>
          <a:p>
            <a:pPr marL="457200" lvl="0" indent="-228600" algn="l" rtl="0">
              <a:lnSpc>
                <a:spcPct val="100000"/>
              </a:lnSpc>
              <a:spcBef>
                <a:spcPts val="0"/>
              </a:spcBef>
              <a:spcAft>
                <a:spcPts val="0"/>
              </a:spcAft>
              <a:buSzPts val="1400"/>
              <a:buFont typeface="Arial"/>
              <a:buChar char="•"/>
            </a:pPr>
            <a:endParaRPr dirty="0"/>
          </a:p>
        </p:txBody>
      </p:sp>
      <p:sp>
        <p:nvSpPr>
          <p:cNvPr id="198" name="Google Shape;198;p17:notes"/>
          <p:cNvSpPr txBox="1">
            <a:spLocks noGrp="1"/>
          </p:cNvSpPr>
          <p:nvPr>
            <p:ph type="sldNum" idx="12"/>
          </p:nvPr>
        </p:nvSpPr>
        <p:spPr>
          <a:xfrm>
            <a:off x="3884613" y="8829970"/>
            <a:ext cx="297180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dirty="0">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0"/>
          <p:cNvSpPr/>
          <p:nvPr/>
        </p:nvSpPr>
        <p:spPr>
          <a:xfrm>
            <a:off x="-76200" y="2971800"/>
            <a:ext cx="9296400" cy="859536"/>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chemeClr val="lt1"/>
              </a:solidFill>
              <a:latin typeface="Arial"/>
              <a:ea typeface="Arial"/>
              <a:cs typeface="Arial"/>
              <a:sym typeface="Arial"/>
            </a:endParaRPr>
          </a:p>
        </p:txBody>
      </p:sp>
      <p:sp>
        <p:nvSpPr>
          <p:cNvPr id="16" name="Google Shape;16;p20"/>
          <p:cNvSpPr txBox="1">
            <a:spLocks noGrp="1"/>
          </p:cNvSpPr>
          <p:nvPr>
            <p:ph type="title"/>
          </p:nvPr>
        </p:nvSpPr>
        <p:spPr>
          <a:xfrm>
            <a:off x="457200" y="3048002"/>
            <a:ext cx="8229600" cy="359663"/>
          </a:xfrm>
          <a:prstGeom prst="rect">
            <a:avLst/>
          </a:prstGeom>
          <a:solidFill>
            <a:schemeClr val="lt2"/>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accent1"/>
              </a:buClr>
              <a:buSzPts val="1950"/>
              <a:buFont typeface="Arial"/>
              <a:buNone/>
              <a:defRPr sz="1950"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body" idx="1"/>
          </p:nvPr>
        </p:nvSpPr>
        <p:spPr>
          <a:xfrm>
            <a:off x="457200" y="3477771"/>
            <a:ext cx="8229600" cy="256031"/>
          </a:xfrm>
          <a:prstGeom prst="rect">
            <a:avLst/>
          </a:prstGeom>
          <a:solidFill>
            <a:schemeClr val="lt2"/>
          </a:solidFill>
          <a:ln>
            <a:noFill/>
          </a:ln>
        </p:spPr>
        <p:txBody>
          <a:bodyPr spcFirstLastPara="1" wrap="square" lIns="91425" tIns="45700" rIns="91425" bIns="45700" anchor="ctr" anchorCtr="0">
            <a:normAutofit/>
          </a:bodyPr>
          <a:lstStyle>
            <a:lvl1pPr marL="457200" lvl="0" indent="-228600" algn="ctr">
              <a:lnSpc>
                <a:spcPct val="100000"/>
              </a:lnSpc>
              <a:spcBef>
                <a:spcPts val="240"/>
              </a:spcBef>
              <a:spcAft>
                <a:spcPts val="0"/>
              </a:spcAft>
              <a:buSzPts val="816"/>
              <a:buNone/>
              <a:defRPr sz="1200"/>
            </a:lvl1pPr>
            <a:lvl2pPr marL="914400" lvl="1" indent="-228600" algn="l">
              <a:lnSpc>
                <a:spcPct val="100000"/>
              </a:lnSpc>
              <a:spcBef>
                <a:spcPts val="390"/>
              </a:spcBef>
              <a:spcAft>
                <a:spcPts val="0"/>
              </a:spcAft>
              <a:buSzPts val="1326"/>
              <a:buNone/>
              <a:defRPr/>
            </a:lvl2pPr>
            <a:lvl3pPr marL="1371600" lvl="2" indent="-228600" algn="ctr">
              <a:lnSpc>
                <a:spcPct val="100000"/>
              </a:lnSpc>
              <a:spcBef>
                <a:spcPts val="240"/>
              </a:spcBef>
              <a:spcAft>
                <a:spcPts val="0"/>
              </a:spcAft>
              <a:buSzPts val="816"/>
              <a:buNone/>
              <a:defRPr sz="1200"/>
            </a:lvl3pPr>
            <a:lvl4pPr marL="1828800" lvl="3" indent="-306324" algn="l">
              <a:lnSpc>
                <a:spcPct val="100000"/>
              </a:lnSpc>
              <a:spcBef>
                <a:spcPts val="360"/>
              </a:spcBef>
              <a:spcAft>
                <a:spcPts val="0"/>
              </a:spcAft>
              <a:buSzPts val="1224"/>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8" name="Google Shape;18;p20" descr="University of Maryland logo"/>
          <p:cNvPicPr preferRelativeResize="0"/>
          <p:nvPr/>
        </p:nvPicPr>
        <p:blipFill rotWithShape="1">
          <a:blip r:embed="rId3">
            <a:alphaModFix/>
          </a:blip>
          <a:srcRect/>
          <a:stretch/>
        </p:blipFill>
        <p:spPr>
          <a:xfrm>
            <a:off x="3124200" y="5440172"/>
            <a:ext cx="2895600" cy="13416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19"/>
        <p:cNvGrpSpPr/>
        <p:nvPr/>
      </p:nvGrpSpPr>
      <p:grpSpPr>
        <a:xfrm>
          <a:off x="0" y="0"/>
          <a:ext cx="0" cy="0"/>
          <a:chOff x="0" y="0"/>
          <a:chExt cx="0" cy="0"/>
        </a:xfrm>
      </p:grpSpPr>
      <p:sp>
        <p:nvSpPr>
          <p:cNvPr id="20" name="Google Shape;20;p57"/>
          <p:cNvSpPr txBox="1">
            <a:spLocks noGrp="1"/>
          </p:cNvSpPr>
          <p:nvPr>
            <p:ph type="title"/>
          </p:nvPr>
        </p:nvSpPr>
        <p:spPr>
          <a:xfrm>
            <a:off x="457200" y="279120"/>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7"/>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224"/>
              <a:buNone/>
              <a:defRPr/>
            </a:lvl1pPr>
            <a:lvl2pPr marL="914400" lvl="1" indent="-306324" algn="l">
              <a:lnSpc>
                <a:spcPct val="100000"/>
              </a:lnSpc>
              <a:spcBef>
                <a:spcPts val="360"/>
              </a:spcBef>
              <a:spcAft>
                <a:spcPts val="0"/>
              </a:spcAft>
              <a:buSzPts val="1224"/>
              <a:buChar char="•"/>
              <a:defRPr/>
            </a:lvl2pPr>
            <a:lvl3pPr marL="1371600" lvl="2" indent="-306324" algn="l">
              <a:lnSpc>
                <a:spcPct val="100000"/>
              </a:lnSpc>
              <a:spcBef>
                <a:spcPts val="360"/>
              </a:spcBef>
              <a:spcAft>
                <a:spcPts val="0"/>
              </a:spcAft>
              <a:buSzPts val="1224"/>
              <a:buChar char="•"/>
              <a:defRPr/>
            </a:lvl3pPr>
            <a:lvl4pPr marL="1828800" lvl="3" indent="-306324" algn="l">
              <a:lnSpc>
                <a:spcPct val="100000"/>
              </a:lnSpc>
              <a:spcBef>
                <a:spcPts val="360"/>
              </a:spcBef>
              <a:spcAft>
                <a:spcPts val="0"/>
              </a:spcAft>
              <a:buSzPts val="1224"/>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57"/>
          <p:cNvSpPr txBox="1"/>
          <p:nvPr/>
        </p:nvSpPr>
        <p:spPr>
          <a:xfrm>
            <a:off x="0" y="6492875"/>
            <a:ext cx="9144000" cy="365125"/>
          </a:xfrm>
          <a:prstGeom prst="rect">
            <a:avLst/>
          </a:prstGeom>
          <a:solidFill>
            <a:srgbClr val="E5E5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900" b="0" i="0" u="none" strike="noStrike" cap="none" dirty="0">
                <a:solidFill>
                  <a:srgbClr val="191919"/>
                </a:solidFill>
                <a:latin typeface="Arial"/>
                <a:ea typeface="Arial"/>
                <a:cs typeface="Arial"/>
                <a:sym typeface="Arial"/>
              </a:rPr>
              <a:t>Division of IT | Academic Technology Experience</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act">
  <p:cSld name="Contact">
    <p:bg>
      <p:bgPr>
        <a:blipFill>
          <a:blip r:embed="rId2">
            <a:alphaModFix/>
          </a:blip>
          <a:stretch>
            <a:fillRect/>
          </a:stretch>
        </a:blipFill>
        <a:effectLst/>
      </p:bgPr>
    </p:bg>
    <p:spTree>
      <p:nvGrpSpPr>
        <p:cNvPr id="1" name="Shape 23"/>
        <p:cNvGrpSpPr/>
        <p:nvPr/>
      </p:nvGrpSpPr>
      <p:grpSpPr>
        <a:xfrm>
          <a:off x="0" y="0"/>
          <a:ext cx="0" cy="0"/>
          <a:chOff x="0" y="0"/>
          <a:chExt cx="0" cy="0"/>
        </a:xfrm>
      </p:grpSpPr>
      <p:pic>
        <p:nvPicPr>
          <p:cNvPr id="24" name="Google Shape;24;p48" descr="University of Maryland logo"/>
          <p:cNvPicPr preferRelativeResize="0"/>
          <p:nvPr/>
        </p:nvPicPr>
        <p:blipFill rotWithShape="1">
          <a:blip r:embed="rId3">
            <a:alphaModFix/>
          </a:blip>
          <a:srcRect/>
          <a:stretch/>
        </p:blipFill>
        <p:spPr>
          <a:xfrm>
            <a:off x="3009900" y="2971802"/>
            <a:ext cx="3124200" cy="1450915"/>
          </a:xfrm>
          <a:prstGeom prst="rect">
            <a:avLst/>
          </a:prstGeom>
          <a:noFill/>
          <a:ln>
            <a:noFill/>
          </a:ln>
        </p:spPr>
      </p:pic>
      <p:sp>
        <p:nvSpPr>
          <p:cNvPr id="25" name="Google Shape;25;p48"/>
          <p:cNvSpPr txBox="1">
            <a:spLocks noGrp="1"/>
          </p:cNvSpPr>
          <p:nvPr>
            <p:ph type="body" idx="1"/>
          </p:nvPr>
        </p:nvSpPr>
        <p:spPr>
          <a:xfrm>
            <a:off x="0" y="5257800"/>
            <a:ext cx="9144000" cy="16002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195"/>
              </a:spcBef>
              <a:spcAft>
                <a:spcPts val="0"/>
              </a:spcAft>
              <a:buSzPts val="663"/>
              <a:buNone/>
              <a:defRPr sz="975" b="1">
                <a:solidFill>
                  <a:schemeClr val="lt2"/>
                </a:solidFill>
              </a:defRPr>
            </a:lvl1pPr>
            <a:lvl2pPr marL="914400" lvl="1" indent="-306324" algn="l">
              <a:lnSpc>
                <a:spcPct val="100000"/>
              </a:lnSpc>
              <a:spcBef>
                <a:spcPts val="360"/>
              </a:spcBef>
              <a:spcAft>
                <a:spcPts val="0"/>
              </a:spcAft>
              <a:buSzPts val="1224"/>
              <a:buChar char="•"/>
              <a:defRPr/>
            </a:lvl2pPr>
            <a:lvl3pPr marL="1371600" lvl="2" indent="-306324" algn="l">
              <a:lnSpc>
                <a:spcPct val="100000"/>
              </a:lnSpc>
              <a:spcBef>
                <a:spcPts val="360"/>
              </a:spcBef>
              <a:spcAft>
                <a:spcPts val="0"/>
              </a:spcAft>
              <a:buSzPts val="1224"/>
              <a:buChar char="•"/>
              <a:defRPr/>
            </a:lvl3pPr>
            <a:lvl4pPr marL="1828800" lvl="3" indent="-306324" algn="l">
              <a:lnSpc>
                <a:spcPct val="100000"/>
              </a:lnSpc>
              <a:spcBef>
                <a:spcPts val="360"/>
              </a:spcBef>
              <a:spcAft>
                <a:spcPts val="0"/>
              </a:spcAft>
              <a:buSzPts val="1224"/>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2"/>
        </a:solidFill>
        <a:effectLst/>
      </p:bgPr>
    </p:bg>
    <p:spTree>
      <p:nvGrpSpPr>
        <p:cNvPr id="1" name="Shape 26"/>
        <p:cNvGrpSpPr/>
        <p:nvPr/>
      </p:nvGrpSpPr>
      <p:grpSpPr>
        <a:xfrm>
          <a:off x="0" y="0"/>
          <a:ext cx="0" cy="0"/>
          <a:chOff x="0" y="0"/>
          <a:chExt cx="0" cy="0"/>
        </a:xfrm>
      </p:grpSpPr>
      <p:sp>
        <p:nvSpPr>
          <p:cNvPr id="27" name="Google Shape;27;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255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2"/>
          <p:cNvSpPr txBox="1">
            <a:spLocks noGrp="1"/>
          </p:cNvSpPr>
          <p:nvPr>
            <p:ph type="body" idx="1"/>
          </p:nvPr>
        </p:nvSpPr>
        <p:spPr>
          <a:xfrm>
            <a:off x="457200" y="1752600"/>
            <a:ext cx="3886200"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60"/>
              </a:spcBef>
              <a:spcAft>
                <a:spcPts val="0"/>
              </a:spcAft>
              <a:buSzPts val="1224"/>
              <a:buNone/>
              <a:defRPr sz="1800" b="1"/>
            </a:lvl1pPr>
            <a:lvl2pPr marL="914400" lvl="1" indent="-228600" algn="l">
              <a:lnSpc>
                <a:spcPct val="100000"/>
              </a:lnSpc>
              <a:spcBef>
                <a:spcPts val="300"/>
              </a:spcBef>
              <a:spcAft>
                <a:spcPts val="0"/>
              </a:spcAft>
              <a:buSzPts val="1020"/>
              <a:buNone/>
              <a:defRPr sz="1500" b="1"/>
            </a:lvl2pPr>
            <a:lvl3pPr marL="1371600" lvl="2" indent="-228600" algn="l">
              <a:lnSpc>
                <a:spcPct val="100000"/>
              </a:lnSpc>
              <a:spcBef>
                <a:spcPts val="270"/>
              </a:spcBef>
              <a:spcAft>
                <a:spcPts val="0"/>
              </a:spcAft>
              <a:buSzPts val="918"/>
              <a:buNone/>
              <a:defRPr sz="1350" b="1"/>
            </a:lvl3pPr>
            <a:lvl4pPr marL="1828800" lvl="3" indent="-228600" algn="l">
              <a:lnSpc>
                <a:spcPct val="100000"/>
              </a:lnSpc>
              <a:spcBef>
                <a:spcPts val="240"/>
              </a:spcBef>
              <a:spcAft>
                <a:spcPts val="0"/>
              </a:spcAft>
              <a:buSzPts val="816"/>
              <a:buNone/>
              <a:defRPr sz="1200" b="1"/>
            </a:lvl4pPr>
            <a:lvl5pPr marL="2286000" lvl="4" indent="-228600" algn="l">
              <a:lnSpc>
                <a:spcPct val="100000"/>
              </a:lnSpc>
              <a:spcBef>
                <a:spcPts val="240"/>
              </a:spcBef>
              <a:spcAft>
                <a:spcPts val="0"/>
              </a:spcAft>
              <a:buSzPts val="816"/>
              <a:buNone/>
              <a:defRPr sz="1200" b="1"/>
            </a:lvl5pPr>
            <a:lvl6pPr marL="2743200" lvl="5" indent="-228600" algn="l">
              <a:lnSpc>
                <a:spcPct val="100000"/>
              </a:lnSpc>
              <a:spcBef>
                <a:spcPts val="240"/>
              </a:spcBef>
              <a:spcAft>
                <a:spcPts val="0"/>
              </a:spcAft>
              <a:buClr>
                <a:schemeClr val="dk1"/>
              </a:buClr>
              <a:buSzPts val="1200"/>
              <a:buNone/>
              <a:defRPr sz="1200" b="1"/>
            </a:lvl6pPr>
            <a:lvl7pPr marL="3200400" lvl="6" indent="-228600" algn="l">
              <a:lnSpc>
                <a:spcPct val="100000"/>
              </a:lnSpc>
              <a:spcBef>
                <a:spcPts val="240"/>
              </a:spcBef>
              <a:spcAft>
                <a:spcPts val="0"/>
              </a:spcAft>
              <a:buClr>
                <a:schemeClr val="dk1"/>
              </a:buClr>
              <a:buSzPts val="1200"/>
              <a:buNone/>
              <a:defRPr sz="1200" b="1"/>
            </a:lvl7pPr>
            <a:lvl8pPr marL="3657600" lvl="7" indent="-228600" algn="l">
              <a:lnSpc>
                <a:spcPct val="100000"/>
              </a:lnSpc>
              <a:spcBef>
                <a:spcPts val="240"/>
              </a:spcBef>
              <a:spcAft>
                <a:spcPts val="0"/>
              </a:spcAft>
              <a:buClr>
                <a:schemeClr val="dk1"/>
              </a:buClr>
              <a:buSzPts val="1200"/>
              <a:buNone/>
              <a:defRPr sz="1200" b="1"/>
            </a:lvl8pPr>
            <a:lvl9pPr marL="4114800" lvl="8" indent="-228600" algn="l">
              <a:lnSpc>
                <a:spcPct val="100000"/>
              </a:lnSpc>
              <a:spcBef>
                <a:spcPts val="240"/>
              </a:spcBef>
              <a:spcAft>
                <a:spcPts val="0"/>
              </a:spcAft>
              <a:buClr>
                <a:schemeClr val="dk1"/>
              </a:buClr>
              <a:buSzPts val="1200"/>
              <a:buNone/>
              <a:defRPr sz="1200" b="1"/>
            </a:lvl9pPr>
          </a:lstStyle>
          <a:p>
            <a:endParaRPr/>
          </a:p>
        </p:txBody>
      </p:sp>
      <p:sp>
        <p:nvSpPr>
          <p:cNvPr id="29" name="Google Shape;29;p52"/>
          <p:cNvSpPr txBox="1">
            <a:spLocks noGrp="1"/>
          </p:cNvSpPr>
          <p:nvPr>
            <p:ph type="body" idx="2"/>
          </p:nvPr>
        </p:nvSpPr>
        <p:spPr>
          <a:xfrm>
            <a:off x="457200" y="2392362"/>
            <a:ext cx="3886200" cy="39512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224"/>
              <a:buNone/>
              <a:defRPr sz="1800"/>
            </a:lvl1pPr>
            <a:lvl2pPr marL="914400" lvl="1" indent="-293369" algn="l">
              <a:lnSpc>
                <a:spcPct val="100000"/>
              </a:lnSpc>
              <a:spcBef>
                <a:spcPts val="300"/>
              </a:spcBef>
              <a:spcAft>
                <a:spcPts val="0"/>
              </a:spcAft>
              <a:buSzPts val="1020"/>
              <a:buChar char="•"/>
              <a:defRPr sz="1500"/>
            </a:lvl2pPr>
            <a:lvl3pPr marL="1371600" lvl="2" indent="-286892" algn="l">
              <a:lnSpc>
                <a:spcPct val="100000"/>
              </a:lnSpc>
              <a:spcBef>
                <a:spcPts val="270"/>
              </a:spcBef>
              <a:spcAft>
                <a:spcPts val="0"/>
              </a:spcAft>
              <a:buSzPts val="918"/>
              <a:buChar char="•"/>
              <a:defRPr sz="1350"/>
            </a:lvl3pPr>
            <a:lvl4pPr marL="1828800" lvl="3" indent="-280416" algn="l">
              <a:lnSpc>
                <a:spcPct val="100000"/>
              </a:lnSpc>
              <a:spcBef>
                <a:spcPts val="240"/>
              </a:spcBef>
              <a:spcAft>
                <a:spcPts val="0"/>
              </a:spcAft>
              <a:buSzPts val="816"/>
              <a:buChar char="•"/>
              <a:defRPr sz="1200"/>
            </a:lvl4pPr>
            <a:lvl5pPr marL="2286000" lvl="4" indent="-280416" algn="l">
              <a:lnSpc>
                <a:spcPct val="100000"/>
              </a:lnSpc>
              <a:spcBef>
                <a:spcPts val="240"/>
              </a:spcBef>
              <a:spcAft>
                <a:spcPts val="0"/>
              </a:spcAft>
              <a:buSzPts val="816"/>
              <a:buChar char="•"/>
              <a:defRPr sz="1200"/>
            </a:lvl5pPr>
            <a:lvl6pPr marL="2743200" lvl="5" indent="-304800" algn="l">
              <a:lnSpc>
                <a:spcPct val="100000"/>
              </a:lnSpc>
              <a:spcBef>
                <a:spcPts val="240"/>
              </a:spcBef>
              <a:spcAft>
                <a:spcPts val="0"/>
              </a:spcAft>
              <a:buClr>
                <a:schemeClr val="dk1"/>
              </a:buClr>
              <a:buSzPts val="1200"/>
              <a:buChar char="•"/>
              <a:defRPr sz="1200"/>
            </a:lvl6pPr>
            <a:lvl7pPr marL="3200400" lvl="6" indent="-304800" algn="l">
              <a:lnSpc>
                <a:spcPct val="100000"/>
              </a:lnSpc>
              <a:spcBef>
                <a:spcPts val="240"/>
              </a:spcBef>
              <a:spcAft>
                <a:spcPts val="0"/>
              </a:spcAft>
              <a:buClr>
                <a:schemeClr val="dk1"/>
              </a:buClr>
              <a:buSzPts val="1200"/>
              <a:buChar char="•"/>
              <a:defRPr sz="1200"/>
            </a:lvl7pPr>
            <a:lvl8pPr marL="3657600" lvl="7" indent="-304800" algn="l">
              <a:lnSpc>
                <a:spcPct val="100000"/>
              </a:lnSpc>
              <a:spcBef>
                <a:spcPts val="240"/>
              </a:spcBef>
              <a:spcAft>
                <a:spcPts val="0"/>
              </a:spcAft>
              <a:buClr>
                <a:schemeClr val="dk1"/>
              </a:buClr>
              <a:buSzPts val="1200"/>
              <a:buChar char="•"/>
              <a:defRPr sz="1200"/>
            </a:lvl8pPr>
            <a:lvl9pPr marL="4114800" lvl="8" indent="-304800" algn="l">
              <a:lnSpc>
                <a:spcPct val="100000"/>
              </a:lnSpc>
              <a:spcBef>
                <a:spcPts val="240"/>
              </a:spcBef>
              <a:spcAft>
                <a:spcPts val="0"/>
              </a:spcAft>
              <a:buClr>
                <a:schemeClr val="dk1"/>
              </a:buClr>
              <a:buSzPts val="1200"/>
              <a:buChar char="•"/>
              <a:defRPr sz="1200"/>
            </a:lvl9pPr>
          </a:lstStyle>
          <a:p>
            <a:endParaRPr/>
          </a:p>
        </p:txBody>
      </p:sp>
      <p:cxnSp>
        <p:nvCxnSpPr>
          <p:cNvPr id="30" name="Google Shape;30;p52"/>
          <p:cNvCxnSpPr/>
          <p:nvPr/>
        </p:nvCxnSpPr>
        <p:spPr>
          <a:xfrm>
            <a:off x="4572000" y="1752600"/>
            <a:ext cx="0" cy="4572000"/>
          </a:xfrm>
          <a:prstGeom prst="straightConnector1">
            <a:avLst/>
          </a:prstGeom>
          <a:noFill/>
          <a:ln w="25400" cap="flat" cmpd="sng">
            <a:solidFill>
              <a:srgbClr val="C7CCCC"/>
            </a:solidFill>
            <a:prstDash val="solid"/>
            <a:round/>
            <a:headEnd type="none" w="sm" len="sm"/>
            <a:tailEnd type="none" w="sm" len="sm"/>
          </a:ln>
        </p:spPr>
      </p:cxnSp>
      <p:sp>
        <p:nvSpPr>
          <p:cNvPr id="31" name="Google Shape;31;p52"/>
          <p:cNvSpPr txBox="1">
            <a:spLocks noGrp="1"/>
          </p:cNvSpPr>
          <p:nvPr>
            <p:ph type="body" idx="3"/>
          </p:nvPr>
        </p:nvSpPr>
        <p:spPr>
          <a:xfrm>
            <a:off x="4800600" y="1752600"/>
            <a:ext cx="3886200"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60"/>
              </a:spcBef>
              <a:spcAft>
                <a:spcPts val="0"/>
              </a:spcAft>
              <a:buSzPts val="1224"/>
              <a:buNone/>
              <a:defRPr sz="1800" b="1"/>
            </a:lvl1pPr>
            <a:lvl2pPr marL="914400" lvl="1" indent="-228600" algn="l">
              <a:lnSpc>
                <a:spcPct val="100000"/>
              </a:lnSpc>
              <a:spcBef>
                <a:spcPts val="300"/>
              </a:spcBef>
              <a:spcAft>
                <a:spcPts val="0"/>
              </a:spcAft>
              <a:buSzPts val="1020"/>
              <a:buNone/>
              <a:defRPr sz="1500" b="1"/>
            </a:lvl2pPr>
            <a:lvl3pPr marL="1371600" lvl="2" indent="-228600" algn="l">
              <a:lnSpc>
                <a:spcPct val="100000"/>
              </a:lnSpc>
              <a:spcBef>
                <a:spcPts val="270"/>
              </a:spcBef>
              <a:spcAft>
                <a:spcPts val="0"/>
              </a:spcAft>
              <a:buSzPts val="918"/>
              <a:buNone/>
              <a:defRPr sz="1350" b="1"/>
            </a:lvl3pPr>
            <a:lvl4pPr marL="1828800" lvl="3" indent="-228600" algn="l">
              <a:lnSpc>
                <a:spcPct val="100000"/>
              </a:lnSpc>
              <a:spcBef>
                <a:spcPts val="240"/>
              </a:spcBef>
              <a:spcAft>
                <a:spcPts val="0"/>
              </a:spcAft>
              <a:buSzPts val="816"/>
              <a:buNone/>
              <a:defRPr sz="1200" b="1"/>
            </a:lvl4pPr>
            <a:lvl5pPr marL="2286000" lvl="4" indent="-228600" algn="l">
              <a:lnSpc>
                <a:spcPct val="100000"/>
              </a:lnSpc>
              <a:spcBef>
                <a:spcPts val="240"/>
              </a:spcBef>
              <a:spcAft>
                <a:spcPts val="0"/>
              </a:spcAft>
              <a:buSzPts val="816"/>
              <a:buNone/>
              <a:defRPr sz="1200" b="1"/>
            </a:lvl5pPr>
            <a:lvl6pPr marL="2743200" lvl="5" indent="-228600" algn="l">
              <a:lnSpc>
                <a:spcPct val="100000"/>
              </a:lnSpc>
              <a:spcBef>
                <a:spcPts val="240"/>
              </a:spcBef>
              <a:spcAft>
                <a:spcPts val="0"/>
              </a:spcAft>
              <a:buClr>
                <a:schemeClr val="dk1"/>
              </a:buClr>
              <a:buSzPts val="1200"/>
              <a:buNone/>
              <a:defRPr sz="1200" b="1"/>
            </a:lvl6pPr>
            <a:lvl7pPr marL="3200400" lvl="6" indent="-228600" algn="l">
              <a:lnSpc>
                <a:spcPct val="100000"/>
              </a:lnSpc>
              <a:spcBef>
                <a:spcPts val="240"/>
              </a:spcBef>
              <a:spcAft>
                <a:spcPts val="0"/>
              </a:spcAft>
              <a:buClr>
                <a:schemeClr val="dk1"/>
              </a:buClr>
              <a:buSzPts val="1200"/>
              <a:buNone/>
              <a:defRPr sz="1200" b="1"/>
            </a:lvl7pPr>
            <a:lvl8pPr marL="3657600" lvl="7" indent="-228600" algn="l">
              <a:lnSpc>
                <a:spcPct val="100000"/>
              </a:lnSpc>
              <a:spcBef>
                <a:spcPts val="240"/>
              </a:spcBef>
              <a:spcAft>
                <a:spcPts val="0"/>
              </a:spcAft>
              <a:buClr>
                <a:schemeClr val="dk1"/>
              </a:buClr>
              <a:buSzPts val="1200"/>
              <a:buNone/>
              <a:defRPr sz="1200" b="1"/>
            </a:lvl8pPr>
            <a:lvl9pPr marL="4114800" lvl="8" indent="-228600" algn="l">
              <a:lnSpc>
                <a:spcPct val="100000"/>
              </a:lnSpc>
              <a:spcBef>
                <a:spcPts val="240"/>
              </a:spcBef>
              <a:spcAft>
                <a:spcPts val="0"/>
              </a:spcAft>
              <a:buClr>
                <a:schemeClr val="dk1"/>
              </a:buClr>
              <a:buSzPts val="1200"/>
              <a:buNone/>
              <a:defRPr sz="1200" b="1"/>
            </a:lvl9pPr>
          </a:lstStyle>
          <a:p>
            <a:endParaRPr/>
          </a:p>
        </p:txBody>
      </p:sp>
      <p:sp>
        <p:nvSpPr>
          <p:cNvPr id="32" name="Google Shape;32;p52"/>
          <p:cNvSpPr txBox="1">
            <a:spLocks noGrp="1"/>
          </p:cNvSpPr>
          <p:nvPr>
            <p:ph type="body" idx="4"/>
          </p:nvPr>
        </p:nvSpPr>
        <p:spPr>
          <a:xfrm>
            <a:off x="4800600" y="2392362"/>
            <a:ext cx="3886200" cy="39512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224"/>
              <a:buNone/>
              <a:defRPr sz="1800"/>
            </a:lvl1pPr>
            <a:lvl2pPr marL="914400" lvl="1" indent="-293369" algn="l">
              <a:lnSpc>
                <a:spcPct val="100000"/>
              </a:lnSpc>
              <a:spcBef>
                <a:spcPts val="300"/>
              </a:spcBef>
              <a:spcAft>
                <a:spcPts val="0"/>
              </a:spcAft>
              <a:buSzPts val="1020"/>
              <a:buChar char="•"/>
              <a:defRPr sz="1500"/>
            </a:lvl2pPr>
            <a:lvl3pPr marL="1371600" lvl="2" indent="-286892" algn="l">
              <a:lnSpc>
                <a:spcPct val="100000"/>
              </a:lnSpc>
              <a:spcBef>
                <a:spcPts val="270"/>
              </a:spcBef>
              <a:spcAft>
                <a:spcPts val="0"/>
              </a:spcAft>
              <a:buSzPts val="918"/>
              <a:buChar char="•"/>
              <a:defRPr sz="1350"/>
            </a:lvl3pPr>
            <a:lvl4pPr marL="1828800" lvl="3" indent="-280416" algn="l">
              <a:lnSpc>
                <a:spcPct val="100000"/>
              </a:lnSpc>
              <a:spcBef>
                <a:spcPts val="240"/>
              </a:spcBef>
              <a:spcAft>
                <a:spcPts val="0"/>
              </a:spcAft>
              <a:buSzPts val="816"/>
              <a:buChar char="•"/>
              <a:defRPr sz="1200"/>
            </a:lvl4pPr>
            <a:lvl5pPr marL="2286000" lvl="4" indent="-280416" algn="l">
              <a:lnSpc>
                <a:spcPct val="100000"/>
              </a:lnSpc>
              <a:spcBef>
                <a:spcPts val="240"/>
              </a:spcBef>
              <a:spcAft>
                <a:spcPts val="0"/>
              </a:spcAft>
              <a:buSzPts val="816"/>
              <a:buChar char="•"/>
              <a:defRPr sz="1200"/>
            </a:lvl5pPr>
            <a:lvl6pPr marL="2743200" lvl="5" indent="-304800" algn="l">
              <a:lnSpc>
                <a:spcPct val="100000"/>
              </a:lnSpc>
              <a:spcBef>
                <a:spcPts val="240"/>
              </a:spcBef>
              <a:spcAft>
                <a:spcPts val="0"/>
              </a:spcAft>
              <a:buClr>
                <a:schemeClr val="dk1"/>
              </a:buClr>
              <a:buSzPts val="1200"/>
              <a:buChar char="•"/>
              <a:defRPr sz="1200"/>
            </a:lvl6pPr>
            <a:lvl7pPr marL="3200400" lvl="6" indent="-304800" algn="l">
              <a:lnSpc>
                <a:spcPct val="100000"/>
              </a:lnSpc>
              <a:spcBef>
                <a:spcPts val="240"/>
              </a:spcBef>
              <a:spcAft>
                <a:spcPts val="0"/>
              </a:spcAft>
              <a:buClr>
                <a:schemeClr val="dk1"/>
              </a:buClr>
              <a:buSzPts val="1200"/>
              <a:buChar char="•"/>
              <a:defRPr sz="1200"/>
            </a:lvl7pPr>
            <a:lvl8pPr marL="3657600" lvl="7" indent="-304800" algn="l">
              <a:lnSpc>
                <a:spcPct val="100000"/>
              </a:lnSpc>
              <a:spcBef>
                <a:spcPts val="240"/>
              </a:spcBef>
              <a:spcAft>
                <a:spcPts val="0"/>
              </a:spcAft>
              <a:buClr>
                <a:schemeClr val="dk1"/>
              </a:buClr>
              <a:buSzPts val="1200"/>
              <a:buChar char="•"/>
              <a:defRPr sz="1200"/>
            </a:lvl8pPr>
            <a:lvl9pPr marL="4114800" lvl="8" indent="-304800" algn="l">
              <a:lnSpc>
                <a:spcPct val="100000"/>
              </a:lnSpc>
              <a:spcBef>
                <a:spcPts val="240"/>
              </a:spcBef>
              <a:spcAft>
                <a:spcPts val="0"/>
              </a:spcAft>
              <a:buClr>
                <a:schemeClr val="dk1"/>
              </a:buClr>
              <a:buSzPts val="1200"/>
              <a:buChar char="•"/>
              <a:defRPr sz="1200"/>
            </a:lvl9pPr>
          </a:lstStyle>
          <a:p>
            <a:endParaRPr/>
          </a:p>
        </p:txBody>
      </p:sp>
      <p:sp>
        <p:nvSpPr>
          <p:cNvPr id="33" name="Google Shape;33;p52"/>
          <p:cNvSpPr txBox="1">
            <a:spLocks noGrp="1"/>
          </p:cNvSpPr>
          <p:nvPr>
            <p:ph type="ftr" idx="11"/>
          </p:nvPr>
        </p:nvSpPr>
        <p:spPr>
          <a:xfrm>
            <a:off x="0" y="6497667"/>
            <a:ext cx="9144000" cy="365125"/>
          </a:xfrm>
          <a:prstGeom prst="rect">
            <a:avLst/>
          </a:prstGeom>
          <a:solidFill>
            <a:srgbClr val="E5E5E5"/>
          </a:solid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900" b="0" i="0" u="none" strike="noStrike" cap="none">
                <a:solidFill>
                  <a:srgbClr val="191919"/>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ster">
  <p:cSld name="Master">
    <p:spTree>
      <p:nvGrpSpPr>
        <p:cNvPr id="1" name="Shape 3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41"/>
        <p:cNvGrpSpPr/>
        <p:nvPr/>
      </p:nvGrpSpPr>
      <p:grpSpPr>
        <a:xfrm>
          <a:off x="0" y="0"/>
          <a:ext cx="0" cy="0"/>
          <a:chOff x="0" y="0"/>
          <a:chExt cx="0" cy="0"/>
        </a:xfrm>
      </p:grpSpPr>
      <p:sp>
        <p:nvSpPr>
          <p:cNvPr id="42" name="Google Shape;42;p100"/>
          <p:cNvSpPr txBox="1">
            <a:spLocks noGrp="1"/>
          </p:cNvSpPr>
          <p:nvPr>
            <p:ph type="title"/>
          </p:nvPr>
        </p:nvSpPr>
        <p:spPr>
          <a:xfrm>
            <a:off x="457200" y="279120"/>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00"/>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224"/>
              <a:buNone/>
              <a:defRPr/>
            </a:lvl1pPr>
            <a:lvl2pPr marL="914400" lvl="1" indent="-306324" algn="l">
              <a:lnSpc>
                <a:spcPct val="100000"/>
              </a:lnSpc>
              <a:spcBef>
                <a:spcPts val="360"/>
              </a:spcBef>
              <a:spcAft>
                <a:spcPts val="0"/>
              </a:spcAft>
              <a:buSzPts val="1224"/>
              <a:buChar char="•"/>
              <a:defRPr/>
            </a:lvl2pPr>
            <a:lvl3pPr marL="1371600" lvl="2" indent="-306324" algn="l">
              <a:lnSpc>
                <a:spcPct val="100000"/>
              </a:lnSpc>
              <a:spcBef>
                <a:spcPts val="360"/>
              </a:spcBef>
              <a:spcAft>
                <a:spcPts val="0"/>
              </a:spcAft>
              <a:buSzPts val="1224"/>
              <a:buChar char="•"/>
              <a:defRPr/>
            </a:lvl3pPr>
            <a:lvl4pPr marL="1828800" lvl="3" indent="-306324" algn="l">
              <a:lnSpc>
                <a:spcPct val="100000"/>
              </a:lnSpc>
              <a:spcBef>
                <a:spcPts val="360"/>
              </a:spcBef>
              <a:spcAft>
                <a:spcPts val="0"/>
              </a:spcAft>
              <a:buSzPts val="1224"/>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 name="Google Shape;44;p100"/>
          <p:cNvSpPr txBox="1"/>
          <p:nvPr/>
        </p:nvSpPr>
        <p:spPr>
          <a:xfrm>
            <a:off x="0" y="6492875"/>
            <a:ext cx="9144000" cy="365125"/>
          </a:xfrm>
          <a:prstGeom prst="rect">
            <a:avLst/>
          </a:prstGeom>
          <a:solidFill>
            <a:srgbClr val="E5E5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900" b="0" i="0" u="none" strike="noStrike" cap="none" dirty="0">
                <a:solidFill>
                  <a:srgbClr val="191919"/>
                </a:solidFill>
                <a:latin typeface="Arial"/>
                <a:ea typeface="Arial"/>
                <a:cs typeface="Arial"/>
                <a:sym typeface="Arial"/>
              </a:rPr>
              <a:t>Division of IT | Academic Technology Experience</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50"/>
        <p:cNvGrpSpPr/>
        <p:nvPr/>
      </p:nvGrpSpPr>
      <p:grpSpPr>
        <a:xfrm>
          <a:off x="0" y="0"/>
          <a:ext cx="0" cy="0"/>
          <a:chOff x="0" y="0"/>
          <a:chExt cx="0" cy="0"/>
        </a:xfrm>
      </p:grpSpPr>
      <p:sp>
        <p:nvSpPr>
          <p:cNvPr id="51" name="Google Shape;51;p75"/>
          <p:cNvSpPr txBox="1">
            <a:spLocks noGrp="1"/>
          </p:cNvSpPr>
          <p:nvPr>
            <p:ph type="title"/>
          </p:nvPr>
        </p:nvSpPr>
        <p:spPr>
          <a:xfrm>
            <a:off x="457200" y="279120"/>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5"/>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224"/>
              <a:buNone/>
              <a:defRPr/>
            </a:lvl1pPr>
            <a:lvl2pPr marL="914400" lvl="1" indent="-306324" algn="l">
              <a:lnSpc>
                <a:spcPct val="100000"/>
              </a:lnSpc>
              <a:spcBef>
                <a:spcPts val="360"/>
              </a:spcBef>
              <a:spcAft>
                <a:spcPts val="0"/>
              </a:spcAft>
              <a:buSzPts val="1224"/>
              <a:buChar char="•"/>
              <a:defRPr/>
            </a:lvl2pPr>
            <a:lvl3pPr marL="1371600" lvl="2" indent="-306324" algn="l">
              <a:lnSpc>
                <a:spcPct val="100000"/>
              </a:lnSpc>
              <a:spcBef>
                <a:spcPts val="360"/>
              </a:spcBef>
              <a:spcAft>
                <a:spcPts val="0"/>
              </a:spcAft>
              <a:buSzPts val="1224"/>
              <a:buChar char="•"/>
              <a:defRPr/>
            </a:lvl3pPr>
            <a:lvl4pPr marL="1828800" lvl="3" indent="-306324" algn="l">
              <a:lnSpc>
                <a:spcPct val="100000"/>
              </a:lnSpc>
              <a:spcBef>
                <a:spcPts val="360"/>
              </a:spcBef>
              <a:spcAft>
                <a:spcPts val="0"/>
              </a:spcAft>
              <a:buSzPts val="1224"/>
              <a:buChar char="•"/>
              <a:defRPr/>
            </a:lvl4pPr>
            <a:lvl5pPr marL="2286000" lvl="4" indent="-306323" algn="l">
              <a:lnSpc>
                <a:spcPct val="100000"/>
              </a:lnSpc>
              <a:spcBef>
                <a:spcPts val="360"/>
              </a:spcBef>
              <a:spcAft>
                <a:spcPts val="0"/>
              </a:spcAft>
              <a:buSzPts val="1224"/>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3" name="Google Shape;53;p75"/>
          <p:cNvSpPr txBox="1"/>
          <p:nvPr/>
        </p:nvSpPr>
        <p:spPr>
          <a:xfrm>
            <a:off x="0" y="6492875"/>
            <a:ext cx="9144000" cy="365125"/>
          </a:xfrm>
          <a:prstGeom prst="rect">
            <a:avLst/>
          </a:prstGeom>
          <a:solidFill>
            <a:srgbClr val="E5E5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900" b="0" i="0" u="none" strike="noStrike" cap="none" dirty="0">
                <a:solidFill>
                  <a:srgbClr val="191919"/>
                </a:solidFill>
                <a:latin typeface="Arial"/>
                <a:ea typeface="Arial"/>
                <a:cs typeface="Arial"/>
                <a:sym typeface="Arial"/>
              </a:rPr>
              <a:t>Division of IT | Academic Technology Experience</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ster">
  <p:cSld name="Master">
    <p:spTree>
      <p:nvGrpSpPr>
        <p:cNvPr id="1" name="Shape 5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accent1"/>
              </a:buClr>
              <a:buSzPts val="2550"/>
              <a:buFont typeface="Arial"/>
              <a:buNone/>
              <a:defRPr sz="255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5"/>
          <p:cNvSpPr txBox="1"/>
          <p:nvPr/>
        </p:nvSpPr>
        <p:spPr>
          <a:xfrm>
            <a:off x="7010400" y="794"/>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191919"/>
                </a:solidFill>
                <a:latin typeface="Arial"/>
                <a:ea typeface="Arial"/>
                <a:cs typeface="Arial"/>
                <a:sym typeface="Arial"/>
              </a:rPr>
              <a:t>‹#›</a:t>
            </a:fld>
            <a:endParaRPr sz="900" b="0" i="0" u="none" strike="noStrike" cap="none" dirty="0">
              <a:solidFill>
                <a:srgbClr val="191919"/>
              </a:solidFill>
              <a:latin typeface="Arial"/>
              <a:ea typeface="Arial"/>
              <a:cs typeface="Arial"/>
              <a:sym typeface="Arial"/>
            </a:endParaRPr>
          </a:p>
        </p:txBody>
      </p:sp>
      <p:sp>
        <p:nvSpPr>
          <p:cNvPr id="12" name="Google Shape;12;p45"/>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510"/>
              </a:spcBef>
              <a:spcAft>
                <a:spcPts val="0"/>
              </a:spcAft>
              <a:buClr>
                <a:schemeClr val="accent1"/>
              </a:buClr>
              <a:buSzPts val="1734"/>
              <a:buFont typeface="Arial"/>
              <a:buNone/>
              <a:defRPr sz="2550" b="0" i="0" u="none" strike="noStrike" cap="none">
                <a:solidFill>
                  <a:schemeClr val="dk1"/>
                </a:solidFill>
                <a:latin typeface="Arial"/>
                <a:ea typeface="Arial"/>
                <a:cs typeface="Arial"/>
                <a:sym typeface="Arial"/>
              </a:defRPr>
            </a:lvl1pPr>
            <a:lvl2pPr marL="914400" marR="0" lvl="1" indent="-312801" algn="l" rtl="0">
              <a:lnSpc>
                <a:spcPct val="100000"/>
              </a:lnSpc>
              <a:spcBef>
                <a:spcPts val="390"/>
              </a:spcBef>
              <a:spcAft>
                <a:spcPts val="0"/>
              </a:spcAft>
              <a:buClr>
                <a:schemeClr val="accent1"/>
              </a:buClr>
              <a:buSzPts val="1326"/>
              <a:buFont typeface="Arial"/>
              <a:buChar char="•"/>
              <a:defRPr sz="1950" b="0" i="0" u="none" strike="noStrike" cap="none">
                <a:solidFill>
                  <a:schemeClr val="dk1"/>
                </a:solidFill>
                <a:latin typeface="Arial"/>
                <a:ea typeface="Arial"/>
                <a:cs typeface="Arial"/>
                <a:sym typeface="Arial"/>
              </a:defRPr>
            </a:lvl2pPr>
            <a:lvl3pPr marL="1371600" marR="0" lvl="2" indent="-296608" algn="l" rtl="0">
              <a:lnSpc>
                <a:spcPct val="100000"/>
              </a:lnSpc>
              <a:spcBef>
                <a:spcPts val="315"/>
              </a:spcBef>
              <a:spcAft>
                <a:spcPts val="0"/>
              </a:spcAft>
              <a:buClr>
                <a:schemeClr val="accent1"/>
              </a:buClr>
              <a:buSzPts val="1071"/>
              <a:buFont typeface="Arial"/>
              <a:buChar char="•"/>
              <a:defRPr sz="1575" b="0" i="0" u="none" strike="noStrike" cap="none">
                <a:solidFill>
                  <a:schemeClr val="dk1"/>
                </a:solidFill>
                <a:latin typeface="Arial"/>
                <a:ea typeface="Arial"/>
                <a:cs typeface="Arial"/>
                <a:sym typeface="Arial"/>
              </a:defRPr>
            </a:lvl3pPr>
            <a:lvl4pPr marL="1828800" marR="0" lvl="3" indent="-280416" algn="l" rtl="0">
              <a:lnSpc>
                <a:spcPct val="100000"/>
              </a:lnSpc>
              <a:spcBef>
                <a:spcPts val="240"/>
              </a:spcBef>
              <a:spcAft>
                <a:spcPts val="0"/>
              </a:spcAft>
              <a:buClr>
                <a:schemeClr val="accent1"/>
              </a:buClr>
              <a:buSzPts val="816"/>
              <a:buFont typeface="Arial"/>
              <a:buChar char="•"/>
              <a:defRPr sz="1200" b="0" i="0" u="none" strike="noStrike" cap="none">
                <a:solidFill>
                  <a:schemeClr val="dk1"/>
                </a:solidFill>
                <a:latin typeface="Arial"/>
                <a:ea typeface="Arial"/>
                <a:cs typeface="Arial"/>
                <a:sym typeface="Arial"/>
              </a:defRPr>
            </a:lvl4pPr>
            <a:lvl5pPr marL="2286000" marR="0" lvl="4" indent="-270700" algn="l" rtl="0">
              <a:lnSpc>
                <a:spcPct val="100000"/>
              </a:lnSpc>
              <a:spcBef>
                <a:spcPts val="195"/>
              </a:spcBef>
              <a:spcAft>
                <a:spcPts val="0"/>
              </a:spcAft>
              <a:buClr>
                <a:schemeClr val="accent1"/>
              </a:buClr>
              <a:buSzPts val="663"/>
              <a:buFont typeface="Arial"/>
              <a:buChar char="•"/>
              <a:defRPr sz="975"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3" name="Google Shape;13;p45"/>
          <p:cNvSpPr txBox="1">
            <a:spLocks noGrp="1"/>
          </p:cNvSpPr>
          <p:nvPr>
            <p:ph type="ftr" idx="11"/>
          </p:nvPr>
        </p:nvSpPr>
        <p:spPr>
          <a:xfrm>
            <a:off x="0" y="6497667"/>
            <a:ext cx="9144000" cy="365125"/>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6"/>
        <p:cNvGrpSpPr/>
        <p:nvPr/>
      </p:nvGrpSpPr>
      <p:grpSpPr>
        <a:xfrm>
          <a:off x="0" y="0"/>
          <a:ext cx="0" cy="0"/>
          <a:chOff x="0" y="0"/>
          <a:chExt cx="0" cy="0"/>
        </a:xfrm>
      </p:grpSpPr>
      <p:sp>
        <p:nvSpPr>
          <p:cNvPr id="37" name="Google Shape;37;p9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accent1"/>
              </a:buClr>
              <a:buSzPts val="2550"/>
              <a:buFont typeface="Arial"/>
              <a:buNone/>
              <a:defRPr sz="255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99"/>
          <p:cNvSpPr txBox="1"/>
          <p:nvPr/>
        </p:nvSpPr>
        <p:spPr>
          <a:xfrm>
            <a:off x="7010400" y="794"/>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191919"/>
                </a:solidFill>
                <a:latin typeface="Arial"/>
                <a:ea typeface="Arial"/>
                <a:cs typeface="Arial"/>
                <a:sym typeface="Arial"/>
              </a:rPr>
              <a:t>‹#›</a:t>
            </a:fld>
            <a:endParaRPr sz="900" b="0" i="0" u="none" strike="noStrike" cap="none" dirty="0">
              <a:solidFill>
                <a:srgbClr val="191919"/>
              </a:solidFill>
              <a:latin typeface="Arial"/>
              <a:ea typeface="Arial"/>
              <a:cs typeface="Arial"/>
              <a:sym typeface="Arial"/>
            </a:endParaRPr>
          </a:p>
        </p:txBody>
      </p:sp>
      <p:sp>
        <p:nvSpPr>
          <p:cNvPr id="39" name="Google Shape;39;p99"/>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510"/>
              </a:spcBef>
              <a:spcAft>
                <a:spcPts val="0"/>
              </a:spcAft>
              <a:buClr>
                <a:schemeClr val="accent1"/>
              </a:buClr>
              <a:buSzPts val="1734"/>
              <a:buFont typeface="Arial"/>
              <a:buNone/>
              <a:defRPr sz="2550" b="0" i="0" u="none" strike="noStrike" cap="none">
                <a:solidFill>
                  <a:schemeClr val="dk1"/>
                </a:solidFill>
                <a:latin typeface="Arial"/>
                <a:ea typeface="Arial"/>
                <a:cs typeface="Arial"/>
                <a:sym typeface="Arial"/>
              </a:defRPr>
            </a:lvl1pPr>
            <a:lvl2pPr marL="914400" marR="0" lvl="1" indent="-312801" algn="l" rtl="0">
              <a:lnSpc>
                <a:spcPct val="100000"/>
              </a:lnSpc>
              <a:spcBef>
                <a:spcPts val="390"/>
              </a:spcBef>
              <a:spcAft>
                <a:spcPts val="0"/>
              </a:spcAft>
              <a:buClr>
                <a:schemeClr val="accent1"/>
              </a:buClr>
              <a:buSzPts val="1326"/>
              <a:buFont typeface="Arial"/>
              <a:buChar char="•"/>
              <a:defRPr sz="1950" b="0" i="0" u="none" strike="noStrike" cap="none">
                <a:solidFill>
                  <a:schemeClr val="dk1"/>
                </a:solidFill>
                <a:latin typeface="Arial"/>
                <a:ea typeface="Arial"/>
                <a:cs typeface="Arial"/>
                <a:sym typeface="Arial"/>
              </a:defRPr>
            </a:lvl2pPr>
            <a:lvl3pPr marL="1371600" marR="0" lvl="2" indent="-296608" algn="l" rtl="0">
              <a:lnSpc>
                <a:spcPct val="100000"/>
              </a:lnSpc>
              <a:spcBef>
                <a:spcPts val="315"/>
              </a:spcBef>
              <a:spcAft>
                <a:spcPts val="0"/>
              </a:spcAft>
              <a:buClr>
                <a:schemeClr val="accent1"/>
              </a:buClr>
              <a:buSzPts val="1071"/>
              <a:buFont typeface="Arial"/>
              <a:buChar char="•"/>
              <a:defRPr sz="1575" b="0" i="0" u="none" strike="noStrike" cap="none">
                <a:solidFill>
                  <a:schemeClr val="dk1"/>
                </a:solidFill>
                <a:latin typeface="Arial"/>
                <a:ea typeface="Arial"/>
                <a:cs typeface="Arial"/>
                <a:sym typeface="Arial"/>
              </a:defRPr>
            </a:lvl3pPr>
            <a:lvl4pPr marL="1828800" marR="0" lvl="3" indent="-280416" algn="l" rtl="0">
              <a:lnSpc>
                <a:spcPct val="100000"/>
              </a:lnSpc>
              <a:spcBef>
                <a:spcPts val="240"/>
              </a:spcBef>
              <a:spcAft>
                <a:spcPts val="0"/>
              </a:spcAft>
              <a:buClr>
                <a:schemeClr val="accent1"/>
              </a:buClr>
              <a:buSzPts val="816"/>
              <a:buFont typeface="Arial"/>
              <a:buChar char="•"/>
              <a:defRPr sz="1200" b="0" i="0" u="none" strike="noStrike" cap="none">
                <a:solidFill>
                  <a:schemeClr val="dk1"/>
                </a:solidFill>
                <a:latin typeface="Arial"/>
                <a:ea typeface="Arial"/>
                <a:cs typeface="Arial"/>
                <a:sym typeface="Arial"/>
              </a:defRPr>
            </a:lvl4pPr>
            <a:lvl5pPr marL="2286000" marR="0" lvl="4" indent="-270700" algn="l" rtl="0">
              <a:lnSpc>
                <a:spcPct val="100000"/>
              </a:lnSpc>
              <a:spcBef>
                <a:spcPts val="195"/>
              </a:spcBef>
              <a:spcAft>
                <a:spcPts val="0"/>
              </a:spcAft>
              <a:buClr>
                <a:schemeClr val="accent1"/>
              </a:buClr>
              <a:buSzPts val="663"/>
              <a:buFont typeface="Arial"/>
              <a:buChar char="•"/>
              <a:defRPr sz="975"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0" name="Google Shape;40;p99"/>
          <p:cNvSpPr txBox="1">
            <a:spLocks noGrp="1"/>
          </p:cNvSpPr>
          <p:nvPr>
            <p:ph type="ftr" idx="11"/>
          </p:nvPr>
        </p:nvSpPr>
        <p:spPr>
          <a:xfrm>
            <a:off x="0" y="6497667"/>
            <a:ext cx="9144000" cy="365125"/>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5"/>
        <p:cNvGrpSpPr/>
        <p:nvPr/>
      </p:nvGrpSpPr>
      <p:grpSpPr>
        <a:xfrm>
          <a:off x="0" y="0"/>
          <a:ext cx="0" cy="0"/>
          <a:chOff x="0" y="0"/>
          <a:chExt cx="0" cy="0"/>
        </a:xfrm>
      </p:grpSpPr>
      <p:sp>
        <p:nvSpPr>
          <p:cNvPr id="46" name="Google Shape;46;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accent1"/>
              </a:buClr>
              <a:buSzPts val="2550"/>
              <a:buFont typeface="Arial"/>
              <a:buNone/>
              <a:defRPr sz="255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74"/>
          <p:cNvSpPr txBox="1"/>
          <p:nvPr/>
        </p:nvSpPr>
        <p:spPr>
          <a:xfrm>
            <a:off x="7010400" y="794"/>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191919"/>
                </a:solidFill>
                <a:latin typeface="Arial"/>
                <a:ea typeface="Arial"/>
                <a:cs typeface="Arial"/>
                <a:sym typeface="Arial"/>
              </a:rPr>
              <a:t>‹#›</a:t>
            </a:fld>
            <a:endParaRPr sz="900" b="0" i="0" u="none" strike="noStrike" cap="none" dirty="0">
              <a:solidFill>
                <a:srgbClr val="191919"/>
              </a:solidFill>
              <a:latin typeface="Arial"/>
              <a:ea typeface="Arial"/>
              <a:cs typeface="Arial"/>
              <a:sym typeface="Arial"/>
            </a:endParaRPr>
          </a:p>
        </p:txBody>
      </p:sp>
      <p:sp>
        <p:nvSpPr>
          <p:cNvPr id="48" name="Google Shape;48;p74"/>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510"/>
              </a:spcBef>
              <a:spcAft>
                <a:spcPts val="0"/>
              </a:spcAft>
              <a:buClr>
                <a:schemeClr val="accent1"/>
              </a:buClr>
              <a:buSzPts val="1734"/>
              <a:buFont typeface="Arial"/>
              <a:buNone/>
              <a:defRPr sz="2550" b="0" i="0" u="none" strike="noStrike" cap="none">
                <a:solidFill>
                  <a:schemeClr val="dk1"/>
                </a:solidFill>
                <a:latin typeface="Arial"/>
                <a:ea typeface="Arial"/>
                <a:cs typeface="Arial"/>
                <a:sym typeface="Arial"/>
              </a:defRPr>
            </a:lvl1pPr>
            <a:lvl2pPr marL="914400" marR="0" lvl="1" indent="-312801" algn="l" rtl="0">
              <a:lnSpc>
                <a:spcPct val="100000"/>
              </a:lnSpc>
              <a:spcBef>
                <a:spcPts val="390"/>
              </a:spcBef>
              <a:spcAft>
                <a:spcPts val="0"/>
              </a:spcAft>
              <a:buClr>
                <a:schemeClr val="accent1"/>
              </a:buClr>
              <a:buSzPts val="1326"/>
              <a:buFont typeface="Arial"/>
              <a:buChar char="•"/>
              <a:defRPr sz="1950" b="0" i="0" u="none" strike="noStrike" cap="none">
                <a:solidFill>
                  <a:schemeClr val="dk1"/>
                </a:solidFill>
                <a:latin typeface="Arial"/>
                <a:ea typeface="Arial"/>
                <a:cs typeface="Arial"/>
                <a:sym typeface="Arial"/>
              </a:defRPr>
            </a:lvl2pPr>
            <a:lvl3pPr marL="1371600" marR="0" lvl="2" indent="-296608" algn="l" rtl="0">
              <a:lnSpc>
                <a:spcPct val="100000"/>
              </a:lnSpc>
              <a:spcBef>
                <a:spcPts val="315"/>
              </a:spcBef>
              <a:spcAft>
                <a:spcPts val="0"/>
              </a:spcAft>
              <a:buClr>
                <a:schemeClr val="accent1"/>
              </a:buClr>
              <a:buSzPts val="1071"/>
              <a:buFont typeface="Arial"/>
              <a:buChar char="•"/>
              <a:defRPr sz="1575" b="0" i="0" u="none" strike="noStrike" cap="none">
                <a:solidFill>
                  <a:schemeClr val="dk1"/>
                </a:solidFill>
                <a:latin typeface="Arial"/>
                <a:ea typeface="Arial"/>
                <a:cs typeface="Arial"/>
                <a:sym typeface="Arial"/>
              </a:defRPr>
            </a:lvl3pPr>
            <a:lvl4pPr marL="1828800" marR="0" lvl="3" indent="-280416" algn="l" rtl="0">
              <a:lnSpc>
                <a:spcPct val="100000"/>
              </a:lnSpc>
              <a:spcBef>
                <a:spcPts val="240"/>
              </a:spcBef>
              <a:spcAft>
                <a:spcPts val="0"/>
              </a:spcAft>
              <a:buClr>
                <a:schemeClr val="accent1"/>
              </a:buClr>
              <a:buSzPts val="816"/>
              <a:buFont typeface="Arial"/>
              <a:buChar char="•"/>
              <a:defRPr sz="1200" b="0" i="0" u="none" strike="noStrike" cap="none">
                <a:solidFill>
                  <a:schemeClr val="dk1"/>
                </a:solidFill>
                <a:latin typeface="Arial"/>
                <a:ea typeface="Arial"/>
                <a:cs typeface="Arial"/>
                <a:sym typeface="Arial"/>
              </a:defRPr>
            </a:lvl4pPr>
            <a:lvl5pPr marL="2286000" marR="0" lvl="4" indent="-270700" algn="l" rtl="0">
              <a:lnSpc>
                <a:spcPct val="100000"/>
              </a:lnSpc>
              <a:spcBef>
                <a:spcPts val="195"/>
              </a:spcBef>
              <a:spcAft>
                <a:spcPts val="0"/>
              </a:spcAft>
              <a:buClr>
                <a:schemeClr val="accent1"/>
              </a:buClr>
              <a:buSzPts val="663"/>
              <a:buFont typeface="Arial"/>
              <a:buChar char="•"/>
              <a:defRPr sz="975" b="0" i="0" u="none" strike="noStrike" cap="none">
                <a:solidFill>
                  <a:schemeClr val="dk1"/>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9" name="Google Shape;49;p74"/>
          <p:cNvSpPr txBox="1">
            <a:spLocks noGrp="1"/>
          </p:cNvSpPr>
          <p:nvPr>
            <p:ph type="ftr" idx="11"/>
          </p:nvPr>
        </p:nvSpPr>
        <p:spPr>
          <a:xfrm>
            <a:off x="0" y="6497667"/>
            <a:ext cx="9144000" cy="365125"/>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infogram.com/1pnm71rvx1l3pdszwgj7e975lxumv67790v?live"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descr="Title page&#10;A Shell of a Year&#10;ALF Briefing&#10;Megan C. Masters, PhD "/>
          <p:cNvSpPr txBox="1">
            <a:spLocks noGrp="1"/>
          </p:cNvSpPr>
          <p:nvPr>
            <p:ph type="title"/>
          </p:nvPr>
        </p:nvSpPr>
        <p:spPr>
          <a:xfrm>
            <a:off x="457200" y="3051308"/>
            <a:ext cx="8229600" cy="983672"/>
          </a:xfrm>
          <a:prstGeom prst="rect">
            <a:avLst/>
          </a:prstGeom>
          <a:solidFill>
            <a:schemeClr val="lt2"/>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accent1"/>
              </a:buClr>
              <a:buSzPts val="2167"/>
              <a:buFont typeface="Arial"/>
              <a:buNone/>
            </a:pPr>
            <a:r>
              <a:rPr lang="en-US" sz="3100" dirty="0"/>
              <a:t>Lessons Worth Keeping</a:t>
            </a:r>
            <a:br>
              <a:rPr lang="en-US" sz="3100" dirty="0"/>
            </a:br>
            <a:endParaRPr dirty="0"/>
          </a:p>
        </p:txBody>
      </p:sp>
      <p:sp>
        <p:nvSpPr>
          <p:cNvPr id="60" name="Google Shape;60;p14" descr="Title page&#10;A Shell of a Year&#10;ALF Briefing&#10;Megan C. Masters, PhD "/>
          <p:cNvSpPr txBox="1">
            <a:spLocks noGrp="1"/>
          </p:cNvSpPr>
          <p:nvPr>
            <p:ph type="body" idx="1"/>
          </p:nvPr>
        </p:nvSpPr>
        <p:spPr>
          <a:xfrm>
            <a:off x="0" y="3710890"/>
            <a:ext cx="9144000" cy="648180"/>
          </a:xfrm>
          <a:prstGeom prst="rect">
            <a:avLst/>
          </a:prstGeom>
          <a:solidFill>
            <a:schemeClr val="lt2"/>
          </a:solidFill>
          <a:ln>
            <a:noFill/>
          </a:ln>
        </p:spPr>
        <p:txBody>
          <a:bodyPr spcFirstLastPara="1" wrap="square" lIns="91425" tIns="45700" rIns="91425" bIns="45700" anchor="ctr" anchorCtr="0">
            <a:noAutofit/>
          </a:bodyPr>
          <a:lstStyle/>
          <a:p>
            <a:pPr marL="457200" lvl="0" indent="-228600" algn="ctr" rtl="0">
              <a:lnSpc>
                <a:spcPct val="100000"/>
              </a:lnSpc>
              <a:spcBef>
                <a:spcPts val="240"/>
              </a:spcBef>
              <a:spcAft>
                <a:spcPts val="0"/>
              </a:spcAft>
              <a:buSzPts val="816"/>
              <a:buNone/>
            </a:pPr>
            <a:r>
              <a:rPr lang="en-US" dirty="0"/>
              <a:t>Harnessing Lessons Learned Throughout the COVID-19 Pandemic</a:t>
            </a:r>
            <a:endParaRPr dirty="0"/>
          </a:p>
          <a:p>
            <a:pPr marL="457200" lvl="0" indent="-228600" algn="ctr" rtl="0">
              <a:lnSpc>
                <a:spcPct val="100000"/>
              </a:lnSpc>
              <a:spcBef>
                <a:spcPts val="240"/>
              </a:spcBef>
              <a:spcAft>
                <a:spcPts val="0"/>
              </a:spcAft>
              <a:buSzPts val="816"/>
              <a:buNone/>
            </a:pPr>
            <a:r>
              <a:rPr lang="en-US" dirty="0"/>
              <a:t>Innovations in Teaching &amp; Learning Conference | May 11, 2022</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a:spLocks noGrp="1"/>
          </p:cNvSpPr>
          <p:nvPr>
            <p:ph type="title"/>
          </p:nvPr>
        </p:nvSpPr>
        <p:spPr>
          <a:xfrm>
            <a:off x="0" y="1640467"/>
            <a:ext cx="8772940" cy="167124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600"/>
              </a:spcAft>
              <a:buSzPct val="64516"/>
              <a:buNone/>
            </a:pPr>
            <a:r>
              <a:rPr lang="en-US" sz="3100" b="0" dirty="0">
                <a:latin typeface="Arial"/>
                <a:ea typeface="Arial"/>
                <a:cs typeface="Arial"/>
                <a:sym typeface="Arial"/>
              </a:rPr>
              <a:t>Graduate-level </a:t>
            </a:r>
            <a:r>
              <a:rPr lang="en-US" sz="3100" b="0" dirty="0">
                <a:solidFill>
                  <a:schemeClr val="dk1"/>
                </a:solidFill>
                <a:latin typeface="Arial"/>
                <a:ea typeface="Arial"/>
                <a:cs typeface="Arial"/>
                <a:sym typeface="Arial"/>
              </a:rPr>
              <a:t>instructors had a slightly more positive experience than undergraduate course instructors.</a:t>
            </a:r>
            <a:br>
              <a:rPr lang="en-US" sz="2700" b="0" dirty="0">
                <a:solidFill>
                  <a:schemeClr val="dk1"/>
                </a:solidFill>
                <a:latin typeface="Arial"/>
                <a:ea typeface="Arial"/>
                <a:cs typeface="Arial"/>
                <a:sym typeface="Arial"/>
              </a:rPr>
            </a:br>
            <a:r>
              <a:rPr lang="en-US" sz="1600" b="0" dirty="0">
                <a:solidFill>
                  <a:srgbClr val="6F7A7A"/>
                </a:solidFill>
                <a:latin typeface="Arial"/>
                <a:ea typeface="Arial"/>
                <a:cs typeface="Arial"/>
                <a:sym typeface="Arial"/>
              </a:rPr>
              <a:t>% Positive &amp; Somewhat Positive</a:t>
            </a:r>
            <a:br>
              <a:rPr lang="en-US" sz="2400" dirty="0">
                <a:solidFill>
                  <a:schemeClr val="dk1"/>
                </a:solidFill>
                <a:latin typeface="Arial"/>
                <a:ea typeface="Arial"/>
                <a:cs typeface="Arial"/>
                <a:sym typeface="Arial"/>
              </a:rPr>
            </a:br>
            <a:r>
              <a:rPr lang="en-US" b="0" dirty="0">
                <a:solidFill>
                  <a:schemeClr val="dk1"/>
                </a:solidFill>
                <a:latin typeface="Arial"/>
                <a:ea typeface="Arial"/>
                <a:cs typeface="Arial"/>
                <a:sym typeface="Arial"/>
              </a:rPr>
              <a:t> </a:t>
            </a:r>
            <a:endParaRPr dirty="0"/>
          </a:p>
        </p:txBody>
      </p:sp>
      <p:sp>
        <p:nvSpPr>
          <p:cNvPr id="210" name="Google Shape;210;p18"/>
          <p:cNvSpPr txBox="1"/>
          <p:nvPr/>
        </p:nvSpPr>
        <p:spPr>
          <a:xfrm>
            <a:off x="0" y="343180"/>
            <a:ext cx="8978348"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6F7A7A"/>
                </a:solidFill>
                <a:latin typeface="Arial"/>
                <a:ea typeface="Arial"/>
                <a:cs typeface="Arial"/>
                <a:sym typeface="Arial"/>
              </a:rPr>
              <a:t>Survey question: Overall, my experience teaching courses this semester has been: (% Positive &amp; Somewhat Positive)</a:t>
            </a:r>
            <a:endParaRPr dirty="0"/>
          </a:p>
          <a:p>
            <a:pPr marL="0" marR="0" lvl="0" indent="0" algn="l" rtl="0">
              <a:lnSpc>
                <a:spcPct val="100000"/>
              </a:lnSpc>
              <a:spcBef>
                <a:spcPts val="0"/>
              </a:spcBef>
              <a:spcAft>
                <a:spcPts val="0"/>
              </a:spcAft>
              <a:buClr>
                <a:srgbClr val="000000"/>
              </a:buClr>
              <a:buSzPts val="1400"/>
              <a:buFont typeface="Arial"/>
              <a:buNone/>
            </a:pPr>
            <a:r>
              <a:rPr lang="en-US" sz="1400" b="0" i="1" u="none" strike="noStrike" cap="none" dirty="0">
                <a:solidFill>
                  <a:srgbClr val="6F7A7A"/>
                </a:solidFill>
                <a:latin typeface="Arial"/>
                <a:ea typeface="Arial"/>
                <a:cs typeface="Arial"/>
                <a:sym typeface="Arial"/>
              </a:rPr>
              <a:t>n</a:t>
            </a:r>
            <a:r>
              <a:rPr lang="en-US" sz="1400" b="0" i="0" u="none" strike="noStrike" cap="none" dirty="0">
                <a:solidFill>
                  <a:srgbClr val="6F7A7A"/>
                </a:solidFill>
                <a:latin typeface="Arial"/>
                <a:ea typeface="Arial"/>
                <a:cs typeface="Arial"/>
                <a:sym typeface="Arial"/>
              </a:rPr>
              <a:t> = 113 - 505</a:t>
            </a:r>
            <a:endParaRPr dirty="0"/>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7F7F7F"/>
                </a:solidFill>
                <a:latin typeface="Arial"/>
                <a:ea typeface="Arial"/>
                <a:cs typeface="Arial"/>
                <a:sym typeface="Arial"/>
              </a:rPr>
              <a:t>Source: Fall 2021 UMD Instructor Experience Survey</a:t>
            </a:r>
            <a:endParaRPr sz="1400" b="0" i="0" u="none" strike="noStrike" cap="none" dirty="0">
              <a:solidFill>
                <a:srgbClr val="000000"/>
              </a:solidFill>
              <a:latin typeface="Arial"/>
              <a:ea typeface="Arial"/>
              <a:cs typeface="Arial"/>
              <a:sym typeface="Arial"/>
            </a:endParaRPr>
          </a:p>
        </p:txBody>
      </p:sp>
      <p:sp>
        <p:nvSpPr>
          <p:cNvPr id="211" name="Google Shape;211;p18"/>
          <p:cNvSpPr txBox="1"/>
          <p:nvPr/>
        </p:nvSpPr>
        <p:spPr>
          <a:xfrm>
            <a:off x="12168" y="0"/>
            <a:ext cx="8229600" cy="4572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E21833"/>
              </a:buClr>
              <a:buSzPts val="1800"/>
              <a:buFont typeface="Arial"/>
              <a:buNone/>
            </a:pPr>
            <a:r>
              <a:rPr lang="en-US" sz="1800" b="1" i="0" u="none" strike="noStrike" cap="none" dirty="0">
                <a:solidFill>
                  <a:srgbClr val="6F7A7A"/>
                </a:solidFill>
                <a:latin typeface="Arial"/>
                <a:ea typeface="Arial"/>
                <a:cs typeface="Arial"/>
                <a:sym typeface="Arial"/>
              </a:rPr>
              <a:t>Coursework Experience</a:t>
            </a:r>
            <a:endParaRPr sz="1400" b="0" i="0" u="none" strike="noStrike" cap="none" dirty="0">
              <a:solidFill>
                <a:srgbClr val="000000"/>
              </a:solidFill>
              <a:latin typeface="Arial"/>
              <a:ea typeface="Arial"/>
              <a:cs typeface="Arial"/>
              <a:sym typeface="Arial"/>
            </a:endParaRPr>
          </a:p>
        </p:txBody>
      </p:sp>
      <p:pic>
        <p:nvPicPr>
          <p:cNvPr id="212" name="Google Shape;212;p18"/>
          <p:cNvPicPr preferRelativeResize="0"/>
          <p:nvPr/>
        </p:nvPicPr>
        <p:blipFill rotWithShape="1">
          <a:blip r:embed="rId3">
            <a:alphaModFix/>
          </a:blip>
          <a:srcRect/>
          <a:stretch/>
        </p:blipFill>
        <p:spPr>
          <a:xfrm>
            <a:off x="323836" y="3086100"/>
            <a:ext cx="8536084" cy="2819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250"/>
                                        <p:tgtEl>
                                          <p:spTgt spid="209"/>
                                        </p:tgtEl>
                                      </p:cBhvr>
                                    </p:animEffect>
                                  </p:childTnLst>
                                </p:cTn>
                              </p:par>
                              <p:par>
                                <p:cTn id="8" presetID="10" presetClass="entr" presetSubtype="0" fill="hold" nodeType="withEffect">
                                  <p:stCondLst>
                                    <p:cond delay="0"/>
                                  </p:stCondLst>
                                  <p:childTnLst>
                                    <p:set>
                                      <p:cBhvr>
                                        <p:cTn id="9" dur="1" fill="hold">
                                          <p:stCondLst>
                                            <p:cond delay="0"/>
                                          </p:stCondLst>
                                        </p:cTn>
                                        <p:tgtEl>
                                          <p:spTgt spid="211"/>
                                        </p:tgtEl>
                                        <p:attrNameLst>
                                          <p:attrName>style.visibility</p:attrName>
                                        </p:attrNameLst>
                                      </p:cBhvr>
                                      <p:to>
                                        <p:strVal val="visible"/>
                                      </p:to>
                                    </p:set>
                                    <p:animEffect transition="in" filter="fade">
                                      <p:cBhvr>
                                        <p:cTn id="10" dur="250"/>
                                        <p:tgtEl>
                                          <p:spTgt spid="211"/>
                                        </p:tgtEl>
                                      </p:cBhvr>
                                    </p:animEffect>
                                  </p:childTnLst>
                                </p:cTn>
                              </p:par>
                              <p:par>
                                <p:cTn id="11" presetID="10" presetClass="entr" presetSubtype="0" fill="hold" nodeType="withEffect">
                                  <p:stCondLst>
                                    <p:cond delay="0"/>
                                  </p:stCondLst>
                                  <p:childTnLst>
                                    <p:set>
                                      <p:cBhvr>
                                        <p:cTn id="12" dur="1" fill="hold">
                                          <p:stCondLst>
                                            <p:cond delay="0"/>
                                          </p:stCondLst>
                                        </p:cTn>
                                        <p:tgtEl>
                                          <p:spTgt spid="210"/>
                                        </p:tgtEl>
                                        <p:attrNameLst>
                                          <p:attrName>style.visibility</p:attrName>
                                        </p:attrNameLst>
                                      </p:cBhvr>
                                      <p:to>
                                        <p:strVal val="visible"/>
                                      </p:to>
                                    </p:set>
                                    <p:animEffect transition="in" filter="fade">
                                      <p:cBhvr>
                                        <p:cTn id="13" dur="250"/>
                                        <p:tgtEl>
                                          <p:spTgt spid="210"/>
                                        </p:tgtEl>
                                      </p:cBhvr>
                                    </p:animEffect>
                                  </p:childTnLst>
                                </p:cTn>
                              </p:par>
                              <p:par>
                                <p:cTn id="14" presetID="10" presetClass="entr" presetSubtype="0" fill="hold" nodeType="withEffect">
                                  <p:stCondLst>
                                    <p:cond delay="0"/>
                                  </p:stCondLst>
                                  <p:childTnLst>
                                    <p:set>
                                      <p:cBhvr>
                                        <p:cTn id="15" dur="1" fill="hold">
                                          <p:stCondLst>
                                            <p:cond delay="0"/>
                                          </p:stCondLst>
                                        </p:cTn>
                                        <p:tgtEl>
                                          <p:spTgt spid="212"/>
                                        </p:tgtEl>
                                        <p:attrNameLst>
                                          <p:attrName>style.visibility</p:attrName>
                                        </p:attrNameLst>
                                      </p:cBhvr>
                                      <p:to>
                                        <p:strVal val="visible"/>
                                      </p:to>
                                    </p:set>
                                    <p:animEffect transition="in" filter="fade">
                                      <p:cBhvr>
                                        <p:cTn id="16" dur="25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2"/>
          <p:cNvSpPr txBox="1"/>
          <p:nvPr/>
        </p:nvSpPr>
        <p:spPr>
          <a:xfrm>
            <a:off x="12168" y="0"/>
            <a:ext cx="8229600" cy="4572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E21833"/>
              </a:buClr>
              <a:buSzPts val="1800"/>
              <a:buFont typeface="Arial"/>
              <a:buNone/>
            </a:pPr>
            <a:r>
              <a:rPr lang="en-US" sz="1800" b="1" i="0" u="none" strike="noStrike" cap="none" dirty="0">
                <a:solidFill>
                  <a:srgbClr val="6F7A7A"/>
                </a:solidFill>
                <a:latin typeface="Arial"/>
                <a:ea typeface="Arial"/>
                <a:cs typeface="Arial"/>
                <a:sym typeface="Arial"/>
              </a:rPr>
              <a:t>Academic Activities</a:t>
            </a:r>
            <a:endParaRPr sz="1400" b="0" i="0" u="none" strike="noStrike" cap="none" dirty="0">
              <a:solidFill>
                <a:srgbClr val="000000"/>
              </a:solidFill>
              <a:latin typeface="Arial"/>
              <a:ea typeface="Arial"/>
              <a:cs typeface="Arial"/>
              <a:sym typeface="Arial"/>
            </a:endParaRPr>
          </a:p>
        </p:txBody>
      </p:sp>
      <p:sp>
        <p:nvSpPr>
          <p:cNvPr id="219" name="Google Shape;219;p22"/>
          <p:cNvSpPr txBox="1"/>
          <p:nvPr/>
        </p:nvSpPr>
        <p:spPr>
          <a:xfrm>
            <a:off x="12168" y="1325207"/>
            <a:ext cx="8844331"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Academic activities were difficult for fewer students in Fall 2021 compared to Fall 2020.</a:t>
            </a:r>
            <a:endParaRPr sz="2800" b="0" i="0" u="none" strike="noStrike" cap="none" dirty="0">
              <a:solidFill>
                <a:srgbClr val="000000"/>
              </a:solidFill>
              <a:latin typeface="Arial"/>
              <a:ea typeface="Arial"/>
              <a:cs typeface="Arial"/>
              <a:sym typeface="Arial"/>
            </a:endParaRPr>
          </a:p>
        </p:txBody>
      </p:sp>
      <p:sp>
        <p:nvSpPr>
          <p:cNvPr id="220" name="Google Shape;220;p22"/>
          <p:cNvSpPr txBox="1"/>
          <p:nvPr/>
        </p:nvSpPr>
        <p:spPr>
          <a:xfrm>
            <a:off x="12168" y="361165"/>
            <a:ext cx="9131832" cy="9335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6F7A7A"/>
                </a:solidFill>
                <a:latin typeface="Arial"/>
                <a:ea typeface="Arial"/>
                <a:cs typeface="Arial"/>
                <a:sym typeface="Arial"/>
              </a:rPr>
              <a:t>Survey question: How easy or difficult have you found each of the following to manage this semester? (% Somewhat Difficult &amp; Very Difficult)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undergraduates</a:t>
            </a:r>
            <a:r>
              <a:rPr lang="en-US" sz="1200" b="0" i="0" u="none" strike="noStrike" cap="none" dirty="0">
                <a:solidFill>
                  <a:srgbClr val="6F7A7A"/>
                </a:solidFill>
                <a:latin typeface="Arial"/>
                <a:ea typeface="Arial"/>
                <a:cs typeface="Arial"/>
                <a:sym typeface="Arial"/>
              </a:rPr>
              <a:t> = 180 – 4,314| </a:t>
            </a: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graduates</a:t>
            </a:r>
            <a:r>
              <a:rPr lang="en-US" sz="1200" b="0" i="0" u="none" strike="noStrike" cap="none" dirty="0">
                <a:solidFill>
                  <a:srgbClr val="6F7A7A"/>
                </a:solidFill>
                <a:latin typeface="Arial"/>
                <a:ea typeface="Arial"/>
                <a:cs typeface="Arial"/>
                <a:sym typeface="Arial"/>
              </a:rPr>
              <a:t> = 125 – 1,197</a:t>
            </a:r>
            <a:endParaRPr sz="1200" b="0" i="0" u="none" strike="noStrike" cap="none" dirty="0">
              <a:solidFill>
                <a:srgbClr val="6F7A7A"/>
              </a:solidFill>
              <a:latin typeface="Arial"/>
              <a:ea typeface="Arial"/>
              <a:cs typeface="Arial"/>
              <a:sym typeface="Arial"/>
            </a:endParaRPr>
          </a:p>
          <a:p>
            <a:pPr marL="0" marR="0" lvl="0" indent="0" algn="l" rtl="0">
              <a:lnSpc>
                <a:spcPct val="100000"/>
              </a:lnSpc>
              <a:spcBef>
                <a:spcPts val="400"/>
              </a:spcBef>
              <a:spcAft>
                <a:spcPts val="400"/>
              </a:spcAft>
              <a:buClr>
                <a:srgbClr val="000000"/>
              </a:buClr>
              <a:buSzPts val="1200"/>
              <a:buFont typeface="Arial"/>
              <a:buNone/>
            </a:pPr>
            <a:r>
              <a:rPr lang="en-US" sz="1200" b="0" i="0" u="none" strike="noStrike" cap="none" dirty="0">
                <a:solidFill>
                  <a:srgbClr val="7F7F7F"/>
                </a:solidFill>
                <a:latin typeface="Arial"/>
                <a:ea typeface="Arial"/>
                <a:cs typeface="Arial"/>
                <a:sym typeface="Arial"/>
              </a:rPr>
              <a:t>Source: Fall 2020 &amp; Fall 2021 UMD Student Experience Surveys</a:t>
            </a:r>
            <a:endParaRPr sz="1200" b="0" i="0" u="none" strike="noStrike" cap="none" dirty="0">
              <a:solidFill>
                <a:srgbClr val="000000"/>
              </a:solidFill>
              <a:latin typeface="Arial"/>
              <a:ea typeface="Arial"/>
              <a:cs typeface="Arial"/>
              <a:sym typeface="Arial"/>
            </a:endParaRPr>
          </a:p>
        </p:txBody>
      </p:sp>
      <p:pic>
        <p:nvPicPr>
          <p:cNvPr id="221" name="Google Shape;221;p22"/>
          <p:cNvPicPr preferRelativeResize="0"/>
          <p:nvPr/>
        </p:nvPicPr>
        <p:blipFill rotWithShape="1">
          <a:blip r:embed="rId3">
            <a:alphaModFix/>
          </a:blip>
          <a:srcRect/>
          <a:stretch/>
        </p:blipFill>
        <p:spPr>
          <a:xfrm>
            <a:off x="1917983" y="2318394"/>
            <a:ext cx="5308033" cy="41037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500"/>
                                        <p:tgtEl>
                                          <p:spTgt spid="218"/>
                                        </p:tgtEl>
                                      </p:cBhvr>
                                    </p:animEffect>
                                  </p:childTnLst>
                                </p:cTn>
                              </p:par>
                              <p:par>
                                <p:cTn id="8" presetID="10" presetClass="entr" presetSubtype="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Effect transition="in" filter="fade">
                                      <p:cBhvr>
                                        <p:cTn id="10" dur="500"/>
                                        <p:tgtEl>
                                          <p:spTgt spid="219"/>
                                        </p:tgtEl>
                                      </p:cBhvr>
                                    </p:animEffect>
                                  </p:childTnLst>
                                </p:cTn>
                              </p:par>
                              <p:par>
                                <p:cTn id="11" presetID="10" presetClass="entr" presetSubtype="0" fill="hold" nodeType="withEffect">
                                  <p:stCondLst>
                                    <p:cond delay="0"/>
                                  </p:stCondLst>
                                  <p:childTnLst>
                                    <p:set>
                                      <p:cBhvr>
                                        <p:cTn id="12" dur="1" fill="hold">
                                          <p:stCondLst>
                                            <p:cond delay="0"/>
                                          </p:stCondLst>
                                        </p:cTn>
                                        <p:tgtEl>
                                          <p:spTgt spid="220"/>
                                        </p:tgtEl>
                                        <p:attrNameLst>
                                          <p:attrName>style.visibility</p:attrName>
                                        </p:attrNameLst>
                                      </p:cBhvr>
                                      <p:to>
                                        <p:strVal val="visible"/>
                                      </p:to>
                                    </p:set>
                                    <p:animEffect transition="in" filter="fade">
                                      <p:cBhvr>
                                        <p:cTn id="13" dur="500"/>
                                        <p:tgtEl>
                                          <p:spTgt spid="220"/>
                                        </p:tgtEl>
                                      </p:cBhvr>
                                    </p:animEffect>
                                  </p:childTnLst>
                                </p:cTn>
                              </p:par>
                              <p:par>
                                <p:cTn id="14" presetID="10" presetClass="entr" presetSubtype="0" fill="hold" nodeType="withEffect">
                                  <p:stCondLst>
                                    <p:cond delay="0"/>
                                  </p:stCondLst>
                                  <p:childTnLst>
                                    <p:set>
                                      <p:cBhvr>
                                        <p:cTn id="15" dur="1" fill="hold">
                                          <p:stCondLst>
                                            <p:cond delay="0"/>
                                          </p:stCondLst>
                                        </p:cTn>
                                        <p:tgtEl>
                                          <p:spTgt spid="221"/>
                                        </p:tgtEl>
                                        <p:attrNameLst>
                                          <p:attrName>style.visibility</p:attrName>
                                        </p:attrNameLst>
                                      </p:cBhvr>
                                      <p:to>
                                        <p:strVal val="visible"/>
                                      </p:to>
                                    </p:set>
                                    <p:animEffect transition="in" filter="fade">
                                      <p:cBhvr>
                                        <p:cTn id="16"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37"/>
          <p:cNvSpPr txBox="1">
            <a:spLocks noGrp="1"/>
          </p:cNvSpPr>
          <p:nvPr>
            <p:ph type="title"/>
          </p:nvPr>
        </p:nvSpPr>
        <p:spPr>
          <a:xfrm>
            <a:off x="457200" y="28575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accent1"/>
              </a:buClr>
              <a:buSzPct val="40000"/>
              <a:buNone/>
            </a:pPr>
            <a:r>
              <a:rPr lang="en-US" sz="5000" dirty="0"/>
              <a:t>More students felt engaged in class during the Fall 2021 semester compared to Fall 2020.</a:t>
            </a:r>
            <a:endParaRPr dirty="0"/>
          </a:p>
        </p:txBody>
      </p:sp>
      <p:sp>
        <p:nvSpPr>
          <p:cNvPr id="237" name="Google Shape;237;p37"/>
          <p:cNvSpPr/>
          <p:nvPr/>
        </p:nvSpPr>
        <p:spPr>
          <a:xfrm>
            <a:off x="99328" y="105276"/>
            <a:ext cx="566928" cy="562630"/>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E21833"/>
                </a:solidFill>
                <a:latin typeface="Arial"/>
                <a:ea typeface="Arial"/>
                <a:cs typeface="Arial"/>
                <a:sym typeface="Arial"/>
              </a:rPr>
              <a:t>2</a:t>
            </a:r>
            <a:endParaRPr sz="2000" b="1" i="0" u="none" strike="noStrike" cap="none" dirty="0">
              <a:solidFill>
                <a:srgbClr val="E21833"/>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p:nvPr/>
        </p:nvSpPr>
        <p:spPr>
          <a:xfrm>
            <a:off x="12168" y="0"/>
            <a:ext cx="8229600" cy="4572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E21833"/>
              </a:buClr>
              <a:buSzPts val="1800"/>
              <a:buFont typeface="Arial"/>
              <a:buNone/>
            </a:pPr>
            <a:r>
              <a:rPr lang="en-US" sz="1800" b="1" i="0" u="none" strike="noStrike" cap="none" dirty="0">
                <a:solidFill>
                  <a:srgbClr val="6F7A7A"/>
                </a:solidFill>
                <a:latin typeface="Arial"/>
                <a:ea typeface="Arial"/>
                <a:cs typeface="Arial"/>
                <a:sym typeface="Arial"/>
              </a:rPr>
              <a:t>UMD Connection</a:t>
            </a:r>
            <a:endParaRPr sz="1400" b="0" i="0" u="none" strike="noStrike" cap="none" dirty="0">
              <a:solidFill>
                <a:srgbClr val="000000"/>
              </a:solidFill>
              <a:latin typeface="Arial"/>
              <a:ea typeface="Arial"/>
              <a:cs typeface="Arial"/>
              <a:sym typeface="Arial"/>
            </a:endParaRPr>
          </a:p>
        </p:txBody>
      </p:sp>
      <p:sp>
        <p:nvSpPr>
          <p:cNvPr id="244" name="Google Shape;244;p39"/>
          <p:cNvSpPr txBox="1"/>
          <p:nvPr/>
        </p:nvSpPr>
        <p:spPr>
          <a:xfrm>
            <a:off x="12168" y="1530581"/>
            <a:ext cx="88443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More students felt </a:t>
            </a:r>
            <a:r>
              <a:rPr lang="en-US" sz="2800" b="1" i="0" u="none" strike="noStrike" cap="none" dirty="0">
                <a:solidFill>
                  <a:schemeClr val="accent1"/>
                </a:solidFill>
              </a:rPr>
              <a:t>engaged with campus</a:t>
            </a:r>
            <a:r>
              <a:rPr lang="en-US" sz="2800" b="0" i="0" u="none" strike="noStrike" cap="none" dirty="0">
                <a:solidFill>
                  <a:srgbClr val="000000"/>
                </a:solidFill>
                <a:latin typeface="Arial"/>
                <a:ea typeface="Arial"/>
                <a:cs typeface="Arial"/>
                <a:sym typeface="Arial"/>
              </a:rPr>
              <a:t> and in their classrooms in Fall 2021 than in Fall 2020.</a:t>
            </a:r>
            <a:endParaRPr sz="2800" b="0" i="0" u="none" strike="noStrike" cap="none" dirty="0">
              <a:solidFill>
                <a:srgbClr val="000000"/>
              </a:solidFill>
              <a:latin typeface="Arial"/>
              <a:ea typeface="Arial"/>
              <a:cs typeface="Arial"/>
              <a:sym typeface="Arial"/>
            </a:endParaRPr>
          </a:p>
        </p:txBody>
      </p:sp>
      <p:sp>
        <p:nvSpPr>
          <p:cNvPr id="245" name="Google Shape;245;p39"/>
          <p:cNvSpPr txBox="1"/>
          <p:nvPr/>
        </p:nvSpPr>
        <p:spPr>
          <a:xfrm>
            <a:off x="12168" y="361165"/>
            <a:ext cx="9131832" cy="114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6F7A7A"/>
                </a:solidFill>
                <a:latin typeface="Arial"/>
                <a:ea typeface="Arial"/>
                <a:cs typeface="Arial"/>
                <a:sym typeface="Arial"/>
              </a:rPr>
              <a:t>Survey question: Please rate the extent to which you agree or disagree with the following statements. This semester: (% Somewhat Agree &amp; Strongly Agree)</a:t>
            </a:r>
            <a:endParaRPr sz="1200" b="0" i="0" u="none" strike="noStrike" cap="none" dirty="0">
              <a:solidFill>
                <a:srgbClr val="6F7A7A"/>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undergraduates</a:t>
            </a:r>
            <a:r>
              <a:rPr lang="en-US" sz="1200" b="0" i="0" u="none" strike="noStrike" cap="none" dirty="0">
                <a:solidFill>
                  <a:srgbClr val="6F7A7A"/>
                </a:solidFill>
                <a:latin typeface="Arial"/>
                <a:ea typeface="Arial"/>
                <a:cs typeface="Arial"/>
                <a:sym typeface="Arial"/>
              </a:rPr>
              <a:t> = 1,594 –  1,731| </a:t>
            </a: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graduates</a:t>
            </a:r>
            <a:r>
              <a:rPr lang="en-US" sz="1200" b="0" i="0" u="none" strike="noStrike" cap="none" dirty="0">
                <a:solidFill>
                  <a:srgbClr val="6F7A7A"/>
                </a:solidFill>
                <a:latin typeface="Arial"/>
                <a:ea typeface="Arial"/>
                <a:cs typeface="Arial"/>
                <a:sym typeface="Arial"/>
              </a:rPr>
              <a:t> = 812 – 1,038</a:t>
            </a:r>
            <a:endParaRPr sz="1200" b="0" i="0" u="none" strike="noStrike" cap="none" dirty="0">
              <a:solidFill>
                <a:srgbClr val="6F7A7A"/>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200"/>
              <a:buFont typeface="Arial"/>
              <a:buNone/>
            </a:pPr>
            <a:r>
              <a:rPr lang="en-US" sz="1200" b="0" i="0" u="none" strike="noStrike" cap="none" dirty="0">
                <a:solidFill>
                  <a:srgbClr val="7F7F7F"/>
                </a:solidFill>
                <a:latin typeface="Arial"/>
                <a:ea typeface="Arial"/>
                <a:cs typeface="Arial"/>
                <a:sym typeface="Arial"/>
              </a:rPr>
              <a:t>Source: Fall 2020 &amp; Fall 2021 UMD Student Experience Surveys</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200"/>
              <a:buFont typeface="Arial"/>
              <a:buNone/>
            </a:pPr>
            <a:endParaRPr sz="1400" b="0" i="0" u="none" strike="noStrike" cap="none" dirty="0">
              <a:solidFill>
                <a:srgbClr val="000000"/>
              </a:solidFill>
              <a:latin typeface="Arial"/>
              <a:ea typeface="Arial"/>
              <a:cs typeface="Arial"/>
              <a:sym typeface="Arial"/>
            </a:endParaRPr>
          </a:p>
        </p:txBody>
      </p:sp>
      <p:pic>
        <p:nvPicPr>
          <p:cNvPr id="246" name="Google Shape;246;p39"/>
          <p:cNvPicPr preferRelativeResize="0"/>
          <p:nvPr/>
        </p:nvPicPr>
        <p:blipFill rotWithShape="1">
          <a:blip r:embed="rId3">
            <a:alphaModFix/>
          </a:blip>
          <a:srcRect/>
          <a:stretch/>
        </p:blipFill>
        <p:spPr>
          <a:xfrm>
            <a:off x="0" y="2790144"/>
            <a:ext cx="9144000" cy="20285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50"/>
                                        <p:tgtEl>
                                          <p:spTgt spid="243"/>
                                        </p:tgtEl>
                                      </p:cBhvr>
                                    </p:animEffect>
                                  </p:childTnLst>
                                </p:cTn>
                              </p:par>
                              <p:par>
                                <p:cTn id="8" presetID="10" presetClass="entr" presetSubtype="0" fill="hold" nodeType="withEffect">
                                  <p:stCondLst>
                                    <p:cond delay="0"/>
                                  </p:stCondLst>
                                  <p:childTnLst>
                                    <p:set>
                                      <p:cBhvr>
                                        <p:cTn id="9" dur="1" fill="hold">
                                          <p:stCondLst>
                                            <p:cond delay="0"/>
                                          </p:stCondLst>
                                        </p:cTn>
                                        <p:tgtEl>
                                          <p:spTgt spid="244"/>
                                        </p:tgtEl>
                                        <p:attrNameLst>
                                          <p:attrName>style.visibility</p:attrName>
                                        </p:attrNameLst>
                                      </p:cBhvr>
                                      <p:to>
                                        <p:strVal val="visible"/>
                                      </p:to>
                                    </p:set>
                                    <p:animEffect transition="in" filter="fade">
                                      <p:cBhvr>
                                        <p:cTn id="10" dur="250"/>
                                        <p:tgtEl>
                                          <p:spTgt spid="244"/>
                                        </p:tgtEl>
                                      </p:cBhvr>
                                    </p:animEffect>
                                  </p:childTnLst>
                                </p:cTn>
                              </p:par>
                              <p:par>
                                <p:cTn id="11" presetID="10" presetClass="entr" presetSubtype="0" fill="hold" nodeType="withEffect">
                                  <p:stCondLst>
                                    <p:cond delay="0"/>
                                  </p:stCondLst>
                                  <p:childTnLst>
                                    <p:set>
                                      <p:cBhvr>
                                        <p:cTn id="12" dur="1" fill="hold">
                                          <p:stCondLst>
                                            <p:cond delay="0"/>
                                          </p:stCondLst>
                                        </p:cTn>
                                        <p:tgtEl>
                                          <p:spTgt spid="245"/>
                                        </p:tgtEl>
                                        <p:attrNameLst>
                                          <p:attrName>style.visibility</p:attrName>
                                        </p:attrNameLst>
                                      </p:cBhvr>
                                      <p:to>
                                        <p:strVal val="visible"/>
                                      </p:to>
                                    </p:set>
                                    <p:animEffect transition="in" filter="fade">
                                      <p:cBhvr>
                                        <p:cTn id="13" dur="250"/>
                                        <p:tgtEl>
                                          <p:spTgt spid="245"/>
                                        </p:tgtEl>
                                      </p:cBhvr>
                                    </p:animEffect>
                                  </p:childTnLst>
                                </p:cTn>
                              </p:par>
                              <p:par>
                                <p:cTn id="14" presetID="10" presetClass="entr" presetSubtype="0" fill="hold" nodeType="withEffect">
                                  <p:stCondLst>
                                    <p:cond delay="0"/>
                                  </p:stCondLst>
                                  <p:childTnLst>
                                    <p:set>
                                      <p:cBhvr>
                                        <p:cTn id="15" dur="1" fill="hold">
                                          <p:stCondLst>
                                            <p:cond delay="0"/>
                                          </p:stCondLst>
                                        </p:cTn>
                                        <p:tgtEl>
                                          <p:spTgt spid="246"/>
                                        </p:tgtEl>
                                        <p:attrNameLst>
                                          <p:attrName>style.visibility</p:attrName>
                                        </p:attrNameLst>
                                      </p:cBhvr>
                                      <p:to>
                                        <p:strVal val="visible"/>
                                      </p:to>
                                    </p:set>
                                    <p:animEffect transition="in" filter="fade">
                                      <p:cBhvr>
                                        <p:cTn id="16" dur="25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2"/>
          <p:cNvSpPr txBox="1"/>
          <p:nvPr/>
        </p:nvSpPr>
        <p:spPr>
          <a:xfrm>
            <a:off x="12168" y="0"/>
            <a:ext cx="8229600" cy="4572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E21833"/>
              </a:buClr>
              <a:buSzPts val="1800"/>
              <a:buFont typeface="Arial"/>
              <a:buNone/>
            </a:pPr>
            <a:r>
              <a:rPr lang="en-US" sz="1800" b="1" i="0" u="none" strike="noStrike" cap="none" dirty="0">
                <a:solidFill>
                  <a:srgbClr val="6F7A7A"/>
                </a:solidFill>
                <a:latin typeface="Arial"/>
                <a:ea typeface="Arial"/>
                <a:cs typeface="Arial"/>
                <a:sym typeface="Arial"/>
              </a:rPr>
              <a:t>Engagement, Academic Experience, and Course Engagement</a:t>
            </a:r>
            <a:endParaRPr sz="1400" b="0" i="0" u="none" strike="noStrike" cap="none" dirty="0">
              <a:solidFill>
                <a:srgbClr val="000000"/>
              </a:solidFill>
              <a:latin typeface="Arial"/>
              <a:ea typeface="Arial"/>
              <a:cs typeface="Arial"/>
              <a:sym typeface="Arial"/>
            </a:endParaRPr>
          </a:p>
        </p:txBody>
      </p:sp>
      <p:sp>
        <p:nvSpPr>
          <p:cNvPr id="253" name="Google Shape;253;p42"/>
          <p:cNvSpPr txBox="1"/>
          <p:nvPr/>
        </p:nvSpPr>
        <p:spPr>
          <a:xfrm>
            <a:off x="12168" y="1731066"/>
            <a:ext cx="8844331"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More students who felt </a:t>
            </a:r>
            <a:r>
              <a:rPr lang="en-US" sz="2800" b="1" i="0" u="none" strike="noStrike" cap="none" dirty="0">
                <a:solidFill>
                  <a:srgbClr val="E03A3E"/>
                </a:solidFill>
                <a:latin typeface="Arial"/>
                <a:ea typeface="Arial"/>
                <a:cs typeface="Arial"/>
                <a:sym typeface="Arial"/>
              </a:rPr>
              <a:t>connected to campus </a:t>
            </a:r>
            <a:r>
              <a:rPr lang="en-US" sz="2800" b="0" i="0" u="none" strike="noStrike" cap="none" dirty="0">
                <a:solidFill>
                  <a:srgbClr val="000000"/>
                </a:solidFill>
                <a:latin typeface="Arial"/>
                <a:ea typeface="Arial"/>
                <a:cs typeface="Arial"/>
                <a:sym typeface="Arial"/>
              </a:rPr>
              <a:t>felt engaged or had a positive academic experience.</a:t>
            </a:r>
            <a:endParaRPr sz="2800" b="0" i="0" u="none" strike="noStrike" cap="none" dirty="0">
              <a:solidFill>
                <a:srgbClr val="000000"/>
              </a:solidFill>
              <a:latin typeface="Arial"/>
              <a:ea typeface="Arial"/>
              <a:cs typeface="Arial"/>
              <a:sym typeface="Arial"/>
            </a:endParaRPr>
          </a:p>
        </p:txBody>
      </p:sp>
      <p:sp>
        <p:nvSpPr>
          <p:cNvPr id="254" name="Google Shape;254;p42"/>
          <p:cNvSpPr txBox="1"/>
          <p:nvPr/>
        </p:nvSpPr>
        <p:spPr>
          <a:xfrm>
            <a:off x="12168" y="361165"/>
            <a:ext cx="9131832" cy="9335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6F7A7A"/>
                </a:solidFill>
                <a:latin typeface="Arial"/>
                <a:ea typeface="Arial"/>
                <a:cs typeface="Arial"/>
                <a:sym typeface="Arial"/>
              </a:rPr>
              <a:t>Academic experience items by response to “I feel a strong sense to the UMD community” (Strongly Disagree &amp; Somewhat Disagree are “Not connected to UMD” and Strongly Agree &amp; Somewhat Agree are “Connected to UMD”)</a:t>
            </a:r>
            <a:endParaRPr sz="1200" b="0" i="0" u="none" strike="noStrike" cap="none" dirty="0">
              <a:solidFill>
                <a:srgbClr val="6F7A7A"/>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undergraduates</a:t>
            </a:r>
            <a:r>
              <a:rPr lang="en-US" sz="1200" b="0" i="0" u="none" strike="noStrike" cap="none" dirty="0">
                <a:solidFill>
                  <a:srgbClr val="6F7A7A"/>
                </a:solidFill>
                <a:latin typeface="Arial"/>
                <a:ea typeface="Arial"/>
                <a:cs typeface="Arial"/>
                <a:sym typeface="Arial"/>
              </a:rPr>
              <a:t> = 1,261 – 1,288 | </a:t>
            </a: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graduates</a:t>
            </a:r>
            <a:r>
              <a:rPr lang="en-US" sz="1200" b="0" i="0" u="none" strike="noStrike" cap="none" dirty="0">
                <a:solidFill>
                  <a:srgbClr val="6F7A7A"/>
                </a:solidFill>
                <a:latin typeface="Arial"/>
                <a:ea typeface="Arial"/>
                <a:cs typeface="Arial"/>
                <a:sym typeface="Arial"/>
              </a:rPr>
              <a:t> = 842 – 862</a:t>
            </a:r>
            <a:endParaRPr sz="1200" b="0" i="0" u="none" strike="noStrike" cap="none" dirty="0">
              <a:solidFill>
                <a:srgbClr val="6F7A7A"/>
              </a:solidFill>
              <a:latin typeface="Arial"/>
              <a:ea typeface="Arial"/>
              <a:cs typeface="Arial"/>
              <a:sym typeface="Arial"/>
            </a:endParaRPr>
          </a:p>
          <a:p>
            <a:pPr marL="0" marR="0" lvl="0" indent="0" algn="l" rtl="0">
              <a:lnSpc>
                <a:spcPct val="100000"/>
              </a:lnSpc>
              <a:spcBef>
                <a:spcPts val="400"/>
              </a:spcBef>
              <a:spcAft>
                <a:spcPts val="400"/>
              </a:spcAft>
              <a:buClr>
                <a:srgbClr val="000000"/>
              </a:buClr>
              <a:buSzPts val="1200"/>
              <a:buFont typeface="Arial"/>
              <a:buNone/>
            </a:pPr>
            <a:r>
              <a:rPr lang="en-US" sz="1200" b="0" i="0" u="none" strike="noStrike" cap="none" dirty="0">
                <a:solidFill>
                  <a:srgbClr val="7F7F7F"/>
                </a:solidFill>
                <a:latin typeface="Arial"/>
                <a:ea typeface="Arial"/>
                <a:cs typeface="Arial"/>
                <a:sym typeface="Arial"/>
              </a:rPr>
              <a:t>Source: Fall 2021 UMD Student Experience Survey</a:t>
            </a:r>
            <a:endParaRPr sz="1200" b="0" i="0" u="none" strike="noStrike" cap="none" dirty="0">
              <a:solidFill>
                <a:srgbClr val="000000"/>
              </a:solidFill>
              <a:latin typeface="Arial"/>
              <a:ea typeface="Arial"/>
              <a:cs typeface="Arial"/>
              <a:sym typeface="Arial"/>
            </a:endParaRPr>
          </a:p>
        </p:txBody>
      </p:sp>
      <p:pic>
        <p:nvPicPr>
          <p:cNvPr id="255" name="Google Shape;255;p42"/>
          <p:cNvPicPr preferRelativeResize="0"/>
          <p:nvPr/>
        </p:nvPicPr>
        <p:blipFill rotWithShape="1">
          <a:blip r:embed="rId3">
            <a:alphaModFix/>
          </a:blip>
          <a:srcRect l="1414"/>
          <a:stretch/>
        </p:blipFill>
        <p:spPr>
          <a:xfrm>
            <a:off x="64762" y="3027730"/>
            <a:ext cx="9014476" cy="22996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250"/>
                                        <p:tgtEl>
                                          <p:spTgt spid="252"/>
                                        </p:tgtEl>
                                      </p:cBhvr>
                                    </p:animEffect>
                                  </p:childTnLst>
                                </p:cTn>
                              </p:par>
                              <p:par>
                                <p:cTn id="8" presetID="10" presetClass="entr" presetSubtype="0" fill="hold" nodeType="withEffect">
                                  <p:stCondLst>
                                    <p:cond delay="0"/>
                                  </p:stCondLst>
                                  <p:childTnLst>
                                    <p:set>
                                      <p:cBhvr>
                                        <p:cTn id="9" dur="1" fill="hold">
                                          <p:stCondLst>
                                            <p:cond delay="0"/>
                                          </p:stCondLst>
                                        </p:cTn>
                                        <p:tgtEl>
                                          <p:spTgt spid="253"/>
                                        </p:tgtEl>
                                        <p:attrNameLst>
                                          <p:attrName>style.visibility</p:attrName>
                                        </p:attrNameLst>
                                      </p:cBhvr>
                                      <p:to>
                                        <p:strVal val="visible"/>
                                      </p:to>
                                    </p:set>
                                    <p:animEffect transition="in" filter="fade">
                                      <p:cBhvr>
                                        <p:cTn id="10" dur="250"/>
                                        <p:tgtEl>
                                          <p:spTgt spid="253"/>
                                        </p:tgtEl>
                                      </p:cBhvr>
                                    </p:animEffect>
                                  </p:childTnLst>
                                </p:cTn>
                              </p:par>
                              <p:par>
                                <p:cTn id="11" presetID="10" presetClass="entr" presetSubtype="0" fill="hold" nodeType="withEffect">
                                  <p:stCondLst>
                                    <p:cond delay="0"/>
                                  </p:stCondLst>
                                  <p:childTnLst>
                                    <p:set>
                                      <p:cBhvr>
                                        <p:cTn id="12" dur="1" fill="hold">
                                          <p:stCondLst>
                                            <p:cond delay="0"/>
                                          </p:stCondLst>
                                        </p:cTn>
                                        <p:tgtEl>
                                          <p:spTgt spid="254"/>
                                        </p:tgtEl>
                                        <p:attrNameLst>
                                          <p:attrName>style.visibility</p:attrName>
                                        </p:attrNameLst>
                                      </p:cBhvr>
                                      <p:to>
                                        <p:strVal val="visible"/>
                                      </p:to>
                                    </p:set>
                                    <p:animEffect transition="in" filter="fade">
                                      <p:cBhvr>
                                        <p:cTn id="13" dur="250"/>
                                        <p:tgtEl>
                                          <p:spTgt spid="254"/>
                                        </p:tgtEl>
                                      </p:cBhvr>
                                    </p:animEffect>
                                  </p:childTnLst>
                                </p:cTn>
                              </p:par>
                              <p:par>
                                <p:cTn id="14" presetID="10" presetClass="entr" presetSubtype="0" fill="hold" nodeType="withEffect">
                                  <p:stCondLst>
                                    <p:cond delay="0"/>
                                  </p:stCondLst>
                                  <p:childTnLst>
                                    <p:set>
                                      <p:cBhvr>
                                        <p:cTn id="15" dur="1" fill="hold">
                                          <p:stCondLst>
                                            <p:cond delay="0"/>
                                          </p:stCondLst>
                                        </p:cTn>
                                        <p:tgtEl>
                                          <p:spTgt spid="255"/>
                                        </p:tgtEl>
                                        <p:attrNameLst>
                                          <p:attrName>style.visibility</p:attrName>
                                        </p:attrNameLst>
                                      </p:cBhvr>
                                      <p:to>
                                        <p:strVal val="visible"/>
                                      </p:to>
                                    </p:set>
                                    <p:animEffect transition="in" filter="fade">
                                      <p:cBhvr>
                                        <p:cTn id="16" dur="25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p:nvPr/>
        </p:nvSpPr>
        <p:spPr>
          <a:xfrm>
            <a:off x="12168" y="0"/>
            <a:ext cx="8229600" cy="4572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E21833"/>
              </a:buClr>
              <a:buSzPts val="1800"/>
              <a:buFont typeface="Arial"/>
              <a:buNone/>
            </a:pPr>
            <a:r>
              <a:rPr lang="en-US" sz="1800" b="1" i="0" u="none" strike="noStrike" cap="none" dirty="0">
                <a:solidFill>
                  <a:srgbClr val="6F7A7A"/>
                </a:solidFill>
                <a:latin typeface="Arial"/>
                <a:ea typeface="Arial"/>
                <a:cs typeface="Arial"/>
                <a:sym typeface="Arial"/>
              </a:rPr>
              <a:t>Academic Engagement, First Generation Status</a:t>
            </a:r>
            <a:endParaRPr sz="1400" b="0" i="0" u="none" strike="noStrike" cap="none" dirty="0">
              <a:solidFill>
                <a:srgbClr val="000000"/>
              </a:solidFill>
              <a:latin typeface="Arial"/>
              <a:ea typeface="Arial"/>
              <a:cs typeface="Arial"/>
              <a:sym typeface="Arial"/>
            </a:endParaRPr>
          </a:p>
        </p:txBody>
      </p:sp>
      <p:sp>
        <p:nvSpPr>
          <p:cNvPr id="228" name="Google Shape;228;p36"/>
          <p:cNvSpPr txBox="1"/>
          <p:nvPr/>
        </p:nvSpPr>
        <p:spPr>
          <a:xfrm>
            <a:off x="12168" y="1530581"/>
            <a:ext cx="8844331"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Not all students felt equally engaged. </a:t>
            </a:r>
            <a:r>
              <a:rPr lang="en-US" sz="2800" b="1" i="0" u="none" strike="noStrike" cap="none" dirty="0">
                <a:solidFill>
                  <a:srgbClr val="E03A3E"/>
                </a:solidFill>
                <a:latin typeface="Arial"/>
                <a:ea typeface="Arial"/>
                <a:cs typeface="Arial"/>
                <a:sym typeface="Arial"/>
              </a:rPr>
              <a:t>First generation </a:t>
            </a:r>
            <a:r>
              <a:rPr lang="en-US" sz="2800" b="0" i="0" u="none" strike="noStrike" cap="none" dirty="0">
                <a:solidFill>
                  <a:srgbClr val="000000"/>
                </a:solidFill>
                <a:latin typeface="Arial"/>
                <a:ea typeface="Arial"/>
                <a:cs typeface="Arial"/>
                <a:sym typeface="Arial"/>
              </a:rPr>
              <a:t>undergraduate students reported struggling more with in-person engagement.</a:t>
            </a:r>
            <a:endParaRPr sz="2800" b="0" i="0" u="none" strike="noStrike" cap="none" dirty="0">
              <a:solidFill>
                <a:srgbClr val="000000"/>
              </a:solidFill>
              <a:latin typeface="Arial"/>
              <a:ea typeface="Arial"/>
              <a:cs typeface="Arial"/>
              <a:sym typeface="Arial"/>
            </a:endParaRPr>
          </a:p>
        </p:txBody>
      </p:sp>
      <p:sp>
        <p:nvSpPr>
          <p:cNvPr id="229" name="Google Shape;229;p36"/>
          <p:cNvSpPr txBox="1"/>
          <p:nvPr/>
        </p:nvSpPr>
        <p:spPr>
          <a:xfrm>
            <a:off x="12168" y="361165"/>
            <a:ext cx="9131832" cy="9335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6F7A7A"/>
                </a:solidFill>
                <a:latin typeface="Arial"/>
                <a:ea typeface="Arial"/>
                <a:cs typeface="Arial"/>
                <a:sym typeface="Arial"/>
              </a:rPr>
              <a:t>Survey question: How easy or difficult have you found the following to manage this semester? (% Somewhat Difficult &amp; Very Difficult)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6F7A7A"/>
                </a:solidFill>
                <a:latin typeface="Arial"/>
                <a:ea typeface="Arial"/>
                <a:cs typeface="Arial"/>
                <a:sym typeface="Arial"/>
              </a:rPr>
              <a:t>Note that first-generation status is recorded for undergraduate students only.</a:t>
            </a:r>
            <a:endParaRPr sz="1200" b="0" i="0" u="none" strike="noStrike" cap="none" dirty="0">
              <a:solidFill>
                <a:srgbClr val="6F7A7A"/>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undergraduates</a:t>
            </a:r>
            <a:r>
              <a:rPr lang="en-US" sz="1200" b="0" i="0" u="none" strike="noStrike" cap="none" dirty="0">
                <a:solidFill>
                  <a:srgbClr val="6F7A7A"/>
                </a:solidFill>
                <a:latin typeface="Arial"/>
                <a:ea typeface="Arial"/>
                <a:cs typeface="Arial"/>
                <a:sym typeface="Arial"/>
              </a:rPr>
              <a:t> = 180 – 1,837</a:t>
            </a:r>
            <a:endParaRPr dirty="0"/>
          </a:p>
          <a:p>
            <a:pPr marL="0" marR="0" lvl="0" indent="0" algn="l" rtl="0">
              <a:lnSpc>
                <a:spcPct val="100000"/>
              </a:lnSpc>
              <a:spcBef>
                <a:spcPts val="400"/>
              </a:spcBef>
              <a:spcAft>
                <a:spcPts val="400"/>
              </a:spcAft>
              <a:buClr>
                <a:srgbClr val="000000"/>
              </a:buClr>
              <a:buSzPts val="1200"/>
              <a:buFont typeface="Arial"/>
              <a:buNone/>
            </a:pPr>
            <a:r>
              <a:rPr lang="en-US" sz="1200" b="0" i="0" u="none" strike="noStrike" cap="none" dirty="0">
                <a:solidFill>
                  <a:srgbClr val="7F7F7F"/>
                </a:solidFill>
                <a:latin typeface="Arial"/>
                <a:ea typeface="Arial"/>
                <a:cs typeface="Arial"/>
                <a:sym typeface="Arial"/>
              </a:rPr>
              <a:t>Source: Fall 2021 UMD Student Experience Survey</a:t>
            </a:r>
            <a:endParaRPr sz="1200" b="0" i="0" u="none" strike="noStrike" cap="none" dirty="0">
              <a:solidFill>
                <a:srgbClr val="000000"/>
              </a:solidFill>
              <a:latin typeface="Arial"/>
              <a:ea typeface="Arial"/>
              <a:cs typeface="Arial"/>
              <a:sym typeface="Arial"/>
            </a:endParaRPr>
          </a:p>
        </p:txBody>
      </p:sp>
      <p:pic>
        <p:nvPicPr>
          <p:cNvPr id="230" name="Google Shape;230;p36"/>
          <p:cNvPicPr preferRelativeResize="0"/>
          <p:nvPr/>
        </p:nvPicPr>
        <p:blipFill rotWithShape="1">
          <a:blip r:embed="rId3">
            <a:alphaModFix/>
          </a:blip>
          <a:srcRect/>
          <a:stretch/>
        </p:blipFill>
        <p:spPr>
          <a:xfrm>
            <a:off x="845942" y="3126153"/>
            <a:ext cx="7452116" cy="27699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250"/>
                                        <p:tgtEl>
                                          <p:spTgt spid="227"/>
                                        </p:tgtEl>
                                      </p:cBhvr>
                                    </p:animEffect>
                                  </p:childTnLst>
                                </p:cTn>
                              </p:par>
                              <p:par>
                                <p:cTn id="8" presetID="10" presetClass="entr" presetSubtype="0" fill="hold" nodeType="withEffect">
                                  <p:stCondLst>
                                    <p:cond delay="0"/>
                                  </p:stCondLst>
                                  <p:childTnLst>
                                    <p:set>
                                      <p:cBhvr>
                                        <p:cTn id="9" dur="1" fill="hold">
                                          <p:stCondLst>
                                            <p:cond delay="0"/>
                                          </p:stCondLst>
                                        </p:cTn>
                                        <p:tgtEl>
                                          <p:spTgt spid="228"/>
                                        </p:tgtEl>
                                        <p:attrNameLst>
                                          <p:attrName>style.visibility</p:attrName>
                                        </p:attrNameLst>
                                      </p:cBhvr>
                                      <p:to>
                                        <p:strVal val="visible"/>
                                      </p:to>
                                    </p:set>
                                    <p:animEffect transition="in" filter="fade">
                                      <p:cBhvr>
                                        <p:cTn id="10" dur="250"/>
                                        <p:tgtEl>
                                          <p:spTgt spid="228"/>
                                        </p:tgtEl>
                                      </p:cBhvr>
                                    </p:animEffect>
                                  </p:childTnLst>
                                </p:cTn>
                              </p:par>
                              <p:par>
                                <p:cTn id="11" presetID="10" presetClass="entr" presetSubtype="0" fill="hold" nodeType="withEffect">
                                  <p:stCondLst>
                                    <p:cond delay="0"/>
                                  </p:stCondLst>
                                  <p:childTnLst>
                                    <p:set>
                                      <p:cBhvr>
                                        <p:cTn id="12" dur="1" fill="hold">
                                          <p:stCondLst>
                                            <p:cond delay="0"/>
                                          </p:stCondLst>
                                        </p:cTn>
                                        <p:tgtEl>
                                          <p:spTgt spid="229"/>
                                        </p:tgtEl>
                                        <p:attrNameLst>
                                          <p:attrName>style.visibility</p:attrName>
                                        </p:attrNameLst>
                                      </p:cBhvr>
                                      <p:to>
                                        <p:strVal val="visible"/>
                                      </p:to>
                                    </p:set>
                                    <p:animEffect transition="in" filter="fade">
                                      <p:cBhvr>
                                        <p:cTn id="13" dur="250"/>
                                        <p:tgtEl>
                                          <p:spTgt spid="229"/>
                                        </p:tgtEl>
                                      </p:cBhvr>
                                    </p:animEffect>
                                  </p:childTnLst>
                                </p:cTn>
                              </p:par>
                              <p:par>
                                <p:cTn id="14" presetID="10" presetClass="entr" presetSubtype="0" fill="hold" nodeType="withEffect">
                                  <p:stCondLst>
                                    <p:cond delay="0"/>
                                  </p:stCondLst>
                                  <p:childTnLst>
                                    <p:set>
                                      <p:cBhvr>
                                        <p:cTn id="15" dur="1" fill="hold">
                                          <p:stCondLst>
                                            <p:cond delay="0"/>
                                          </p:stCondLst>
                                        </p:cTn>
                                        <p:tgtEl>
                                          <p:spTgt spid="230"/>
                                        </p:tgtEl>
                                        <p:attrNameLst>
                                          <p:attrName>style.visibility</p:attrName>
                                        </p:attrNameLst>
                                      </p:cBhvr>
                                      <p:to>
                                        <p:strVal val="visible"/>
                                      </p:to>
                                    </p:set>
                                    <p:animEffect transition="in" filter="fade">
                                      <p:cBhvr>
                                        <p:cTn id="16" dur="25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3"/>
          <p:cNvSpPr txBox="1"/>
          <p:nvPr/>
        </p:nvSpPr>
        <p:spPr>
          <a:xfrm>
            <a:off x="12168" y="0"/>
            <a:ext cx="8229600" cy="4572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E21833"/>
              </a:buClr>
              <a:buSzPts val="1800"/>
              <a:buFont typeface="Arial"/>
              <a:buNone/>
            </a:pPr>
            <a:r>
              <a:rPr lang="en-US" sz="1800" b="1" i="0" u="none" strike="noStrike" cap="none" dirty="0">
                <a:solidFill>
                  <a:srgbClr val="6F7A7A"/>
                </a:solidFill>
                <a:latin typeface="Arial"/>
                <a:ea typeface="Arial"/>
                <a:cs typeface="Arial"/>
                <a:sym typeface="Arial"/>
              </a:rPr>
              <a:t>UMD Connection and Race/Ethnicity</a:t>
            </a:r>
            <a:endParaRPr sz="1400" b="0" i="0" u="none" strike="noStrike" cap="none" dirty="0">
              <a:solidFill>
                <a:srgbClr val="000000"/>
              </a:solidFill>
              <a:latin typeface="Arial"/>
              <a:ea typeface="Arial"/>
              <a:cs typeface="Arial"/>
              <a:sym typeface="Arial"/>
            </a:endParaRPr>
          </a:p>
        </p:txBody>
      </p:sp>
      <p:sp>
        <p:nvSpPr>
          <p:cNvPr id="262" name="Google Shape;262;p43"/>
          <p:cNvSpPr txBox="1"/>
          <p:nvPr/>
        </p:nvSpPr>
        <p:spPr>
          <a:xfrm>
            <a:off x="12168" y="1530581"/>
            <a:ext cx="8844331"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Not all students felt equally engaged. Black/African American and Hispanic students reported feeling less like they belong at UMD than their peers.</a:t>
            </a:r>
            <a:endParaRPr sz="2800" b="0" i="0" u="none" strike="noStrike" cap="none" dirty="0">
              <a:solidFill>
                <a:srgbClr val="000000"/>
              </a:solidFill>
              <a:latin typeface="Arial"/>
              <a:ea typeface="Arial"/>
              <a:cs typeface="Arial"/>
              <a:sym typeface="Arial"/>
            </a:endParaRPr>
          </a:p>
        </p:txBody>
      </p:sp>
      <p:sp>
        <p:nvSpPr>
          <p:cNvPr id="263" name="Google Shape;263;p43"/>
          <p:cNvSpPr txBox="1"/>
          <p:nvPr/>
        </p:nvSpPr>
        <p:spPr>
          <a:xfrm>
            <a:off x="12168" y="361165"/>
            <a:ext cx="9131832" cy="9335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6F7A7A"/>
                </a:solidFill>
                <a:latin typeface="Arial"/>
                <a:ea typeface="Arial"/>
                <a:cs typeface="Arial"/>
                <a:sym typeface="Arial"/>
              </a:rPr>
              <a:t>Survey question: I feel like I belong at UMD (% Somewhat Agree &amp; Strongly Agree)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6F7A7A"/>
                </a:solidFill>
                <a:latin typeface="Arial"/>
                <a:ea typeface="Arial"/>
                <a:cs typeface="Arial"/>
                <a:sym typeface="Arial"/>
              </a:rPr>
              <a:t>This includes domestic students only. Indigenous students are not shown below due to small </a:t>
            </a:r>
            <a:r>
              <a:rPr lang="en-US" sz="1200" b="0" i="1" u="none" strike="noStrike" cap="none" dirty="0">
                <a:solidFill>
                  <a:srgbClr val="6F7A7A"/>
                </a:solidFill>
                <a:latin typeface="Arial"/>
                <a:ea typeface="Arial"/>
                <a:cs typeface="Arial"/>
                <a:sym typeface="Arial"/>
              </a:rPr>
              <a:t>n</a:t>
            </a:r>
            <a:r>
              <a:rPr lang="en-US" sz="1200" b="0" i="0" u="none" strike="noStrike" cap="none" dirty="0">
                <a:solidFill>
                  <a:srgbClr val="6F7A7A"/>
                </a:solidFill>
                <a:latin typeface="Arial"/>
                <a:ea typeface="Arial"/>
                <a:cs typeface="Arial"/>
                <a:sym typeface="Arial"/>
              </a:rPr>
              <a:t> sizes.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undergraduates</a:t>
            </a:r>
            <a:r>
              <a:rPr lang="en-US" sz="1200" b="0" i="0" u="none" strike="noStrike" cap="none" dirty="0">
                <a:solidFill>
                  <a:srgbClr val="6F7A7A"/>
                </a:solidFill>
                <a:latin typeface="Arial"/>
                <a:ea typeface="Arial"/>
                <a:cs typeface="Arial"/>
                <a:sym typeface="Arial"/>
              </a:rPr>
              <a:t> = 155 – 895</a:t>
            </a:r>
            <a:endParaRPr dirty="0"/>
          </a:p>
          <a:p>
            <a:pPr marL="0" marR="0" lvl="0" indent="0" algn="l" rtl="0">
              <a:lnSpc>
                <a:spcPct val="100000"/>
              </a:lnSpc>
              <a:spcBef>
                <a:spcPts val="400"/>
              </a:spcBef>
              <a:spcAft>
                <a:spcPts val="400"/>
              </a:spcAft>
              <a:buClr>
                <a:srgbClr val="000000"/>
              </a:buClr>
              <a:buSzPts val="1200"/>
              <a:buFont typeface="Arial"/>
              <a:buNone/>
            </a:pPr>
            <a:r>
              <a:rPr lang="en-US" sz="1200" b="0" i="0" u="none" strike="noStrike" cap="none" dirty="0">
                <a:solidFill>
                  <a:srgbClr val="7F7F7F"/>
                </a:solidFill>
                <a:latin typeface="Arial"/>
                <a:ea typeface="Arial"/>
                <a:cs typeface="Arial"/>
                <a:sym typeface="Arial"/>
              </a:rPr>
              <a:t>Source: Fall 2021 UMD Student Experience Survey</a:t>
            </a:r>
            <a:endParaRPr sz="1200" b="0" i="0" u="none" strike="noStrike" cap="none" dirty="0">
              <a:solidFill>
                <a:srgbClr val="000000"/>
              </a:solidFill>
              <a:latin typeface="Arial"/>
              <a:ea typeface="Arial"/>
              <a:cs typeface="Arial"/>
              <a:sym typeface="Arial"/>
            </a:endParaRPr>
          </a:p>
        </p:txBody>
      </p:sp>
      <p:pic>
        <p:nvPicPr>
          <p:cNvPr id="264" name="Google Shape;264;p43"/>
          <p:cNvPicPr preferRelativeResize="0"/>
          <p:nvPr/>
        </p:nvPicPr>
        <p:blipFill rotWithShape="1">
          <a:blip r:embed="rId3">
            <a:alphaModFix/>
          </a:blip>
          <a:srcRect/>
          <a:stretch/>
        </p:blipFill>
        <p:spPr>
          <a:xfrm>
            <a:off x="562332" y="3252359"/>
            <a:ext cx="8136693" cy="2256544"/>
          </a:xfrm>
          <a:prstGeom prst="rect">
            <a:avLst/>
          </a:prstGeom>
          <a:noFill/>
          <a:ln>
            <a:noFill/>
          </a:ln>
        </p:spPr>
      </p:pic>
      <p:sp>
        <p:nvSpPr>
          <p:cNvPr id="265" name="Google Shape;265;p43"/>
          <p:cNvSpPr txBox="1"/>
          <p:nvPr/>
        </p:nvSpPr>
        <p:spPr>
          <a:xfrm>
            <a:off x="2229015" y="3349052"/>
            <a:ext cx="2205318" cy="353943"/>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dirty="0">
                <a:solidFill>
                  <a:srgbClr val="5F5F5F"/>
                </a:solidFill>
                <a:latin typeface="Arial Narrow"/>
                <a:ea typeface="Arial Narrow"/>
                <a:cs typeface="Arial Narrow"/>
                <a:sym typeface="Arial Narrow"/>
              </a:rPr>
              <a:t>Black/African American</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250"/>
                                        <p:tgtEl>
                                          <p:spTgt spid="261"/>
                                        </p:tgtEl>
                                      </p:cBhvr>
                                    </p:animEffect>
                                  </p:childTnLst>
                                </p:cTn>
                              </p:par>
                              <p:par>
                                <p:cTn id="8" presetID="10" presetClass="entr" presetSubtype="0" fill="hold" nodeType="withEffect">
                                  <p:stCondLst>
                                    <p:cond delay="0"/>
                                  </p:stCondLst>
                                  <p:childTnLst>
                                    <p:set>
                                      <p:cBhvr>
                                        <p:cTn id="9" dur="1" fill="hold">
                                          <p:stCondLst>
                                            <p:cond delay="0"/>
                                          </p:stCondLst>
                                        </p:cTn>
                                        <p:tgtEl>
                                          <p:spTgt spid="262"/>
                                        </p:tgtEl>
                                        <p:attrNameLst>
                                          <p:attrName>style.visibility</p:attrName>
                                        </p:attrNameLst>
                                      </p:cBhvr>
                                      <p:to>
                                        <p:strVal val="visible"/>
                                      </p:to>
                                    </p:set>
                                    <p:animEffect transition="in" filter="fade">
                                      <p:cBhvr>
                                        <p:cTn id="10" dur="250"/>
                                        <p:tgtEl>
                                          <p:spTgt spid="262"/>
                                        </p:tgtEl>
                                      </p:cBhvr>
                                    </p:animEffect>
                                  </p:childTnLst>
                                </p:cTn>
                              </p:par>
                              <p:par>
                                <p:cTn id="11" presetID="10" presetClass="entr" presetSubtype="0" fill="hold" nodeType="withEffect">
                                  <p:stCondLst>
                                    <p:cond delay="0"/>
                                  </p:stCondLst>
                                  <p:childTnLst>
                                    <p:set>
                                      <p:cBhvr>
                                        <p:cTn id="12" dur="1" fill="hold">
                                          <p:stCondLst>
                                            <p:cond delay="0"/>
                                          </p:stCondLst>
                                        </p:cTn>
                                        <p:tgtEl>
                                          <p:spTgt spid="263"/>
                                        </p:tgtEl>
                                        <p:attrNameLst>
                                          <p:attrName>style.visibility</p:attrName>
                                        </p:attrNameLst>
                                      </p:cBhvr>
                                      <p:to>
                                        <p:strVal val="visible"/>
                                      </p:to>
                                    </p:set>
                                    <p:animEffect transition="in" filter="fade">
                                      <p:cBhvr>
                                        <p:cTn id="13" dur="250"/>
                                        <p:tgtEl>
                                          <p:spTgt spid="263"/>
                                        </p:tgtEl>
                                      </p:cBhvr>
                                    </p:animEffect>
                                  </p:childTnLst>
                                </p:cTn>
                              </p:par>
                              <p:par>
                                <p:cTn id="14" presetID="10" presetClass="entr" presetSubtype="0" fill="hold" nodeType="withEffect">
                                  <p:stCondLst>
                                    <p:cond delay="0"/>
                                  </p:stCondLst>
                                  <p:childTnLst>
                                    <p:set>
                                      <p:cBhvr>
                                        <p:cTn id="15" dur="1" fill="hold">
                                          <p:stCondLst>
                                            <p:cond delay="0"/>
                                          </p:stCondLst>
                                        </p:cTn>
                                        <p:tgtEl>
                                          <p:spTgt spid="264"/>
                                        </p:tgtEl>
                                        <p:attrNameLst>
                                          <p:attrName>style.visibility</p:attrName>
                                        </p:attrNameLst>
                                      </p:cBhvr>
                                      <p:to>
                                        <p:strVal val="visible"/>
                                      </p:to>
                                    </p:set>
                                    <p:animEffect transition="in" filter="fade">
                                      <p:cBhvr>
                                        <p:cTn id="16" dur="250"/>
                                        <p:tgtEl>
                                          <p:spTgt spid="264"/>
                                        </p:tgtEl>
                                      </p:cBhvr>
                                    </p:animEffect>
                                  </p:childTnLst>
                                </p:cTn>
                              </p:par>
                              <p:par>
                                <p:cTn id="17" presetID="10" presetClass="entr" presetSubtype="0" fill="hold" nodeType="withEffect">
                                  <p:stCondLst>
                                    <p:cond delay="0"/>
                                  </p:stCondLst>
                                  <p:childTnLst>
                                    <p:set>
                                      <p:cBhvr>
                                        <p:cTn id="18" dur="1" fill="hold">
                                          <p:stCondLst>
                                            <p:cond delay="0"/>
                                          </p:stCondLst>
                                        </p:cTn>
                                        <p:tgtEl>
                                          <p:spTgt spid="265"/>
                                        </p:tgtEl>
                                        <p:attrNameLst>
                                          <p:attrName>style.visibility</p:attrName>
                                        </p:attrNameLst>
                                      </p:cBhvr>
                                      <p:to>
                                        <p:strVal val="visible"/>
                                      </p:to>
                                    </p:set>
                                    <p:animEffect transition="in" filter="fade">
                                      <p:cBhvr>
                                        <p:cTn id="19" dur="25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sp>
        <p:nvSpPr>
          <p:cNvPr id="343" name="Google Shape;343;p77"/>
          <p:cNvSpPr txBox="1">
            <a:spLocks noGrp="1"/>
          </p:cNvSpPr>
          <p:nvPr>
            <p:ph type="title"/>
          </p:nvPr>
        </p:nvSpPr>
        <p:spPr>
          <a:xfrm>
            <a:off x="457200" y="28575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accent1"/>
              </a:buClr>
              <a:buSzPct val="40000"/>
              <a:buNone/>
            </a:pPr>
            <a:r>
              <a:rPr lang="en-US" sz="5000" dirty="0"/>
              <a:t>The demand for different teaching </a:t>
            </a:r>
            <a:r>
              <a:rPr lang="en-US" sz="5000" dirty="0">
                <a:solidFill>
                  <a:srgbClr val="E21833"/>
                </a:solidFill>
              </a:rPr>
              <a:t>and</a:t>
            </a:r>
            <a:r>
              <a:rPr lang="en-US" sz="5000" dirty="0"/>
              <a:t> learning experiences has increased.</a:t>
            </a:r>
            <a:endParaRPr dirty="0"/>
          </a:p>
        </p:txBody>
      </p:sp>
      <p:sp>
        <p:nvSpPr>
          <p:cNvPr id="344" name="Google Shape;344;p77"/>
          <p:cNvSpPr/>
          <p:nvPr/>
        </p:nvSpPr>
        <p:spPr>
          <a:xfrm>
            <a:off x="99328" y="105276"/>
            <a:ext cx="566928" cy="562630"/>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E21833"/>
                </a:solidFill>
                <a:latin typeface="Arial"/>
                <a:ea typeface="Arial"/>
                <a:cs typeface="Arial"/>
                <a:sym typeface="Arial"/>
              </a:rPr>
              <a:t>3</a:t>
            </a:r>
            <a:endParaRPr sz="2000" b="1" i="0" u="none" strike="noStrike" cap="none" dirty="0">
              <a:solidFill>
                <a:srgbClr val="E21833"/>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78"/>
          <p:cNvSpPr txBox="1"/>
          <p:nvPr/>
        </p:nvSpPr>
        <p:spPr>
          <a:xfrm>
            <a:off x="12168" y="0"/>
            <a:ext cx="8229600" cy="4572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E21833"/>
              </a:buClr>
              <a:buSzPts val="1800"/>
              <a:buFont typeface="Arial"/>
              <a:buNone/>
            </a:pPr>
            <a:r>
              <a:rPr lang="en-US" sz="1800" b="1" i="0" u="none" strike="noStrike" cap="none" dirty="0">
                <a:solidFill>
                  <a:srgbClr val="6F7A7A"/>
                </a:solidFill>
                <a:latin typeface="Arial"/>
                <a:ea typeface="Arial"/>
                <a:cs typeface="Arial"/>
                <a:sym typeface="Arial"/>
              </a:rPr>
              <a:t>Instructional Practices</a:t>
            </a:r>
            <a:endParaRPr sz="1400" b="0" i="0" u="none" strike="noStrike" cap="none" dirty="0">
              <a:solidFill>
                <a:srgbClr val="000000"/>
              </a:solidFill>
              <a:latin typeface="Arial"/>
              <a:ea typeface="Arial"/>
              <a:cs typeface="Arial"/>
              <a:sym typeface="Arial"/>
            </a:endParaRPr>
          </a:p>
        </p:txBody>
      </p:sp>
      <p:sp>
        <p:nvSpPr>
          <p:cNvPr id="351" name="Google Shape;351;p78"/>
          <p:cNvSpPr txBox="1"/>
          <p:nvPr/>
        </p:nvSpPr>
        <p:spPr>
          <a:xfrm>
            <a:off x="12168" y="1270083"/>
            <a:ext cx="8844331"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Both undergraduate and graduate students continue to want course-management and engaging instructional practices incorporated into their classes. </a:t>
            </a:r>
            <a:endParaRPr sz="2800" b="0" i="0" u="none" strike="noStrike" cap="none" dirty="0">
              <a:solidFill>
                <a:srgbClr val="000000"/>
              </a:solidFill>
              <a:latin typeface="Arial"/>
              <a:ea typeface="Arial"/>
              <a:cs typeface="Arial"/>
              <a:sym typeface="Arial"/>
            </a:endParaRPr>
          </a:p>
        </p:txBody>
      </p:sp>
      <p:sp>
        <p:nvSpPr>
          <p:cNvPr id="352" name="Google Shape;352;p78"/>
          <p:cNvSpPr txBox="1"/>
          <p:nvPr/>
        </p:nvSpPr>
        <p:spPr>
          <a:xfrm>
            <a:off x="12168" y="361165"/>
            <a:ext cx="9131832" cy="8617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6F7A7A"/>
                </a:solidFill>
                <a:latin typeface="Arial"/>
                <a:ea typeface="Arial"/>
                <a:cs typeface="Arial"/>
                <a:sym typeface="Arial"/>
              </a:rPr>
              <a:t>Survey question: Of the instructional practices your instructors have used this semester, are there any that you hope to continue to encounter in future courses?</a:t>
            </a:r>
            <a:endParaRPr sz="1200" b="0" i="0" u="none" strike="noStrike" cap="none" dirty="0">
              <a:solidFill>
                <a:srgbClr val="6F7A7A"/>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undergraduates</a:t>
            </a:r>
            <a:r>
              <a:rPr lang="en-US" sz="1200" b="0" i="0" u="none" strike="noStrike" cap="none" dirty="0">
                <a:solidFill>
                  <a:srgbClr val="6F7A7A"/>
                </a:solidFill>
                <a:latin typeface="Arial"/>
                <a:ea typeface="Arial"/>
                <a:cs typeface="Arial"/>
                <a:sym typeface="Arial"/>
              </a:rPr>
              <a:t> = 314 – 3,271 | </a:t>
            </a: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graduates</a:t>
            </a:r>
            <a:r>
              <a:rPr lang="en-US" sz="1200" b="0" i="0" u="none" strike="noStrike" cap="none" dirty="0">
                <a:solidFill>
                  <a:srgbClr val="6F7A7A"/>
                </a:solidFill>
                <a:latin typeface="Arial"/>
                <a:ea typeface="Arial"/>
                <a:cs typeface="Arial"/>
                <a:sym typeface="Arial"/>
              </a:rPr>
              <a:t> = 187 - 797 </a:t>
            </a:r>
            <a:endParaRPr dirty="0"/>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6F7A7A"/>
                </a:solidFill>
                <a:latin typeface="Arial"/>
                <a:ea typeface="Arial"/>
                <a:cs typeface="Arial"/>
                <a:sym typeface="Arial"/>
              </a:rPr>
              <a:t>Source: Fall 2020 &amp; Fall 2021 Student Experience Surveys</a:t>
            </a:r>
            <a:endParaRPr sz="1400" b="0" i="0" u="none" strike="noStrike" cap="none" dirty="0">
              <a:solidFill>
                <a:srgbClr val="000000"/>
              </a:solidFill>
              <a:latin typeface="Arial"/>
              <a:ea typeface="Arial"/>
              <a:cs typeface="Arial"/>
              <a:sym typeface="Arial"/>
            </a:endParaRPr>
          </a:p>
        </p:txBody>
      </p:sp>
      <p:pic>
        <p:nvPicPr>
          <p:cNvPr id="353" name="Google Shape;353;p78"/>
          <p:cNvPicPr preferRelativeResize="0"/>
          <p:nvPr/>
        </p:nvPicPr>
        <p:blipFill rotWithShape="1">
          <a:blip r:embed="rId3">
            <a:alphaModFix/>
          </a:blip>
          <a:srcRect l="925"/>
          <a:stretch/>
        </p:blipFill>
        <p:spPr>
          <a:xfrm>
            <a:off x="1158949" y="2655037"/>
            <a:ext cx="6826102" cy="35247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250"/>
                                        <p:tgtEl>
                                          <p:spTgt spid="350"/>
                                        </p:tgtEl>
                                      </p:cBhvr>
                                    </p:animEffect>
                                  </p:childTnLst>
                                </p:cTn>
                              </p:par>
                              <p:par>
                                <p:cTn id="8" presetID="10" presetClass="entr" presetSubtype="0" fill="hold" nodeType="withEffect">
                                  <p:stCondLst>
                                    <p:cond delay="0"/>
                                  </p:stCondLst>
                                  <p:childTnLst>
                                    <p:set>
                                      <p:cBhvr>
                                        <p:cTn id="9" dur="1" fill="hold">
                                          <p:stCondLst>
                                            <p:cond delay="0"/>
                                          </p:stCondLst>
                                        </p:cTn>
                                        <p:tgtEl>
                                          <p:spTgt spid="351"/>
                                        </p:tgtEl>
                                        <p:attrNameLst>
                                          <p:attrName>style.visibility</p:attrName>
                                        </p:attrNameLst>
                                      </p:cBhvr>
                                      <p:to>
                                        <p:strVal val="visible"/>
                                      </p:to>
                                    </p:set>
                                    <p:animEffect transition="in" filter="fade">
                                      <p:cBhvr>
                                        <p:cTn id="10" dur="250"/>
                                        <p:tgtEl>
                                          <p:spTgt spid="351"/>
                                        </p:tgtEl>
                                      </p:cBhvr>
                                    </p:animEffect>
                                  </p:childTnLst>
                                </p:cTn>
                              </p:par>
                              <p:par>
                                <p:cTn id="11" presetID="10" presetClass="entr" presetSubtype="0" fill="hold" nodeType="withEffect">
                                  <p:stCondLst>
                                    <p:cond delay="0"/>
                                  </p:stCondLst>
                                  <p:childTnLst>
                                    <p:set>
                                      <p:cBhvr>
                                        <p:cTn id="12" dur="1" fill="hold">
                                          <p:stCondLst>
                                            <p:cond delay="0"/>
                                          </p:stCondLst>
                                        </p:cTn>
                                        <p:tgtEl>
                                          <p:spTgt spid="352"/>
                                        </p:tgtEl>
                                        <p:attrNameLst>
                                          <p:attrName>style.visibility</p:attrName>
                                        </p:attrNameLst>
                                      </p:cBhvr>
                                      <p:to>
                                        <p:strVal val="visible"/>
                                      </p:to>
                                    </p:set>
                                    <p:animEffect transition="in" filter="fade">
                                      <p:cBhvr>
                                        <p:cTn id="13" dur="250"/>
                                        <p:tgtEl>
                                          <p:spTgt spid="352"/>
                                        </p:tgtEl>
                                      </p:cBhvr>
                                    </p:animEffect>
                                  </p:childTnLst>
                                </p:cTn>
                              </p:par>
                              <p:par>
                                <p:cTn id="14" presetID="10" presetClass="entr" presetSubtype="0" fill="hold" nodeType="withEffect">
                                  <p:stCondLst>
                                    <p:cond delay="0"/>
                                  </p:stCondLst>
                                  <p:childTnLst>
                                    <p:set>
                                      <p:cBhvr>
                                        <p:cTn id="15" dur="1" fill="hold">
                                          <p:stCondLst>
                                            <p:cond delay="0"/>
                                          </p:stCondLst>
                                        </p:cTn>
                                        <p:tgtEl>
                                          <p:spTgt spid="353"/>
                                        </p:tgtEl>
                                        <p:attrNameLst>
                                          <p:attrName>style.visibility</p:attrName>
                                        </p:attrNameLst>
                                      </p:cBhvr>
                                      <p:to>
                                        <p:strVal val="visible"/>
                                      </p:to>
                                    </p:set>
                                    <p:animEffect transition="in" filter="fade">
                                      <p:cBhvr>
                                        <p:cTn id="16" dur="25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
          <p:cNvSpPr txBox="1">
            <a:spLocks noGrp="1"/>
          </p:cNvSpPr>
          <p:nvPr>
            <p:ph type="title"/>
          </p:nvPr>
        </p:nvSpPr>
        <p:spPr>
          <a:xfrm>
            <a:off x="0" y="1279812"/>
            <a:ext cx="8718584" cy="84111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1800"/>
              <a:buNone/>
            </a:pPr>
            <a:r>
              <a:rPr lang="en-US" sz="2400" b="0" dirty="0">
                <a:solidFill>
                  <a:schemeClr val="dk1"/>
                </a:solidFill>
              </a:rPr>
              <a:t>There were typically 5 times more unique Panopto viewers in Fall 2021 compared to Fall 2019.</a:t>
            </a:r>
            <a:endParaRPr dirty="0"/>
          </a:p>
        </p:txBody>
      </p:sp>
      <p:sp>
        <p:nvSpPr>
          <p:cNvPr id="373" name="Google Shape;373;p3"/>
          <p:cNvSpPr txBox="1"/>
          <p:nvPr/>
        </p:nvSpPr>
        <p:spPr>
          <a:xfrm>
            <a:off x="0" y="0"/>
            <a:ext cx="8229600" cy="4572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accent1"/>
              </a:buClr>
              <a:buSzPts val="1800"/>
              <a:buFont typeface="Arial"/>
              <a:buNone/>
            </a:pPr>
            <a:r>
              <a:rPr lang="en-US" sz="1800" b="1" i="0" u="none" strike="noStrike" cap="none" dirty="0">
                <a:solidFill>
                  <a:srgbClr val="6F7A7A"/>
                </a:solidFill>
                <a:latin typeface="Arial"/>
                <a:ea typeface="Arial"/>
                <a:cs typeface="Arial"/>
                <a:sym typeface="Arial"/>
              </a:rPr>
              <a:t>Panopto Unique Viewers</a:t>
            </a:r>
            <a:endParaRPr sz="1400" b="0" i="0" u="none" strike="noStrike" cap="none" dirty="0">
              <a:solidFill>
                <a:srgbClr val="000000"/>
              </a:solidFill>
              <a:latin typeface="Arial"/>
              <a:ea typeface="Arial"/>
              <a:cs typeface="Arial"/>
              <a:sym typeface="Arial"/>
            </a:endParaRPr>
          </a:p>
        </p:txBody>
      </p:sp>
      <p:sp>
        <p:nvSpPr>
          <p:cNvPr id="374" name="Google Shape;374;p3"/>
          <p:cNvSpPr txBox="1"/>
          <p:nvPr/>
        </p:nvSpPr>
        <p:spPr>
          <a:xfrm>
            <a:off x="0" y="318960"/>
            <a:ext cx="9131832"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
              <a:buFont typeface="Arial"/>
              <a:buNone/>
            </a:pPr>
            <a:endParaRPr sz="300" b="0" i="1" u="none" strike="noStrike" cap="none" dirty="0">
              <a:solidFill>
                <a:srgbClr val="6F7A7A"/>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7F7F7F"/>
                </a:solidFill>
                <a:latin typeface="Arial"/>
                <a:ea typeface="Arial"/>
                <a:cs typeface="Arial"/>
                <a:sym typeface="Arial"/>
              </a:rPr>
              <a:t>Source: </a:t>
            </a:r>
            <a:r>
              <a:rPr lang="en-US" sz="1200" b="0" i="0" u="sng" strike="noStrike" cap="none" dirty="0">
                <a:solidFill>
                  <a:srgbClr val="7F7F7F"/>
                </a:solidFill>
                <a:latin typeface="Arial"/>
                <a:ea typeface="Arial"/>
                <a:cs typeface="Arial"/>
                <a:sym typeface="Arial"/>
                <a:hlinkClick r:id="rId3">
                  <a:extLst>
                    <a:ext uri="{A12FA001-AC4F-418D-AE19-62706E023703}">
                      <ahyp:hlinkClr xmlns:ahyp="http://schemas.microsoft.com/office/drawing/2018/hyperlinkcolor" val="tx"/>
                    </a:ext>
                  </a:extLst>
                </a:hlinkClick>
              </a:rPr>
              <a:t>Fall 2021 Academic Technology Systems and Services Report</a:t>
            </a:r>
            <a:endParaRPr sz="12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7EFFAE9E-AC26-46B3-86E5-CA6274DD5ACB}"/>
              </a:ext>
            </a:extLst>
          </p:cNvPr>
          <p:cNvPicPr>
            <a:picLocks noChangeAspect="1"/>
          </p:cNvPicPr>
          <p:nvPr/>
        </p:nvPicPr>
        <p:blipFill>
          <a:blip r:embed="rId4"/>
          <a:stretch>
            <a:fillRect/>
          </a:stretch>
        </p:blipFill>
        <p:spPr>
          <a:xfrm>
            <a:off x="726020" y="2258008"/>
            <a:ext cx="7664184" cy="41995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250"/>
                                        <p:tgtEl>
                                          <p:spTgt spid="372"/>
                                        </p:tgtEl>
                                      </p:cBhvr>
                                    </p:animEffect>
                                  </p:childTnLst>
                                </p:cTn>
                              </p:par>
                              <p:par>
                                <p:cTn id="8" presetID="10" presetClass="entr" presetSubtype="0" fill="hold" nodeType="withEffect">
                                  <p:stCondLst>
                                    <p:cond delay="0"/>
                                  </p:stCondLst>
                                  <p:childTnLst>
                                    <p:set>
                                      <p:cBhvr>
                                        <p:cTn id="9" dur="1" fill="hold">
                                          <p:stCondLst>
                                            <p:cond delay="0"/>
                                          </p:stCondLst>
                                        </p:cTn>
                                        <p:tgtEl>
                                          <p:spTgt spid="373"/>
                                        </p:tgtEl>
                                        <p:attrNameLst>
                                          <p:attrName>style.visibility</p:attrName>
                                        </p:attrNameLst>
                                      </p:cBhvr>
                                      <p:to>
                                        <p:strVal val="visible"/>
                                      </p:to>
                                    </p:set>
                                    <p:animEffect transition="in" filter="fade">
                                      <p:cBhvr>
                                        <p:cTn id="10" dur="250"/>
                                        <p:tgtEl>
                                          <p:spTgt spid="373"/>
                                        </p:tgtEl>
                                      </p:cBhvr>
                                    </p:animEffect>
                                  </p:childTnLst>
                                </p:cTn>
                              </p:par>
                              <p:par>
                                <p:cTn id="11" presetID="10" presetClass="entr" presetSubtype="0" fill="hold" nodeType="withEffect">
                                  <p:stCondLst>
                                    <p:cond delay="0"/>
                                  </p:stCondLst>
                                  <p:childTnLst>
                                    <p:set>
                                      <p:cBhvr>
                                        <p:cTn id="12" dur="1" fill="hold">
                                          <p:stCondLst>
                                            <p:cond delay="0"/>
                                          </p:stCondLst>
                                        </p:cTn>
                                        <p:tgtEl>
                                          <p:spTgt spid="374"/>
                                        </p:tgtEl>
                                        <p:attrNameLst>
                                          <p:attrName>style.visibility</p:attrName>
                                        </p:attrNameLst>
                                      </p:cBhvr>
                                      <p:to>
                                        <p:strVal val="visible"/>
                                      </p:to>
                                    </p:set>
                                    <p:animEffect transition="in" filter="fade">
                                      <p:cBhvr>
                                        <p:cTn id="13" dur="250"/>
                                        <p:tgtEl>
                                          <p:spTgt spid="374"/>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1800"/>
              <a:buNone/>
            </a:pPr>
            <a:r>
              <a:rPr lang="en-US" dirty="0"/>
              <a:t>Welcome to our panelists!</a:t>
            </a:r>
            <a:endParaRPr dirty="0"/>
          </a:p>
        </p:txBody>
      </p:sp>
      <p:sp>
        <p:nvSpPr>
          <p:cNvPr id="67" name="Google Shape;67;p1"/>
          <p:cNvSpPr txBox="1"/>
          <p:nvPr/>
        </p:nvSpPr>
        <p:spPr>
          <a:xfrm>
            <a:off x="2931785" y="3033680"/>
            <a:ext cx="3280429" cy="81466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360"/>
              </a:spcBef>
              <a:spcAft>
                <a:spcPts val="0"/>
              </a:spcAft>
              <a:buClr>
                <a:schemeClr val="accent1"/>
              </a:buClr>
              <a:buSzPts val="1093"/>
              <a:buFont typeface="Arial"/>
              <a:buNone/>
            </a:pPr>
            <a:r>
              <a:rPr lang="en-US" sz="1391" b="1" i="0" u="none" strike="noStrike" cap="none" dirty="0">
                <a:solidFill>
                  <a:schemeClr val="dk1"/>
                </a:solidFill>
                <a:latin typeface="Arial"/>
                <a:ea typeface="Arial"/>
                <a:cs typeface="Arial"/>
                <a:sym typeface="Arial"/>
              </a:rPr>
              <a:t>Linda Steiner, PhD</a:t>
            </a:r>
            <a:endParaRPr sz="1391" b="0" i="0" u="none" strike="noStrike" cap="none" dirty="0">
              <a:solidFill>
                <a:schemeClr val="dk1"/>
              </a:solidFill>
              <a:latin typeface="Arial"/>
              <a:ea typeface="Arial"/>
              <a:cs typeface="Arial"/>
              <a:sym typeface="Arial"/>
            </a:endParaRPr>
          </a:p>
          <a:p>
            <a:pPr marL="0" marR="0" lvl="0" indent="0" algn="ctr" rtl="0">
              <a:lnSpc>
                <a:spcPct val="90000"/>
              </a:lnSpc>
              <a:spcBef>
                <a:spcPts val="360"/>
              </a:spcBef>
              <a:spcAft>
                <a:spcPts val="0"/>
              </a:spcAft>
              <a:buClr>
                <a:schemeClr val="accent1"/>
              </a:buClr>
              <a:buSzPts val="1093"/>
              <a:buFont typeface="Arial"/>
              <a:buNone/>
            </a:pPr>
            <a:r>
              <a:rPr lang="en-US" sz="1200" b="0" i="0" u="none" strike="noStrike" cap="none" dirty="0">
                <a:solidFill>
                  <a:schemeClr val="dk1"/>
                </a:solidFill>
                <a:latin typeface="Arial"/>
                <a:ea typeface="Arial"/>
                <a:cs typeface="Arial"/>
                <a:sym typeface="Arial"/>
              </a:rPr>
              <a:t>Professor, Philip Merrill College of Journalism</a:t>
            </a:r>
            <a:endParaRPr lang="en-US" sz="1200" dirty="0">
              <a:solidFill>
                <a:schemeClr val="dk1"/>
              </a:solidFill>
            </a:endParaRPr>
          </a:p>
          <a:p>
            <a:pPr marL="0" marR="0" lvl="0" indent="0" algn="ctr" rtl="0">
              <a:lnSpc>
                <a:spcPct val="90000"/>
              </a:lnSpc>
              <a:spcBef>
                <a:spcPts val="360"/>
              </a:spcBef>
              <a:spcAft>
                <a:spcPts val="0"/>
              </a:spcAft>
              <a:buClr>
                <a:schemeClr val="accent1"/>
              </a:buClr>
              <a:buSzPts val="1093"/>
              <a:buFont typeface="Arial"/>
              <a:buNone/>
            </a:pPr>
            <a:r>
              <a:rPr lang="en-US" sz="1200" b="0" i="0" u="none" strike="noStrike" cap="none" dirty="0">
                <a:solidFill>
                  <a:schemeClr val="dk1"/>
                </a:solidFill>
                <a:latin typeface="Arial"/>
                <a:ea typeface="Arial"/>
                <a:cs typeface="Arial"/>
                <a:sym typeface="Arial"/>
              </a:rPr>
              <a:t>Director, University of Maryland ADVANCE</a:t>
            </a:r>
            <a:endParaRPr sz="1200" dirty="0"/>
          </a:p>
        </p:txBody>
      </p:sp>
      <p:sp>
        <p:nvSpPr>
          <p:cNvPr id="68" name="Google Shape;68;p1"/>
          <p:cNvSpPr txBox="1"/>
          <p:nvPr/>
        </p:nvSpPr>
        <p:spPr>
          <a:xfrm>
            <a:off x="67118" y="3033680"/>
            <a:ext cx="2781000" cy="78778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360"/>
              </a:spcBef>
              <a:spcAft>
                <a:spcPts val="0"/>
              </a:spcAft>
              <a:buClr>
                <a:schemeClr val="accent1"/>
              </a:buClr>
              <a:buSzPts val="1093"/>
              <a:buFont typeface="Arial"/>
              <a:buNone/>
            </a:pPr>
            <a:r>
              <a:rPr lang="en-US" sz="1391" b="1" i="0" u="none" strike="noStrike" cap="none" dirty="0">
                <a:solidFill>
                  <a:schemeClr val="dk1"/>
                </a:solidFill>
                <a:latin typeface="Arial"/>
                <a:ea typeface="Arial"/>
                <a:cs typeface="Arial"/>
                <a:sym typeface="Arial"/>
              </a:rPr>
              <a:t>Laura Stapleton, PhD</a:t>
            </a:r>
            <a:endParaRPr sz="1391" b="0" i="0" u="none" strike="noStrike" cap="none" dirty="0">
              <a:solidFill>
                <a:schemeClr val="dk1"/>
              </a:solidFill>
              <a:latin typeface="Arial"/>
              <a:ea typeface="Arial"/>
              <a:cs typeface="Arial"/>
              <a:sym typeface="Arial"/>
            </a:endParaRPr>
          </a:p>
          <a:p>
            <a:pPr marL="0" marR="0" lvl="0" indent="0" algn="ctr" rtl="0">
              <a:lnSpc>
                <a:spcPct val="90000"/>
              </a:lnSpc>
              <a:spcBef>
                <a:spcPts val="360"/>
              </a:spcBef>
              <a:spcAft>
                <a:spcPts val="0"/>
              </a:spcAft>
              <a:buClr>
                <a:schemeClr val="accent1"/>
              </a:buClr>
              <a:buSzPts val="1093"/>
              <a:buFont typeface="Arial"/>
              <a:buNone/>
            </a:pPr>
            <a:r>
              <a:rPr lang="en-US" sz="1200" b="0" i="0" u="none" strike="noStrike" cap="none" dirty="0">
                <a:solidFill>
                  <a:schemeClr val="dk1"/>
                </a:solidFill>
                <a:latin typeface="Arial"/>
                <a:ea typeface="Arial"/>
                <a:cs typeface="Arial"/>
                <a:sym typeface="Arial"/>
              </a:rPr>
              <a:t>Professor and Acting Dean</a:t>
            </a:r>
            <a:r>
              <a:rPr lang="en-US" sz="1200" dirty="0">
                <a:solidFill>
                  <a:schemeClr val="dk1"/>
                </a:solidFill>
              </a:rPr>
              <a:t>, </a:t>
            </a:r>
          </a:p>
          <a:p>
            <a:pPr marL="0" marR="0" lvl="0" indent="0" algn="ctr" rtl="0">
              <a:lnSpc>
                <a:spcPct val="90000"/>
              </a:lnSpc>
              <a:spcBef>
                <a:spcPts val="360"/>
              </a:spcBef>
              <a:spcAft>
                <a:spcPts val="0"/>
              </a:spcAft>
              <a:buClr>
                <a:schemeClr val="accent1"/>
              </a:buClr>
              <a:buSzPts val="1093"/>
              <a:buFont typeface="Arial"/>
              <a:buNone/>
            </a:pPr>
            <a:r>
              <a:rPr lang="en-US" sz="1200" b="0" i="0" u="none" strike="noStrike" cap="none" dirty="0">
                <a:solidFill>
                  <a:schemeClr val="dk1"/>
                </a:solidFill>
                <a:latin typeface="Arial"/>
                <a:ea typeface="Arial"/>
                <a:cs typeface="Arial"/>
                <a:sym typeface="Arial"/>
              </a:rPr>
              <a:t>College of Education</a:t>
            </a:r>
            <a:endParaRPr sz="800" dirty="0"/>
          </a:p>
        </p:txBody>
      </p:sp>
      <p:pic>
        <p:nvPicPr>
          <p:cNvPr id="69" name="Google Shape;69;p1"/>
          <p:cNvPicPr preferRelativeResize="0"/>
          <p:nvPr/>
        </p:nvPicPr>
        <p:blipFill rotWithShape="1">
          <a:blip r:embed="rId3">
            <a:alphaModFix/>
          </a:blip>
          <a:srcRect l="11209" r="22555"/>
          <a:stretch/>
        </p:blipFill>
        <p:spPr>
          <a:xfrm>
            <a:off x="3611880" y="1180858"/>
            <a:ext cx="1920240" cy="1828800"/>
          </a:xfrm>
          <a:prstGeom prst="rect">
            <a:avLst/>
          </a:prstGeom>
          <a:ln>
            <a:noFill/>
          </a:ln>
          <a:effectLst>
            <a:outerShdw blurRad="292100" dist="139700" dir="2700000" algn="tl" rotWithShape="0">
              <a:srgbClr val="333333">
                <a:alpha val="65000"/>
              </a:srgbClr>
            </a:outerShdw>
          </a:effectLst>
        </p:spPr>
      </p:pic>
      <p:pic>
        <p:nvPicPr>
          <p:cNvPr id="70" name="Google Shape;70;p1"/>
          <p:cNvPicPr preferRelativeResize="0"/>
          <p:nvPr/>
        </p:nvPicPr>
        <p:blipFill rotWithShape="1">
          <a:blip r:embed="rId4">
            <a:alphaModFix/>
          </a:blip>
          <a:srcRect/>
          <a:stretch/>
        </p:blipFill>
        <p:spPr>
          <a:xfrm>
            <a:off x="497498" y="1180858"/>
            <a:ext cx="1920240" cy="1828800"/>
          </a:xfrm>
          <a:prstGeom prst="rect">
            <a:avLst/>
          </a:prstGeom>
          <a:ln>
            <a:noFill/>
          </a:ln>
          <a:effectLst>
            <a:outerShdw blurRad="292100" dist="139700" dir="2700000" algn="tl" rotWithShape="0">
              <a:srgbClr val="333333">
                <a:alpha val="65000"/>
              </a:srgbClr>
            </a:outerShdw>
          </a:effectLst>
        </p:spPr>
      </p:pic>
      <p:pic>
        <p:nvPicPr>
          <p:cNvPr id="71" name="Google Shape;71;p1"/>
          <p:cNvPicPr preferRelativeResize="0"/>
          <p:nvPr/>
        </p:nvPicPr>
        <p:blipFill rotWithShape="1">
          <a:blip r:embed="rId5">
            <a:alphaModFix/>
          </a:blip>
          <a:srcRect t="10750" b="16653"/>
          <a:stretch/>
        </p:blipFill>
        <p:spPr>
          <a:xfrm>
            <a:off x="6726262" y="1180858"/>
            <a:ext cx="1920240" cy="1828800"/>
          </a:xfrm>
          <a:prstGeom prst="rect">
            <a:avLst/>
          </a:prstGeom>
          <a:ln>
            <a:noFill/>
          </a:ln>
          <a:effectLst>
            <a:outerShdw blurRad="292100" dist="139700" dir="2700000" algn="tl" rotWithShape="0">
              <a:srgbClr val="333333">
                <a:alpha val="65000"/>
              </a:srgbClr>
            </a:outerShdw>
          </a:effectLst>
        </p:spPr>
      </p:pic>
      <p:sp>
        <p:nvSpPr>
          <p:cNvPr id="74" name="Google Shape;74;p1"/>
          <p:cNvSpPr txBox="1"/>
          <p:nvPr/>
        </p:nvSpPr>
        <p:spPr>
          <a:xfrm>
            <a:off x="1600351" y="5970352"/>
            <a:ext cx="2781000" cy="67745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360"/>
              </a:spcBef>
              <a:spcAft>
                <a:spcPts val="0"/>
              </a:spcAft>
              <a:buClr>
                <a:schemeClr val="accent1"/>
              </a:buClr>
              <a:buSzPts val="1093"/>
              <a:buFont typeface="Arial"/>
              <a:buNone/>
            </a:pPr>
            <a:r>
              <a:rPr lang="en-US" sz="1391" b="1" dirty="0">
                <a:solidFill>
                  <a:schemeClr val="dk1"/>
                </a:solidFill>
              </a:rPr>
              <a:t>Lucy Hess</a:t>
            </a:r>
            <a:endParaRPr sz="1391" b="0" i="0" u="none" strike="noStrike" cap="none" dirty="0">
              <a:solidFill>
                <a:schemeClr val="dk1"/>
              </a:solidFill>
              <a:latin typeface="Arial"/>
              <a:ea typeface="Arial"/>
              <a:cs typeface="Arial"/>
              <a:sym typeface="Arial"/>
            </a:endParaRPr>
          </a:p>
          <a:p>
            <a:pPr marL="0" marR="0" lvl="0" indent="0" algn="ctr" rtl="0">
              <a:lnSpc>
                <a:spcPct val="90000"/>
              </a:lnSpc>
              <a:spcBef>
                <a:spcPts val="360"/>
              </a:spcBef>
              <a:spcAft>
                <a:spcPts val="0"/>
              </a:spcAft>
              <a:buClr>
                <a:schemeClr val="accent1"/>
              </a:buClr>
              <a:buSzPts val="1093"/>
              <a:buFont typeface="Arial"/>
              <a:buNone/>
            </a:pPr>
            <a:r>
              <a:rPr lang="en-US" sz="1200" dirty="0">
                <a:solidFill>
                  <a:schemeClr val="dk1"/>
                </a:solidFill>
              </a:rPr>
              <a:t>Sophomore, Kinesiology Major</a:t>
            </a:r>
            <a:endParaRPr sz="800" dirty="0"/>
          </a:p>
        </p:txBody>
      </p:sp>
      <p:pic>
        <p:nvPicPr>
          <p:cNvPr id="3" name="Picture 2">
            <a:extLst>
              <a:ext uri="{FF2B5EF4-FFF2-40B4-BE49-F238E27FC236}">
                <a16:creationId xmlns:a16="http://schemas.microsoft.com/office/drawing/2014/main" id="{70376F7E-146C-70FF-53B7-971FB7E0BA33}"/>
              </a:ext>
            </a:extLst>
          </p:cNvPr>
          <p:cNvPicPr>
            <a:picLocks/>
          </p:cNvPicPr>
          <p:nvPr/>
        </p:nvPicPr>
        <p:blipFill>
          <a:blip r:embed="rId6"/>
          <a:stretch>
            <a:fillRect/>
          </a:stretch>
        </p:blipFill>
        <p:spPr>
          <a:xfrm flipH="1">
            <a:off x="2076451" y="4142172"/>
            <a:ext cx="1828800" cy="18288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119C7D1-31B9-EAE3-150C-AD336407A194}"/>
              </a:ext>
            </a:extLst>
          </p:cNvPr>
          <p:cNvPicPr>
            <a:picLocks/>
          </p:cNvPicPr>
          <p:nvPr/>
        </p:nvPicPr>
        <p:blipFill>
          <a:blip r:embed="rId7"/>
          <a:stretch>
            <a:fillRect/>
          </a:stretch>
        </p:blipFill>
        <p:spPr>
          <a:xfrm>
            <a:off x="5294733" y="4142172"/>
            <a:ext cx="1828800" cy="1828800"/>
          </a:xfrm>
          <a:prstGeom prst="rect">
            <a:avLst/>
          </a:prstGeom>
          <a:ln>
            <a:noFill/>
          </a:ln>
          <a:effectLst>
            <a:outerShdw blurRad="292100" dist="139700" dir="2700000" algn="tl" rotWithShape="0">
              <a:srgbClr val="333333">
                <a:alpha val="65000"/>
              </a:srgbClr>
            </a:outerShdw>
          </a:effectLst>
        </p:spPr>
      </p:pic>
      <p:sp>
        <p:nvSpPr>
          <p:cNvPr id="15" name="Google Shape;67;p1">
            <a:extLst>
              <a:ext uri="{FF2B5EF4-FFF2-40B4-BE49-F238E27FC236}">
                <a16:creationId xmlns:a16="http://schemas.microsoft.com/office/drawing/2014/main" id="{25CFEC2D-97E1-4209-B51B-937AEA298986}"/>
              </a:ext>
            </a:extLst>
          </p:cNvPr>
          <p:cNvSpPr txBox="1"/>
          <p:nvPr/>
        </p:nvSpPr>
        <p:spPr>
          <a:xfrm>
            <a:off x="6295882" y="3009658"/>
            <a:ext cx="2781000" cy="1116832"/>
          </a:xfrm>
          <a:prstGeom prst="rect">
            <a:avLst/>
          </a:prstGeom>
          <a:noFill/>
          <a:ln>
            <a:noFill/>
          </a:ln>
        </p:spPr>
        <p:txBody>
          <a:bodyPr spcFirstLastPara="1" wrap="square" lIns="91425" tIns="45700" rIns="91425" bIns="45700" anchor="t" anchorCtr="0">
            <a:normAutofit/>
          </a:bodyPr>
          <a:lstStyle/>
          <a:p>
            <a:pPr lvl="0" algn="ctr">
              <a:lnSpc>
                <a:spcPct val="90000"/>
              </a:lnSpc>
              <a:spcBef>
                <a:spcPts val="360"/>
              </a:spcBef>
              <a:spcAft>
                <a:spcPts val="360"/>
              </a:spcAft>
              <a:buClr>
                <a:schemeClr val="accent1"/>
              </a:buClr>
              <a:buSzPts val="1093"/>
            </a:pPr>
            <a:r>
              <a:rPr lang="en-US" sz="1390" b="1" dirty="0">
                <a:solidFill>
                  <a:schemeClr val="dk1"/>
                </a:solidFill>
              </a:rPr>
              <a:t>Yu-Wei Wang, PhD</a:t>
            </a:r>
            <a:endParaRPr lang="en-US" sz="1390" dirty="0">
              <a:solidFill>
                <a:schemeClr val="dk1"/>
              </a:solidFill>
            </a:endParaRPr>
          </a:p>
          <a:p>
            <a:pPr lvl="0" algn="ctr">
              <a:lnSpc>
                <a:spcPct val="90000"/>
              </a:lnSpc>
              <a:buClr>
                <a:schemeClr val="accent1"/>
              </a:buClr>
              <a:buSzPts val="1093"/>
            </a:pPr>
            <a:r>
              <a:rPr lang="en-US" sz="1200" dirty="0">
                <a:solidFill>
                  <a:schemeClr val="dk1"/>
                </a:solidFill>
              </a:rPr>
              <a:t>Director, </a:t>
            </a:r>
            <a:r>
              <a:rPr lang="en-US" sz="1200" dirty="0"/>
              <a:t>Clinical Associate Professor, Research Director, and Assistant Director of the </a:t>
            </a:r>
          </a:p>
          <a:p>
            <a:pPr lvl="0" algn="ctr">
              <a:lnSpc>
                <a:spcPct val="90000"/>
              </a:lnSpc>
              <a:buClr>
                <a:schemeClr val="accent1"/>
              </a:buClr>
              <a:buSzPts val="1093"/>
            </a:pPr>
            <a:r>
              <a:rPr lang="en-US" sz="1200" dirty="0"/>
              <a:t>Counseling Center</a:t>
            </a:r>
          </a:p>
        </p:txBody>
      </p:sp>
      <p:sp>
        <p:nvSpPr>
          <p:cNvPr id="17" name="Google Shape;74;p1">
            <a:extLst>
              <a:ext uri="{FF2B5EF4-FFF2-40B4-BE49-F238E27FC236}">
                <a16:creationId xmlns:a16="http://schemas.microsoft.com/office/drawing/2014/main" id="{4153CDC9-D64C-4A3C-8C96-8C6328E5838B}"/>
              </a:ext>
            </a:extLst>
          </p:cNvPr>
          <p:cNvSpPr txBox="1"/>
          <p:nvPr/>
        </p:nvSpPr>
        <p:spPr>
          <a:xfrm>
            <a:off x="4818633" y="5970352"/>
            <a:ext cx="2781000" cy="67745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360"/>
              </a:spcBef>
              <a:spcAft>
                <a:spcPts val="0"/>
              </a:spcAft>
              <a:buClr>
                <a:schemeClr val="accent1"/>
              </a:buClr>
              <a:buSzPts val="1093"/>
              <a:buFont typeface="Arial"/>
              <a:buNone/>
            </a:pPr>
            <a:r>
              <a:rPr lang="en-US" sz="1391" b="1" dirty="0">
                <a:solidFill>
                  <a:schemeClr val="dk1"/>
                </a:solidFill>
              </a:rPr>
              <a:t>Madhulika Nallani</a:t>
            </a:r>
            <a:endParaRPr sz="1391" b="0" i="0" u="none" strike="noStrike" cap="none" dirty="0">
              <a:solidFill>
                <a:schemeClr val="dk1"/>
              </a:solidFill>
              <a:latin typeface="Arial"/>
              <a:ea typeface="Arial"/>
              <a:cs typeface="Arial"/>
              <a:sym typeface="Arial"/>
            </a:endParaRPr>
          </a:p>
          <a:p>
            <a:pPr marL="0" marR="0" lvl="0" indent="0" algn="ctr" rtl="0">
              <a:lnSpc>
                <a:spcPct val="90000"/>
              </a:lnSpc>
              <a:spcBef>
                <a:spcPts val="360"/>
              </a:spcBef>
              <a:spcAft>
                <a:spcPts val="0"/>
              </a:spcAft>
              <a:buClr>
                <a:schemeClr val="accent1"/>
              </a:buClr>
              <a:buSzPts val="1093"/>
              <a:buFont typeface="Arial"/>
              <a:buNone/>
            </a:pPr>
            <a:r>
              <a:rPr lang="en-US" sz="1200" dirty="0">
                <a:solidFill>
                  <a:schemeClr val="dk1"/>
                </a:solidFill>
              </a:rPr>
              <a:t>Senior, Cell Biology and Genetics</a:t>
            </a:r>
            <a:endParaRPr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82"/>
          <p:cNvSpPr txBox="1">
            <a:spLocks noGrp="1"/>
          </p:cNvSpPr>
          <p:nvPr>
            <p:ph type="sldNum" idx="12"/>
          </p:nvPr>
        </p:nvSpPr>
        <p:spPr>
          <a:xfrm>
            <a:off x="7010400" y="794"/>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000000"/>
                </a:solidFill>
                <a:latin typeface="Arial"/>
                <a:ea typeface="Arial"/>
                <a:cs typeface="Arial"/>
                <a:sym typeface="Arial"/>
              </a:rPr>
              <a:t>20</a:t>
            </a:fld>
            <a:endParaRPr sz="900" b="0" i="0" u="none" strike="noStrike" cap="none" dirty="0">
              <a:solidFill>
                <a:srgbClr val="000000"/>
              </a:solidFill>
              <a:latin typeface="Arial"/>
              <a:ea typeface="Arial"/>
              <a:cs typeface="Arial"/>
              <a:sym typeface="Arial"/>
            </a:endParaRPr>
          </a:p>
        </p:txBody>
      </p:sp>
      <p:sp>
        <p:nvSpPr>
          <p:cNvPr id="403" name="Google Shape;403;p82"/>
          <p:cNvSpPr txBox="1">
            <a:spLocks noGrp="1"/>
          </p:cNvSpPr>
          <p:nvPr>
            <p:ph type="title"/>
          </p:nvPr>
        </p:nvSpPr>
        <p:spPr>
          <a:xfrm>
            <a:off x="0" y="702798"/>
            <a:ext cx="8106032"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US" b="0" dirty="0">
                <a:solidFill>
                  <a:schemeClr val="dk1"/>
                </a:solidFill>
              </a:rPr>
              <a:t>Recorded lectures were popular among </a:t>
            </a:r>
            <a:r>
              <a:rPr lang="en-US" dirty="0">
                <a:solidFill>
                  <a:srgbClr val="808080"/>
                </a:solidFill>
              </a:rPr>
              <a:t>most students</a:t>
            </a:r>
            <a:r>
              <a:rPr lang="en-US" b="0" dirty="0">
                <a:solidFill>
                  <a:schemeClr val="dk1"/>
                </a:solidFill>
              </a:rPr>
              <a:t>, while</a:t>
            </a:r>
            <a:r>
              <a:rPr lang="en-US" b="0" dirty="0">
                <a:solidFill>
                  <a:srgbClr val="E21833"/>
                </a:solidFill>
              </a:rPr>
              <a:t> </a:t>
            </a:r>
            <a:r>
              <a:rPr lang="en-US" dirty="0">
                <a:solidFill>
                  <a:srgbClr val="E21833"/>
                </a:solidFill>
              </a:rPr>
              <a:t>instructors</a:t>
            </a:r>
            <a:r>
              <a:rPr lang="en-US" b="0" dirty="0">
                <a:solidFill>
                  <a:srgbClr val="E21833"/>
                </a:solidFill>
              </a:rPr>
              <a:t> </a:t>
            </a:r>
            <a:r>
              <a:rPr lang="en-US" b="0" dirty="0">
                <a:solidFill>
                  <a:schemeClr val="dk1"/>
                </a:solidFill>
              </a:rPr>
              <a:t>had mixed reviews. </a:t>
            </a:r>
            <a:endParaRPr b="0" dirty="0">
              <a:solidFill>
                <a:schemeClr val="dk1"/>
              </a:solidFill>
            </a:endParaRPr>
          </a:p>
        </p:txBody>
      </p:sp>
      <p:sp>
        <p:nvSpPr>
          <p:cNvPr id="404" name="Google Shape;404;p82"/>
          <p:cNvSpPr txBox="1"/>
          <p:nvPr/>
        </p:nvSpPr>
        <p:spPr>
          <a:xfrm>
            <a:off x="0" y="422939"/>
            <a:ext cx="8732520"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rgbClr val="7F7F7F"/>
                </a:solidFill>
                <a:latin typeface="Arial"/>
                <a:ea typeface="Arial"/>
                <a:cs typeface="Arial"/>
                <a:sym typeface="Arial"/>
              </a:rPr>
              <a:t>Source: Fall 2021 Instructor Experience Survey. Representative of 156 instructor and 104 student comments.</a:t>
            </a:r>
            <a:endParaRPr sz="1100" b="0" i="0" u="none" strike="noStrike" cap="none" dirty="0">
              <a:solidFill>
                <a:srgbClr val="000000"/>
              </a:solidFill>
              <a:latin typeface="Arial"/>
              <a:ea typeface="Arial"/>
              <a:cs typeface="Arial"/>
              <a:sym typeface="Arial"/>
            </a:endParaRPr>
          </a:p>
        </p:txBody>
      </p:sp>
      <p:sp>
        <p:nvSpPr>
          <p:cNvPr id="405" name="Google Shape;405;p82"/>
          <p:cNvSpPr txBox="1"/>
          <p:nvPr/>
        </p:nvSpPr>
        <p:spPr>
          <a:xfrm>
            <a:off x="0" y="0"/>
            <a:ext cx="8229600" cy="4572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E21833"/>
              </a:buClr>
              <a:buSzPts val="1800"/>
              <a:buFont typeface="Arial"/>
              <a:buNone/>
            </a:pPr>
            <a:r>
              <a:rPr lang="en-US" sz="1800" b="1" i="0" u="none" strike="noStrike" cap="none" dirty="0">
                <a:solidFill>
                  <a:srgbClr val="6F7A7A"/>
                </a:solidFill>
                <a:latin typeface="Arial"/>
                <a:ea typeface="Arial"/>
                <a:cs typeface="Arial"/>
                <a:sym typeface="Arial"/>
              </a:rPr>
              <a:t>Instructor &amp; Student Qualitative Comments</a:t>
            </a:r>
            <a:endParaRPr sz="1400" b="0" i="0" u="none" strike="noStrike" cap="none" dirty="0">
              <a:solidFill>
                <a:srgbClr val="000000"/>
              </a:solidFill>
              <a:latin typeface="Arial"/>
              <a:ea typeface="Arial"/>
              <a:cs typeface="Arial"/>
              <a:sym typeface="Arial"/>
            </a:endParaRPr>
          </a:p>
        </p:txBody>
      </p:sp>
      <p:sp>
        <p:nvSpPr>
          <p:cNvPr id="406" name="Google Shape;406;p82"/>
          <p:cNvSpPr txBox="1"/>
          <p:nvPr/>
        </p:nvSpPr>
        <p:spPr>
          <a:xfrm>
            <a:off x="5103964" y="3269241"/>
            <a:ext cx="3584509" cy="92435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1800"/>
              <a:buFont typeface="Arial"/>
              <a:buNone/>
            </a:pPr>
            <a:r>
              <a:rPr lang="en-US" sz="2000" b="0" i="0" u="none" strike="noStrike" cap="none" dirty="0">
                <a:solidFill>
                  <a:srgbClr val="E21833"/>
                </a:solidFill>
                <a:latin typeface="Arial"/>
                <a:ea typeface="Arial"/>
                <a:cs typeface="Arial"/>
                <a:sym typeface="Arial"/>
              </a:rPr>
              <a:t>Allowed students to </a:t>
            </a:r>
            <a:r>
              <a:rPr lang="en-US" sz="2000" b="1" i="0" u="none" strike="noStrike" cap="none" dirty="0">
                <a:solidFill>
                  <a:srgbClr val="E21833"/>
                </a:solidFill>
                <a:latin typeface="Arial"/>
                <a:ea typeface="Arial"/>
                <a:cs typeface="Arial"/>
                <a:sym typeface="Arial"/>
              </a:rPr>
              <a:t>re-watch material</a:t>
            </a:r>
            <a:endParaRPr sz="2000" b="0" i="0" u="none" strike="noStrike" cap="none" dirty="0">
              <a:solidFill>
                <a:srgbClr val="E21833"/>
              </a:solidFill>
              <a:latin typeface="Arial"/>
              <a:ea typeface="Arial"/>
              <a:cs typeface="Arial"/>
              <a:sym typeface="Arial"/>
            </a:endParaRPr>
          </a:p>
        </p:txBody>
      </p:sp>
      <p:sp>
        <p:nvSpPr>
          <p:cNvPr id="407" name="Google Shape;407;p82"/>
          <p:cNvSpPr txBox="1"/>
          <p:nvPr/>
        </p:nvSpPr>
        <p:spPr>
          <a:xfrm>
            <a:off x="5103964" y="4193597"/>
            <a:ext cx="3950898" cy="1140227"/>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100000"/>
              </a:lnSpc>
              <a:spcBef>
                <a:spcPts val="0"/>
              </a:spcBef>
              <a:spcAft>
                <a:spcPts val="0"/>
              </a:spcAft>
              <a:buClr>
                <a:schemeClr val="accent1"/>
              </a:buClr>
              <a:buSzPct val="78431"/>
              <a:buFont typeface="Arial"/>
              <a:buNone/>
            </a:pPr>
            <a:r>
              <a:rPr lang="en-US" sz="2000" b="0" i="0" u="none" strike="noStrike" cap="none" dirty="0">
                <a:solidFill>
                  <a:srgbClr val="E21833"/>
                </a:solidFill>
                <a:latin typeface="Arial"/>
                <a:ea typeface="Arial"/>
                <a:cs typeface="Arial"/>
                <a:sym typeface="Arial"/>
              </a:rPr>
              <a:t>Contributed to </a:t>
            </a:r>
            <a:r>
              <a:rPr lang="en-US" sz="2000" b="1" i="0" u="none" strike="noStrike" cap="none" dirty="0">
                <a:solidFill>
                  <a:srgbClr val="E21833"/>
                </a:solidFill>
                <a:latin typeface="Arial"/>
                <a:ea typeface="Arial"/>
                <a:cs typeface="Arial"/>
                <a:sym typeface="Arial"/>
              </a:rPr>
              <a:t>lower attendance</a:t>
            </a:r>
            <a:r>
              <a:rPr lang="en-US" sz="2000" b="0" i="0" u="none" strike="noStrike" cap="none" dirty="0">
                <a:solidFill>
                  <a:srgbClr val="E21833"/>
                </a:solidFill>
                <a:latin typeface="Arial"/>
                <a:ea typeface="Arial"/>
                <a:cs typeface="Arial"/>
                <a:sym typeface="Arial"/>
              </a:rPr>
              <a:t>, especially in larger undergraduate courses</a:t>
            </a:r>
            <a:endParaRPr dirty="0"/>
          </a:p>
        </p:txBody>
      </p:sp>
      <p:sp>
        <p:nvSpPr>
          <p:cNvPr id="408" name="Google Shape;408;p82"/>
          <p:cNvSpPr txBox="1"/>
          <p:nvPr/>
        </p:nvSpPr>
        <p:spPr>
          <a:xfrm>
            <a:off x="5103964" y="5333824"/>
            <a:ext cx="4019909"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1800"/>
              <a:buFont typeface="Arial"/>
              <a:buNone/>
            </a:pPr>
            <a:r>
              <a:rPr lang="en-US" sz="2000" b="0" i="0" u="none" strike="noStrike" cap="none" dirty="0">
                <a:solidFill>
                  <a:srgbClr val="E21833"/>
                </a:solidFill>
                <a:latin typeface="Arial"/>
                <a:ea typeface="Arial"/>
                <a:cs typeface="Arial"/>
                <a:sym typeface="Arial"/>
              </a:rPr>
              <a:t>Created </a:t>
            </a:r>
            <a:r>
              <a:rPr lang="en-US" sz="2000" b="1" i="0" u="none" strike="noStrike" cap="none" dirty="0">
                <a:solidFill>
                  <a:srgbClr val="E21833"/>
                </a:solidFill>
                <a:latin typeface="Arial"/>
                <a:ea typeface="Arial"/>
                <a:cs typeface="Arial"/>
                <a:sym typeface="Arial"/>
              </a:rPr>
              <a:t>technology &amp; teaching challenges</a:t>
            </a:r>
            <a:endParaRPr sz="2000" b="0" i="0" u="none" strike="noStrike" cap="none" dirty="0">
              <a:solidFill>
                <a:srgbClr val="E21833"/>
              </a:solidFill>
              <a:latin typeface="Arial"/>
              <a:ea typeface="Arial"/>
              <a:cs typeface="Arial"/>
              <a:sym typeface="Arial"/>
            </a:endParaRPr>
          </a:p>
        </p:txBody>
      </p:sp>
      <p:sp>
        <p:nvSpPr>
          <p:cNvPr id="409" name="Google Shape;409;p82"/>
          <p:cNvSpPr txBox="1"/>
          <p:nvPr/>
        </p:nvSpPr>
        <p:spPr>
          <a:xfrm>
            <a:off x="254246" y="3269241"/>
            <a:ext cx="4424147" cy="1133363"/>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100000"/>
              </a:lnSpc>
              <a:spcBef>
                <a:spcPts val="0"/>
              </a:spcBef>
              <a:spcAft>
                <a:spcPts val="0"/>
              </a:spcAft>
              <a:buClr>
                <a:schemeClr val="accent1"/>
              </a:buClr>
              <a:buSzPct val="78431"/>
              <a:buFont typeface="Arial"/>
              <a:buNone/>
            </a:pPr>
            <a:r>
              <a:rPr lang="en-US" sz="2000" b="0" i="0" u="none" strike="noStrike" cap="none" dirty="0">
                <a:solidFill>
                  <a:srgbClr val="808080"/>
                </a:solidFill>
                <a:latin typeface="Arial"/>
                <a:ea typeface="Arial"/>
                <a:cs typeface="Arial"/>
                <a:sym typeface="Arial"/>
              </a:rPr>
              <a:t>Provided </a:t>
            </a:r>
            <a:r>
              <a:rPr lang="en-US" sz="2000" b="1" i="0" u="none" strike="noStrike" cap="none" dirty="0">
                <a:solidFill>
                  <a:srgbClr val="808080"/>
                </a:solidFill>
                <a:latin typeface="Arial"/>
                <a:ea typeface="Arial"/>
                <a:cs typeface="Arial"/>
                <a:sym typeface="Arial"/>
              </a:rPr>
              <a:t>accessibility, flexibility &amp; convenience</a:t>
            </a:r>
            <a:endParaRPr sz="2000" b="0" i="0" u="none" strike="noStrike" cap="none" dirty="0">
              <a:solidFill>
                <a:srgbClr val="808080"/>
              </a:solidFill>
              <a:latin typeface="Arial"/>
              <a:ea typeface="Arial"/>
              <a:cs typeface="Arial"/>
              <a:sym typeface="Arial"/>
            </a:endParaRPr>
          </a:p>
        </p:txBody>
      </p:sp>
      <p:sp>
        <p:nvSpPr>
          <p:cNvPr id="410" name="Google Shape;410;p82"/>
          <p:cNvSpPr txBox="1"/>
          <p:nvPr/>
        </p:nvSpPr>
        <p:spPr>
          <a:xfrm>
            <a:off x="254246" y="4236497"/>
            <a:ext cx="3860554" cy="693321"/>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100000"/>
              </a:lnSpc>
              <a:spcBef>
                <a:spcPts val="0"/>
              </a:spcBef>
              <a:spcAft>
                <a:spcPts val="0"/>
              </a:spcAft>
              <a:buClr>
                <a:schemeClr val="accent1"/>
              </a:buClr>
              <a:buSzPts val="1800"/>
              <a:buFont typeface="Arial"/>
              <a:buNone/>
            </a:pPr>
            <a:r>
              <a:rPr lang="en-US" sz="2000" b="0" i="0" u="none" strike="noStrike" cap="none" dirty="0">
                <a:solidFill>
                  <a:srgbClr val="808080"/>
                </a:solidFill>
                <a:latin typeface="Arial"/>
                <a:ea typeface="Arial"/>
                <a:cs typeface="Arial"/>
                <a:sym typeface="Arial"/>
              </a:rPr>
              <a:t>Requests for </a:t>
            </a:r>
            <a:r>
              <a:rPr lang="en-US" sz="2000" b="1" i="0" u="none" strike="noStrike" cap="none" dirty="0">
                <a:solidFill>
                  <a:srgbClr val="808080"/>
                </a:solidFill>
                <a:latin typeface="Arial"/>
                <a:ea typeface="Arial"/>
                <a:cs typeface="Arial"/>
                <a:sym typeface="Arial"/>
              </a:rPr>
              <a:t>more instructors to offer recordings</a:t>
            </a:r>
            <a:endParaRPr sz="2000" b="0" i="0" u="none" strike="noStrike" cap="none" dirty="0">
              <a:solidFill>
                <a:srgbClr val="808080"/>
              </a:solidFill>
              <a:latin typeface="Arial"/>
              <a:ea typeface="Arial"/>
              <a:cs typeface="Arial"/>
              <a:sym typeface="Arial"/>
            </a:endParaRPr>
          </a:p>
        </p:txBody>
      </p:sp>
      <p:sp>
        <p:nvSpPr>
          <p:cNvPr id="411" name="Google Shape;411;p82"/>
          <p:cNvSpPr txBox="1"/>
          <p:nvPr/>
        </p:nvSpPr>
        <p:spPr>
          <a:xfrm>
            <a:off x="254245" y="4763710"/>
            <a:ext cx="4424147" cy="737042"/>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accent1"/>
              </a:buClr>
              <a:buSzPts val="1800"/>
              <a:buFont typeface="Arial"/>
              <a:buNone/>
            </a:pPr>
            <a:r>
              <a:rPr lang="en-US" sz="2000" b="0" i="0" u="none" strike="noStrike" cap="none" dirty="0">
                <a:solidFill>
                  <a:srgbClr val="808080"/>
                </a:solidFill>
                <a:latin typeface="Arial"/>
                <a:ea typeface="Arial"/>
                <a:cs typeface="Arial"/>
                <a:sym typeface="Arial"/>
              </a:rPr>
              <a:t>Added to </a:t>
            </a:r>
            <a:r>
              <a:rPr lang="en-US" sz="2000" b="1" i="0" u="none" strike="noStrike" cap="none" dirty="0">
                <a:solidFill>
                  <a:srgbClr val="808080"/>
                </a:solidFill>
                <a:latin typeface="Arial"/>
                <a:ea typeface="Arial"/>
                <a:cs typeface="Arial"/>
                <a:sym typeface="Arial"/>
              </a:rPr>
              <a:t>students’ workload</a:t>
            </a:r>
            <a:endParaRPr sz="2000" b="0" i="0" u="none" strike="noStrike" cap="none" dirty="0">
              <a:solidFill>
                <a:srgbClr val="808080"/>
              </a:solidFill>
              <a:latin typeface="Arial"/>
              <a:ea typeface="Arial"/>
              <a:cs typeface="Arial"/>
              <a:sym typeface="Arial"/>
            </a:endParaRPr>
          </a:p>
        </p:txBody>
      </p:sp>
      <p:grpSp>
        <p:nvGrpSpPr>
          <p:cNvPr id="412" name="Google Shape;412;p82"/>
          <p:cNvGrpSpPr/>
          <p:nvPr/>
        </p:nvGrpSpPr>
        <p:grpSpPr>
          <a:xfrm>
            <a:off x="1115767" y="1910955"/>
            <a:ext cx="1233594" cy="1233594"/>
            <a:chOff x="1115767" y="1938500"/>
            <a:chExt cx="1233594" cy="1233594"/>
          </a:xfrm>
        </p:grpSpPr>
        <p:sp>
          <p:nvSpPr>
            <p:cNvPr id="413" name="Google Shape;413;p82"/>
            <p:cNvSpPr/>
            <p:nvPr/>
          </p:nvSpPr>
          <p:spPr>
            <a:xfrm>
              <a:off x="1115767" y="1938500"/>
              <a:ext cx="1233594" cy="1233594"/>
            </a:xfrm>
            <a:prstGeom prst="ellipse">
              <a:avLst/>
            </a:prstGeom>
            <a:solidFill>
              <a:srgbClr val="8080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414" name="Google Shape;414;p82" descr="Graduation cap"/>
            <p:cNvPicPr preferRelativeResize="0"/>
            <p:nvPr/>
          </p:nvPicPr>
          <p:blipFill rotWithShape="1">
            <a:blip r:embed="rId3">
              <a:alphaModFix/>
            </a:blip>
            <a:srcRect/>
            <a:stretch/>
          </p:blipFill>
          <p:spPr>
            <a:xfrm>
              <a:off x="1275364" y="2098097"/>
              <a:ext cx="914400" cy="914400"/>
            </a:xfrm>
            <a:prstGeom prst="rect">
              <a:avLst/>
            </a:prstGeom>
            <a:noFill/>
            <a:ln>
              <a:noFill/>
            </a:ln>
          </p:spPr>
        </p:pic>
      </p:grpSp>
      <p:grpSp>
        <p:nvGrpSpPr>
          <p:cNvPr id="415" name="Google Shape;415;p82"/>
          <p:cNvGrpSpPr/>
          <p:nvPr/>
        </p:nvGrpSpPr>
        <p:grpSpPr>
          <a:xfrm>
            <a:off x="6330989" y="1910955"/>
            <a:ext cx="1233594" cy="1233594"/>
            <a:chOff x="6330989" y="1910955"/>
            <a:chExt cx="1233594" cy="1233594"/>
          </a:xfrm>
        </p:grpSpPr>
        <p:sp>
          <p:nvSpPr>
            <p:cNvPr id="416" name="Google Shape;416;p82"/>
            <p:cNvSpPr/>
            <p:nvPr/>
          </p:nvSpPr>
          <p:spPr>
            <a:xfrm>
              <a:off x="6330989" y="1910955"/>
              <a:ext cx="1233594" cy="1233594"/>
            </a:xfrm>
            <a:prstGeom prst="ellipse">
              <a:avLst/>
            </a:prstGeom>
            <a:solidFill>
              <a:srgbClr val="E218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417" name="Google Shape;417;p82" descr="Teacher"/>
            <p:cNvPicPr preferRelativeResize="0"/>
            <p:nvPr/>
          </p:nvPicPr>
          <p:blipFill rotWithShape="1">
            <a:blip r:embed="rId4">
              <a:alphaModFix/>
            </a:blip>
            <a:srcRect/>
            <a:stretch/>
          </p:blipFill>
          <p:spPr>
            <a:xfrm>
              <a:off x="6490586" y="2070552"/>
              <a:ext cx="914400" cy="9144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fade">
                                      <p:cBhvr>
                                        <p:cTn id="7" dur="250"/>
                                        <p:tgtEl>
                                          <p:spTgt spid="405"/>
                                        </p:tgtEl>
                                      </p:cBhvr>
                                    </p:animEffect>
                                  </p:childTnLst>
                                </p:cTn>
                              </p:par>
                              <p:par>
                                <p:cTn id="8" presetID="10" presetClass="entr" presetSubtype="0" fill="hold" nodeType="withEffect">
                                  <p:stCondLst>
                                    <p:cond delay="0"/>
                                  </p:stCondLst>
                                  <p:childTnLst>
                                    <p:set>
                                      <p:cBhvr>
                                        <p:cTn id="9" dur="1" fill="hold">
                                          <p:stCondLst>
                                            <p:cond delay="0"/>
                                          </p:stCondLst>
                                        </p:cTn>
                                        <p:tgtEl>
                                          <p:spTgt spid="404"/>
                                        </p:tgtEl>
                                        <p:attrNameLst>
                                          <p:attrName>style.visibility</p:attrName>
                                        </p:attrNameLst>
                                      </p:cBhvr>
                                      <p:to>
                                        <p:strVal val="visible"/>
                                      </p:to>
                                    </p:set>
                                    <p:animEffect transition="in" filter="fade">
                                      <p:cBhvr>
                                        <p:cTn id="10" dur="250"/>
                                        <p:tgtEl>
                                          <p:spTgt spid="404"/>
                                        </p:tgtEl>
                                      </p:cBhvr>
                                    </p:animEffect>
                                  </p:childTnLst>
                                </p:cTn>
                              </p:par>
                              <p:par>
                                <p:cTn id="11" presetID="10" presetClass="entr" presetSubtype="0" fill="hold" nodeType="withEffect">
                                  <p:stCondLst>
                                    <p:cond delay="0"/>
                                  </p:stCondLst>
                                  <p:childTnLst>
                                    <p:set>
                                      <p:cBhvr>
                                        <p:cTn id="12" dur="1" fill="hold">
                                          <p:stCondLst>
                                            <p:cond delay="0"/>
                                          </p:stCondLst>
                                        </p:cTn>
                                        <p:tgtEl>
                                          <p:spTgt spid="403"/>
                                        </p:tgtEl>
                                        <p:attrNameLst>
                                          <p:attrName>style.visibility</p:attrName>
                                        </p:attrNameLst>
                                      </p:cBhvr>
                                      <p:to>
                                        <p:strVal val="visible"/>
                                      </p:to>
                                    </p:set>
                                    <p:animEffect transition="in" filter="fade">
                                      <p:cBhvr>
                                        <p:cTn id="13" dur="250"/>
                                        <p:tgtEl>
                                          <p:spTgt spid="403"/>
                                        </p:tgtEl>
                                      </p:cBhvr>
                                    </p:animEffect>
                                  </p:childTnLst>
                                </p:cTn>
                              </p:par>
                              <p:par>
                                <p:cTn id="14" presetID="10" presetClass="entr" presetSubtype="0" fill="hold" nodeType="withEffect">
                                  <p:stCondLst>
                                    <p:cond delay="0"/>
                                  </p:stCondLst>
                                  <p:childTnLst>
                                    <p:set>
                                      <p:cBhvr>
                                        <p:cTn id="15" dur="1" fill="hold">
                                          <p:stCondLst>
                                            <p:cond delay="0"/>
                                          </p:stCondLst>
                                        </p:cTn>
                                        <p:tgtEl>
                                          <p:spTgt spid="406"/>
                                        </p:tgtEl>
                                        <p:attrNameLst>
                                          <p:attrName>style.visibility</p:attrName>
                                        </p:attrNameLst>
                                      </p:cBhvr>
                                      <p:to>
                                        <p:strVal val="visible"/>
                                      </p:to>
                                    </p:set>
                                    <p:animEffect transition="in" filter="fade">
                                      <p:cBhvr>
                                        <p:cTn id="16" dur="250"/>
                                        <p:tgtEl>
                                          <p:spTgt spid="406"/>
                                        </p:tgtEl>
                                      </p:cBhvr>
                                    </p:animEffect>
                                  </p:childTnLst>
                                </p:cTn>
                              </p:par>
                              <p:par>
                                <p:cTn id="17" presetID="10" presetClass="entr" presetSubtype="0" fill="hold" nodeType="withEffect">
                                  <p:stCondLst>
                                    <p:cond delay="0"/>
                                  </p:stCondLst>
                                  <p:childTnLst>
                                    <p:set>
                                      <p:cBhvr>
                                        <p:cTn id="18" dur="1" fill="hold">
                                          <p:stCondLst>
                                            <p:cond delay="0"/>
                                          </p:stCondLst>
                                        </p:cTn>
                                        <p:tgtEl>
                                          <p:spTgt spid="407"/>
                                        </p:tgtEl>
                                        <p:attrNameLst>
                                          <p:attrName>style.visibility</p:attrName>
                                        </p:attrNameLst>
                                      </p:cBhvr>
                                      <p:to>
                                        <p:strVal val="visible"/>
                                      </p:to>
                                    </p:set>
                                    <p:animEffect transition="in" filter="fade">
                                      <p:cBhvr>
                                        <p:cTn id="19" dur="250"/>
                                        <p:tgtEl>
                                          <p:spTgt spid="407"/>
                                        </p:tgtEl>
                                      </p:cBhvr>
                                    </p:animEffect>
                                  </p:childTnLst>
                                </p:cTn>
                              </p:par>
                              <p:par>
                                <p:cTn id="20" presetID="10" presetClass="entr" presetSubtype="0" fill="hold" nodeType="withEffect">
                                  <p:stCondLst>
                                    <p:cond delay="0"/>
                                  </p:stCondLst>
                                  <p:childTnLst>
                                    <p:set>
                                      <p:cBhvr>
                                        <p:cTn id="21" dur="1" fill="hold">
                                          <p:stCondLst>
                                            <p:cond delay="0"/>
                                          </p:stCondLst>
                                        </p:cTn>
                                        <p:tgtEl>
                                          <p:spTgt spid="408"/>
                                        </p:tgtEl>
                                        <p:attrNameLst>
                                          <p:attrName>style.visibility</p:attrName>
                                        </p:attrNameLst>
                                      </p:cBhvr>
                                      <p:to>
                                        <p:strVal val="visible"/>
                                      </p:to>
                                    </p:set>
                                    <p:animEffect transition="in" filter="fade">
                                      <p:cBhvr>
                                        <p:cTn id="22" dur="250"/>
                                        <p:tgtEl>
                                          <p:spTgt spid="408"/>
                                        </p:tgtEl>
                                      </p:cBhvr>
                                    </p:animEffect>
                                  </p:childTnLst>
                                </p:cTn>
                              </p:par>
                              <p:par>
                                <p:cTn id="23" presetID="10" presetClass="entr" presetSubtype="0" fill="hold" nodeType="withEffect">
                                  <p:stCondLst>
                                    <p:cond delay="0"/>
                                  </p:stCondLst>
                                  <p:childTnLst>
                                    <p:set>
                                      <p:cBhvr>
                                        <p:cTn id="24" dur="1" fill="hold">
                                          <p:stCondLst>
                                            <p:cond delay="0"/>
                                          </p:stCondLst>
                                        </p:cTn>
                                        <p:tgtEl>
                                          <p:spTgt spid="409"/>
                                        </p:tgtEl>
                                        <p:attrNameLst>
                                          <p:attrName>style.visibility</p:attrName>
                                        </p:attrNameLst>
                                      </p:cBhvr>
                                      <p:to>
                                        <p:strVal val="visible"/>
                                      </p:to>
                                    </p:set>
                                    <p:animEffect transition="in" filter="fade">
                                      <p:cBhvr>
                                        <p:cTn id="25" dur="250"/>
                                        <p:tgtEl>
                                          <p:spTgt spid="409"/>
                                        </p:tgtEl>
                                      </p:cBhvr>
                                    </p:animEffect>
                                  </p:childTnLst>
                                </p:cTn>
                              </p:par>
                              <p:par>
                                <p:cTn id="26" presetID="10" presetClass="entr" presetSubtype="0" fill="hold" nodeType="withEffect">
                                  <p:stCondLst>
                                    <p:cond delay="0"/>
                                  </p:stCondLst>
                                  <p:childTnLst>
                                    <p:set>
                                      <p:cBhvr>
                                        <p:cTn id="27" dur="1" fill="hold">
                                          <p:stCondLst>
                                            <p:cond delay="0"/>
                                          </p:stCondLst>
                                        </p:cTn>
                                        <p:tgtEl>
                                          <p:spTgt spid="410"/>
                                        </p:tgtEl>
                                        <p:attrNameLst>
                                          <p:attrName>style.visibility</p:attrName>
                                        </p:attrNameLst>
                                      </p:cBhvr>
                                      <p:to>
                                        <p:strVal val="visible"/>
                                      </p:to>
                                    </p:set>
                                    <p:animEffect transition="in" filter="fade">
                                      <p:cBhvr>
                                        <p:cTn id="28" dur="250"/>
                                        <p:tgtEl>
                                          <p:spTgt spid="410"/>
                                        </p:tgtEl>
                                      </p:cBhvr>
                                    </p:animEffect>
                                  </p:childTnLst>
                                </p:cTn>
                              </p:par>
                              <p:par>
                                <p:cTn id="29" presetID="10" presetClass="entr" presetSubtype="0" fill="hold" nodeType="withEffect">
                                  <p:stCondLst>
                                    <p:cond delay="0"/>
                                  </p:stCondLst>
                                  <p:childTnLst>
                                    <p:set>
                                      <p:cBhvr>
                                        <p:cTn id="30" dur="1" fill="hold">
                                          <p:stCondLst>
                                            <p:cond delay="0"/>
                                          </p:stCondLst>
                                        </p:cTn>
                                        <p:tgtEl>
                                          <p:spTgt spid="411"/>
                                        </p:tgtEl>
                                        <p:attrNameLst>
                                          <p:attrName>style.visibility</p:attrName>
                                        </p:attrNameLst>
                                      </p:cBhvr>
                                      <p:to>
                                        <p:strVal val="visible"/>
                                      </p:to>
                                    </p:set>
                                    <p:animEffect transition="in" filter="fade">
                                      <p:cBhvr>
                                        <p:cTn id="31" dur="250"/>
                                        <p:tgtEl>
                                          <p:spTgt spid="411"/>
                                        </p:tgtEl>
                                      </p:cBhvr>
                                    </p:animEffect>
                                  </p:childTnLst>
                                </p:cTn>
                              </p:par>
                              <p:par>
                                <p:cTn id="32" presetID="10" presetClass="entr" presetSubtype="0" fill="hold" nodeType="withEffect">
                                  <p:stCondLst>
                                    <p:cond delay="0"/>
                                  </p:stCondLst>
                                  <p:childTnLst>
                                    <p:set>
                                      <p:cBhvr>
                                        <p:cTn id="33" dur="1" fill="hold">
                                          <p:stCondLst>
                                            <p:cond delay="0"/>
                                          </p:stCondLst>
                                        </p:cTn>
                                        <p:tgtEl>
                                          <p:spTgt spid="412"/>
                                        </p:tgtEl>
                                        <p:attrNameLst>
                                          <p:attrName>style.visibility</p:attrName>
                                        </p:attrNameLst>
                                      </p:cBhvr>
                                      <p:to>
                                        <p:strVal val="visible"/>
                                      </p:to>
                                    </p:set>
                                    <p:animEffect transition="in" filter="fade">
                                      <p:cBhvr>
                                        <p:cTn id="34" dur="250"/>
                                        <p:tgtEl>
                                          <p:spTgt spid="412"/>
                                        </p:tgtEl>
                                      </p:cBhvr>
                                    </p:animEffect>
                                  </p:childTnLst>
                                </p:cTn>
                              </p:par>
                              <p:par>
                                <p:cTn id="35" presetID="10" presetClass="entr" presetSubtype="0" fill="hold" nodeType="withEffect">
                                  <p:stCondLst>
                                    <p:cond delay="0"/>
                                  </p:stCondLst>
                                  <p:childTnLst>
                                    <p:set>
                                      <p:cBhvr>
                                        <p:cTn id="36" dur="1" fill="hold">
                                          <p:stCondLst>
                                            <p:cond delay="0"/>
                                          </p:stCondLst>
                                        </p:cTn>
                                        <p:tgtEl>
                                          <p:spTgt spid="415"/>
                                        </p:tgtEl>
                                        <p:attrNameLst>
                                          <p:attrName>style.visibility</p:attrName>
                                        </p:attrNameLst>
                                      </p:cBhvr>
                                      <p:to>
                                        <p:strVal val="visible"/>
                                      </p:to>
                                    </p:set>
                                    <p:animEffect transition="in" filter="fade">
                                      <p:cBhvr>
                                        <p:cTn id="37" dur="250"/>
                                        <p:tgtEl>
                                          <p:spTgt spid="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83"/>
          <p:cNvSpPr txBox="1"/>
          <p:nvPr/>
        </p:nvSpPr>
        <p:spPr>
          <a:xfrm>
            <a:off x="12168" y="0"/>
            <a:ext cx="8229600" cy="4572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E21833"/>
              </a:buClr>
              <a:buSzPts val="1800"/>
              <a:buFont typeface="Arial"/>
              <a:buNone/>
            </a:pPr>
            <a:r>
              <a:rPr lang="en-US" sz="1800" b="1" i="0" u="none" strike="noStrike" cap="none" dirty="0">
                <a:solidFill>
                  <a:srgbClr val="6F7A7A"/>
                </a:solidFill>
                <a:latin typeface="Arial"/>
                <a:ea typeface="Arial"/>
                <a:cs typeface="Arial"/>
                <a:sym typeface="Arial"/>
              </a:rPr>
              <a:t>Make Up Coursework</a:t>
            </a:r>
            <a:endParaRPr sz="1400" b="0" i="0" u="none" strike="noStrike" cap="none" dirty="0">
              <a:solidFill>
                <a:srgbClr val="000000"/>
              </a:solidFill>
              <a:latin typeface="Arial"/>
              <a:ea typeface="Arial"/>
              <a:cs typeface="Arial"/>
              <a:sym typeface="Arial"/>
            </a:endParaRPr>
          </a:p>
        </p:txBody>
      </p:sp>
      <p:sp>
        <p:nvSpPr>
          <p:cNvPr id="424" name="Google Shape;424;p83"/>
          <p:cNvSpPr txBox="1"/>
          <p:nvPr/>
        </p:nvSpPr>
        <p:spPr>
          <a:xfrm>
            <a:off x="12168" y="1601309"/>
            <a:ext cx="8844331"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Most instructors said they provided students with ample opportunities to make up coursework if they required it, but fewer students agreed. </a:t>
            </a:r>
            <a:endParaRPr sz="2800" b="0" i="0" u="none" strike="noStrike" cap="none" dirty="0">
              <a:solidFill>
                <a:srgbClr val="000000"/>
              </a:solidFill>
              <a:latin typeface="Arial"/>
              <a:ea typeface="Arial"/>
              <a:cs typeface="Arial"/>
              <a:sym typeface="Arial"/>
            </a:endParaRPr>
          </a:p>
        </p:txBody>
      </p:sp>
      <p:sp>
        <p:nvSpPr>
          <p:cNvPr id="425" name="Google Shape;425;p83"/>
          <p:cNvSpPr txBox="1"/>
          <p:nvPr/>
        </p:nvSpPr>
        <p:spPr>
          <a:xfrm>
            <a:off x="12168" y="361165"/>
            <a:ext cx="9131832" cy="1302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6F7A7A"/>
                </a:solidFill>
                <a:latin typeface="Arial"/>
                <a:ea typeface="Arial"/>
                <a:cs typeface="Arial"/>
                <a:sym typeface="Arial"/>
              </a:rPr>
              <a:t>Instructor survey question: Overall, I provide my students with opportunities to make up coursework should they have required an excused absence.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6F7A7A"/>
                </a:solidFill>
                <a:latin typeface="Arial"/>
                <a:ea typeface="Arial"/>
                <a:cs typeface="Arial"/>
                <a:sym typeface="Arial"/>
              </a:rPr>
              <a:t>Student survey question: Overall, my instructors provide me with opportunities to make up coursework should I require an excused absence.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undergraduates</a:t>
            </a:r>
            <a:r>
              <a:rPr lang="en-US" sz="1200" b="0" i="0" u="none" strike="noStrike" cap="none" dirty="0">
                <a:solidFill>
                  <a:srgbClr val="6F7A7A"/>
                </a:solidFill>
                <a:latin typeface="Arial"/>
                <a:ea typeface="Arial"/>
                <a:cs typeface="Arial"/>
                <a:sym typeface="Arial"/>
              </a:rPr>
              <a:t> = 1,587  | </a:t>
            </a: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graduates</a:t>
            </a:r>
            <a:r>
              <a:rPr lang="en-US" sz="1200" b="0" i="0" u="none" strike="noStrike" cap="none" dirty="0">
                <a:solidFill>
                  <a:srgbClr val="6F7A7A"/>
                </a:solidFill>
                <a:latin typeface="Arial"/>
                <a:ea typeface="Arial"/>
                <a:cs typeface="Arial"/>
                <a:sym typeface="Arial"/>
              </a:rPr>
              <a:t> = 800 | </a:t>
            </a: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instructors</a:t>
            </a:r>
            <a:r>
              <a:rPr lang="en-US" sz="1200" b="0" i="0" u="none" strike="noStrike" cap="none" dirty="0">
                <a:solidFill>
                  <a:srgbClr val="6F7A7A"/>
                </a:solidFill>
                <a:latin typeface="Arial"/>
                <a:ea typeface="Arial"/>
                <a:cs typeface="Arial"/>
                <a:sym typeface="Arial"/>
              </a:rPr>
              <a:t> = 1,031</a:t>
            </a:r>
            <a:endParaRPr sz="1200" b="0" i="0" u="none" strike="noStrike" cap="none" dirty="0">
              <a:solidFill>
                <a:srgbClr val="6F7A7A"/>
              </a:solidFill>
              <a:latin typeface="Arial"/>
              <a:ea typeface="Arial"/>
              <a:cs typeface="Arial"/>
              <a:sym typeface="Arial"/>
            </a:endParaRPr>
          </a:p>
          <a:p>
            <a:pPr marL="0" marR="0" lvl="0" indent="0" algn="l" rtl="0">
              <a:lnSpc>
                <a:spcPct val="100000"/>
              </a:lnSpc>
              <a:spcBef>
                <a:spcPts val="400"/>
              </a:spcBef>
              <a:spcAft>
                <a:spcPts val="400"/>
              </a:spcAft>
              <a:buClr>
                <a:srgbClr val="000000"/>
              </a:buClr>
              <a:buSzPts val="1200"/>
              <a:buFont typeface="Arial"/>
              <a:buNone/>
            </a:pPr>
            <a:r>
              <a:rPr lang="en-US" sz="1200" b="0" i="0" u="none" strike="noStrike" cap="none" dirty="0">
                <a:solidFill>
                  <a:srgbClr val="7F7F7F"/>
                </a:solidFill>
                <a:latin typeface="Arial"/>
                <a:ea typeface="Arial"/>
                <a:cs typeface="Arial"/>
                <a:sym typeface="Arial"/>
              </a:rPr>
              <a:t>Source: Fall 2021 UMD Student &amp; Instructor Experience Surveys</a:t>
            </a:r>
            <a:endParaRPr sz="1200" b="0" i="0" u="none" strike="noStrike" cap="none" dirty="0">
              <a:solidFill>
                <a:srgbClr val="000000"/>
              </a:solidFill>
              <a:latin typeface="Arial"/>
              <a:ea typeface="Arial"/>
              <a:cs typeface="Arial"/>
              <a:sym typeface="Arial"/>
            </a:endParaRPr>
          </a:p>
        </p:txBody>
      </p:sp>
      <p:pic>
        <p:nvPicPr>
          <p:cNvPr id="426" name="Google Shape;426;p83"/>
          <p:cNvPicPr preferRelativeResize="0"/>
          <p:nvPr/>
        </p:nvPicPr>
        <p:blipFill rotWithShape="1">
          <a:blip r:embed="rId3">
            <a:alphaModFix/>
          </a:blip>
          <a:srcRect/>
          <a:stretch/>
        </p:blipFill>
        <p:spPr>
          <a:xfrm>
            <a:off x="1080483" y="3087955"/>
            <a:ext cx="6983034" cy="32849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250"/>
                                        <p:tgtEl>
                                          <p:spTgt spid="423"/>
                                        </p:tgtEl>
                                      </p:cBhvr>
                                    </p:animEffect>
                                  </p:childTnLst>
                                </p:cTn>
                              </p:par>
                              <p:par>
                                <p:cTn id="8" presetID="10" presetClass="entr" presetSubtype="0" fill="hold" nodeType="withEffect">
                                  <p:stCondLst>
                                    <p:cond delay="0"/>
                                  </p:stCondLst>
                                  <p:childTnLst>
                                    <p:set>
                                      <p:cBhvr>
                                        <p:cTn id="9" dur="1" fill="hold">
                                          <p:stCondLst>
                                            <p:cond delay="0"/>
                                          </p:stCondLst>
                                        </p:cTn>
                                        <p:tgtEl>
                                          <p:spTgt spid="424"/>
                                        </p:tgtEl>
                                        <p:attrNameLst>
                                          <p:attrName>style.visibility</p:attrName>
                                        </p:attrNameLst>
                                      </p:cBhvr>
                                      <p:to>
                                        <p:strVal val="visible"/>
                                      </p:to>
                                    </p:set>
                                    <p:animEffect transition="in" filter="fade">
                                      <p:cBhvr>
                                        <p:cTn id="10" dur="250"/>
                                        <p:tgtEl>
                                          <p:spTgt spid="424"/>
                                        </p:tgtEl>
                                      </p:cBhvr>
                                    </p:animEffect>
                                  </p:childTnLst>
                                </p:cTn>
                              </p:par>
                              <p:par>
                                <p:cTn id="11" presetID="10" presetClass="entr" presetSubtype="0" fill="hold" nodeType="withEffect">
                                  <p:stCondLst>
                                    <p:cond delay="0"/>
                                  </p:stCondLst>
                                  <p:childTnLst>
                                    <p:set>
                                      <p:cBhvr>
                                        <p:cTn id="12" dur="1" fill="hold">
                                          <p:stCondLst>
                                            <p:cond delay="0"/>
                                          </p:stCondLst>
                                        </p:cTn>
                                        <p:tgtEl>
                                          <p:spTgt spid="425"/>
                                        </p:tgtEl>
                                        <p:attrNameLst>
                                          <p:attrName>style.visibility</p:attrName>
                                        </p:attrNameLst>
                                      </p:cBhvr>
                                      <p:to>
                                        <p:strVal val="visible"/>
                                      </p:to>
                                    </p:set>
                                    <p:animEffect transition="in" filter="fade">
                                      <p:cBhvr>
                                        <p:cTn id="13" dur="250"/>
                                        <p:tgtEl>
                                          <p:spTgt spid="425"/>
                                        </p:tgtEl>
                                      </p:cBhvr>
                                    </p:animEffect>
                                  </p:childTnLst>
                                </p:cTn>
                              </p:par>
                              <p:par>
                                <p:cTn id="14" presetID="10" presetClass="entr" presetSubtype="0" fill="hold" nodeType="withEffect">
                                  <p:stCondLst>
                                    <p:cond delay="0"/>
                                  </p:stCondLst>
                                  <p:childTnLst>
                                    <p:set>
                                      <p:cBhvr>
                                        <p:cTn id="15" dur="1" fill="hold">
                                          <p:stCondLst>
                                            <p:cond delay="0"/>
                                          </p:stCondLst>
                                        </p:cTn>
                                        <p:tgtEl>
                                          <p:spTgt spid="426"/>
                                        </p:tgtEl>
                                        <p:attrNameLst>
                                          <p:attrName>style.visibility</p:attrName>
                                        </p:attrNameLst>
                                      </p:cBhvr>
                                      <p:to>
                                        <p:strVal val="visible"/>
                                      </p:to>
                                    </p:set>
                                    <p:animEffect transition="in" filter="fade">
                                      <p:cBhvr>
                                        <p:cTn id="16" dur="25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84"/>
          <p:cNvSpPr txBox="1"/>
          <p:nvPr/>
        </p:nvSpPr>
        <p:spPr>
          <a:xfrm>
            <a:off x="12168" y="0"/>
            <a:ext cx="8229600" cy="4572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E21833"/>
              </a:buClr>
              <a:buSzPts val="1800"/>
              <a:buFont typeface="Arial"/>
              <a:buNone/>
            </a:pPr>
            <a:r>
              <a:rPr lang="en-US" sz="1800" b="1" i="0" u="none" strike="noStrike" cap="none" dirty="0">
                <a:solidFill>
                  <a:srgbClr val="6F7A7A"/>
                </a:solidFill>
                <a:latin typeface="Arial"/>
                <a:ea typeface="Arial"/>
                <a:cs typeface="Arial"/>
                <a:sym typeface="Arial"/>
              </a:rPr>
              <a:t>Course Materials</a:t>
            </a:r>
            <a:endParaRPr sz="1400" b="0" i="0" u="none" strike="noStrike" cap="none" dirty="0">
              <a:solidFill>
                <a:srgbClr val="000000"/>
              </a:solidFill>
              <a:latin typeface="Arial"/>
              <a:ea typeface="Arial"/>
              <a:cs typeface="Arial"/>
              <a:sym typeface="Arial"/>
            </a:endParaRPr>
          </a:p>
        </p:txBody>
      </p:sp>
      <p:sp>
        <p:nvSpPr>
          <p:cNvPr id="433" name="Google Shape;433;p84"/>
          <p:cNvSpPr txBox="1"/>
          <p:nvPr/>
        </p:nvSpPr>
        <p:spPr>
          <a:xfrm>
            <a:off x="12168" y="1826026"/>
            <a:ext cx="8844331"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Students use a mix of online, printed, purchased, and freely available materials in their coursework. </a:t>
            </a:r>
            <a:endParaRPr sz="2800" b="0" i="0" u="none" strike="noStrike" cap="none" dirty="0">
              <a:solidFill>
                <a:srgbClr val="000000"/>
              </a:solidFill>
              <a:latin typeface="Arial"/>
              <a:ea typeface="Arial"/>
              <a:cs typeface="Arial"/>
              <a:sym typeface="Arial"/>
            </a:endParaRPr>
          </a:p>
        </p:txBody>
      </p:sp>
      <p:sp>
        <p:nvSpPr>
          <p:cNvPr id="434" name="Google Shape;434;p84"/>
          <p:cNvSpPr txBox="1"/>
          <p:nvPr/>
        </p:nvSpPr>
        <p:spPr>
          <a:xfrm>
            <a:off x="12168" y="361165"/>
            <a:ext cx="9131832" cy="11182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6F7A7A"/>
                </a:solidFill>
                <a:latin typeface="Arial"/>
                <a:ea typeface="Arial"/>
                <a:cs typeface="Arial"/>
                <a:sym typeface="Arial"/>
              </a:rPr>
              <a:t>Instructor survey question: Which types of course materials did you require for your students within your course(s) this semester? Please select all that apply.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6F7A7A"/>
                </a:solidFill>
                <a:latin typeface="Arial"/>
                <a:ea typeface="Arial"/>
                <a:cs typeface="Arial"/>
                <a:sym typeface="Arial"/>
              </a:rPr>
              <a:t>Student survey question: Which types of course materials were required for your courses this semester? Please select all that apply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undergraduates</a:t>
            </a:r>
            <a:r>
              <a:rPr lang="en-US" sz="1200" b="0" i="0" u="none" strike="noStrike" cap="none" dirty="0">
                <a:solidFill>
                  <a:srgbClr val="6F7A7A"/>
                </a:solidFill>
                <a:latin typeface="Arial"/>
                <a:ea typeface="Arial"/>
                <a:cs typeface="Arial"/>
                <a:sym typeface="Arial"/>
              </a:rPr>
              <a:t> = 1,672 | </a:t>
            </a: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graduates</a:t>
            </a:r>
            <a:r>
              <a:rPr lang="en-US" sz="1200" b="0" i="0" u="none" strike="noStrike" cap="none" dirty="0">
                <a:solidFill>
                  <a:srgbClr val="6F7A7A"/>
                </a:solidFill>
                <a:latin typeface="Arial"/>
                <a:ea typeface="Arial"/>
                <a:cs typeface="Arial"/>
                <a:sym typeface="Arial"/>
              </a:rPr>
              <a:t> = 834 | </a:t>
            </a: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instructors</a:t>
            </a:r>
            <a:r>
              <a:rPr lang="en-US" sz="1200" b="0" i="0" u="none" strike="noStrike" cap="none" dirty="0">
                <a:solidFill>
                  <a:srgbClr val="6F7A7A"/>
                </a:solidFill>
                <a:latin typeface="Arial"/>
                <a:ea typeface="Arial"/>
                <a:cs typeface="Arial"/>
                <a:sym typeface="Arial"/>
              </a:rPr>
              <a:t> = 1,044</a:t>
            </a:r>
            <a:endParaRPr sz="1200" b="0" i="0" u="none" strike="noStrike" cap="none" dirty="0">
              <a:solidFill>
                <a:srgbClr val="6F7A7A"/>
              </a:solidFill>
              <a:latin typeface="Arial"/>
              <a:ea typeface="Arial"/>
              <a:cs typeface="Arial"/>
              <a:sym typeface="Arial"/>
            </a:endParaRPr>
          </a:p>
          <a:p>
            <a:pPr marL="0" marR="0" lvl="0" indent="0" algn="l" rtl="0">
              <a:lnSpc>
                <a:spcPct val="100000"/>
              </a:lnSpc>
              <a:spcBef>
                <a:spcPts val="400"/>
              </a:spcBef>
              <a:spcAft>
                <a:spcPts val="400"/>
              </a:spcAft>
              <a:buClr>
                <a:srgbClr val="000000"/>
              </a:buClr>
              <a:buSzPts val="1200"/>
              <a:buFont typeface="Arial"/>
              <a:buNone/>
            </a:pPr>
            <a:r>
              <a:rPr lang="en-US" sz="1200" b="0" i="0" u="none" strike="noStrike" cap="none" dirty="0">
                <a:solidFill>
                  <a:srgbClr val="7F7F7F"/>
                </a:solidFill>
                <a:latin typeface="Arial"/>
                <a:ea typeface="Arial"/>
                <a:cs typeface="Arial"/>
                <a:sym typeface="Arial"/>
              </a:rPr>
              <a:t>Source: Fall 2021 UMD Student &amp; Instructor Experience Surveys</a:t>
            </a:r>
            <a:endParaRPr sz="1200" b="0" i="0" u="none" strike="noStrike" cap="none" dirty="0">
              <a:solidFill>
                <a:srgbClr val="000000"/>
              </a:solidFill>
              <a:latin typeface="Arial"/>
              <a:ea typeface="Arial"/>
              <a:cs typeface="Arial"/>
              <a:sym typeface="Arial"/>
            </a:endParaRPr>
          </a:p>
        </p:txBody>
      </p:sp>
      <p:pic>
        <p:nvPicPr>
          <p:cNvPr id="435" name="Google Shape;435;p84"/>
          <p:cNvPicPr preferRelativeResize="0"/>
          <p:nvPr/>
        </p:nvPicPr>
        <p:blipFill rotWithShape="1">
          <a:blip r:embed="rId3">
            <a:alphaModFix/>
          </a:blip>
          <a:srcRect r="1189" b="2468"/>
          <a:stretch/>
        </p:blipFill>
        <p:spPr>
          <a:xfrm>
            <a:off x="603955" y="2780093"/>
            <a:ext cx="7569662" cy="34994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2"/>
                                        </p:tgtEl>
                                        <p:attrNameLst>
                                          <p:attrName>style.visibility</p:attrName>
                                        </p:attrNameLst>
                                      </p:cBhvr>
                                      <p:to>
                                        <p:strVal val="visible"/>
                                      </p:to>
                                    </p:set>
                                    <p:animEffect transition="in" filter="fade">
                                      <p:cBhvr>
                                        <p:cTn id="7" dur="250"/>
                                        <p:tgtEl>
                                          <p:spTgt spid="432"/>
                                        </p:tgtEl>
                                      </p:cBhvr>
                                    </p:animEffect>
                                  </p:childTnLst>
                                </p:cTn>
                              </p:par>
                              <p:par>
                                <p:cTn id="8" presetID="10" presetClass="entr" presetSubtype="0" fill="hold" nodeType="withEffect">
                                  <p:stCondLst>
                                    <p:cond delay="0"/>
                                  </p:stCondLst>
                                  <p:childTnLst>
                                    <p:set>
                                      <p:cBhvr>
                                        <p:cTn id="9" dur="1" fill="hold">
                                          <p:stCondLst>
                                            <p:cond delay="0"/>
                                          </p:stCondLst>
                                        </p:cTn>
                                        <p:tgtEl>
                                          <p:spTgt spid="433"/>
                                        </p:tgtEl>
                                        <p:attrNameLst>
                                          <p:attrName>style.visibility</p:attrName>
                                        </p:attrNameLst>
                                      </p:cBhvr>
                                      <p:to>
                                        <p:strVal val="visible"/>
                                      </p:to>
                                    </p:set>
                                    <p:animEffect transition="in" filter="fade">
                                      <p:cBhvr>
                                        <p:cTn id="10" dur="250"/>
                                        <p:tgtEl>
                                          <p:spTgt spid="433"/>
                                        </p:tgtEl>
                                      </p:cBhvr>
                                    </p:animEffect>
                                  </p:childTnLst>
                                </p:cTn>
                              </p:par>
                              <p:par>
                                <p:cTn id="11" presetID="10" presetClass="entr" presetSubtype="0" fill="hold" nodeType="withEffect">
                                  <p:stCondLst>
                                    <p:cond delay="0"/>
                                  </p:stCondLst>
                                  <p:childTnLst>
                                    <p:set>
                                      <p:cBhvr>
                                        <p:cTn id="12" dur="1" fill="hold">
                                          <p:stCondLst>
                                            <p:cond delay="0"/>
                                          </p:stCondLst>
                                        </p:cTn>
                                        <p:tgtEl>
                                          <p:spTgt spid="434"/>
                                        </p:tgtEl>
                                        <p:attrNameLst>
                                          <p:attrName>style.visibility</p:attrName>
                                        </p:attrNameLst>
                                      </p:cBhvr>
                                      <p:to>
                                        <p:strVal val="visible"/>
                                      </p:to>
                                    </p:set>
                                    <p:animEffect transition="in" filter="fade">
                                      <p:cBhvr>
                                        <p:cTn id="13" dur="250"/>
                                        <p:tgtEl>
                                          <p:spTgt spid="434"/>
                                        </p:tgtEl>
                                      </p:cBhvr>
                                    </p:animEffect>
                                  </p:childTnLst>
                                </p:cTn>
                              </p:par>
                              <p:par>
                                <p:cTn id="14" presetID="10" presetClass="entr" presetSubtype="0" fill="hold" nodeType="withEffect">
                                  <p:stCondLst>
                                    <p:cond delay="0"/>
                                  </p:stCondLst>
                                  <p:childTnLst>
                                    <p:set>
                                      <p:cBhvr>
                                        <p:cTn id="15" dur="1" fill="hold">
                                          <p:stCondLst>
                                            <p:cond delay="0"/>
                                          </p:stCondLst>
                                        </p:cTn>
                                        <p:tgtEl>
                                          <p:spTgt spid="435"/>
                                        </p:tgtEl>
                                        <p:attrNameLst>
                                          <p:attrName>style.visibility</p:attrName>
                                        </p:attrNameLst>
                                      </p:cBhvr>
                                      <p:to>
                                        <p:strVal val="visible"/>
                                      </p:to>
                                    </p:set>
                                    <p:animEffect transition="in" filter="fade">
                                      <p:cBhvr>
                                        <p:cTn id="16" dur="250"/>
                                        <p:tgtEl>
                                          <p:spTgt spid="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61"/>
        <p:cNvGrpSpPr/>
        <p:nvPr/>
      </p:nvGrpSpPr>
      <p:grpSpPr>
        <a:xfrm>
          <a:off x="0" y="0"/>
          <a:ext cx="0" cy="0"/>
          <a:chOff x="0" y="0"/>
          <a:chExt cx="0" cy="0"/>
        </a:xfrm>
      </p:grpSpPr>
      <p:sp>
        <p:nvSpPr>
          <p:cNvPr id="562" name="Google Shape;562;p96"/>
          <p:cNvSpPr txBox="1">
            <a:spLocks noGrp="1"/>
          </p:cNvSpPr>
          <p:nvPr>
            <p:ph type="title"/>
          </p:nvPr>
        </p:nvSpPr>
        <p:spPr>
          <a:xfrm>
            <a:off x="457200" y="28575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accent1"/>
              </a:buClr>
              <a:buSzPct val="40000"/>
              <a:buNone/>
            </a:pPr>
            <a:r>
              <a:rPr lang="en-US" sz="5000" dirty="0"/>
              <a:t>Instructors and students are navigating similar challenges within their own unique contexts.</a:t>
            </a:r>
            <a:endParaRPr dirty="0"/>
          </a:p>
        </p:txBody>
      </p:sp>
      <p:sp>
        <p:nvSpPr>
          <p:cNvPr id="3" name="Google Shape;179;p9">
            <a:extLst>
              <a:ext uri="{FF2B5EF4-FFF2-40B4-BE49-F238E27FC236}">
                <a16:creationId xmlns:a16="http://schemas.microsoft.com/office/drawing/2014/main" id="{70AAB132-3313-31E5-2C04-CB6B02B99DA9}"/>
              </a:ext>
            </a:extLst>
          </p:cNvPr>
          <p:cNvSpPr/>
          <p:nvPr/>
        </p:nvSpPr>
        <p:spPr>
          <a:xfrm>
            <a:off x="358979" y="187483"/>
            <a:ext cx="566928" cy="562630"/>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E21833"/>
                </a:solidFill>
                <a:latin typeface="Arial"/>
                <a:ea typeface="Arial"/>
                <a:cs typeface="Arial"/>
                <a:sym typeface="Arial"/>
              </a:rPr>
              <a:t>4</a:t>
            </a:r>
            <a:endParaRPr dirty="0"/>
          </a:p>
        </p:txBody>
      </p:sp>
    </p:spTree>
    <p:extLst>
      <p:ext uri="{BB962C8B-B14F-4D97-AF65-F5344CB8AC3E}">
        <p14:creationId xmlns:p14="http://schemas.microsoft.com/office/powerpoint/2010/main" val="98435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97"/>
          <p:cNvSpPr txBox="1"/>
          <p:nvPr/>
        </p:nvSpPr>
        <p:spPr>
          <a:xfrm>
            <a:off x="12168" y="0"/>
            <a:ext cx="8229600" cy="4572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E21833"/>
              </a:buClr>
              <a:buSzPts val="1800"/>
              <a:buFont typeface="Arial"/>
              <a:buNone/>
            </a:pPr>
            <a:r>
              <a:rPr lang="en-US" sz="1800" b="1" i="0" u="none" strike="noStrike" cap="none" dirty="0">
                <a:solidFill>
                  <a:srgbClr val="6F7A7A"/>
                </a:solidFill>
                <a:latin typeface="Arial"/>
                <a:ea typeface="Arial"/>
                <a:cs typeface="Arial"/>
                <a:sym typeface="Arial"/>
              </a:rPr>
              <a:t>Caregiving</a:t>
            </a:r>
            <a:endParaRPr sz="1400" b="0" i="0" u="none" strike="noStrike" cap="none" dirty="0">
              <a:solidFill>
                <a:srgbClr val="000000"/>
              </a:solidFill>
              <a:latin typeface="Arial"/>
              <a:ea typeface="Arial"/>
              <a:cs typeface="Arial"/>
              <a:sym typeface="Arial"/>
            </a:endParaRPr>
          </a:p>
        </p:txBody>
      </p:sp>
      <p:sp>
        <p:nvSpPr>
          <p:cNvPr id="569" name="Google Shape;569;p97"/>
          <p:cNvSpPr txBox="1"/>
          <p:nvPr/>
        </p:nvSpPr>
        <p:spPr>
          <a:xfrm>
            <a:off x="12168" y="1305031"/>
            <a:ext cx="8844331"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Regardless of their role at UMD, respondents with caregiving responsibilities found it difficult to manage care for relatives, childcare, and balancing all their responsibilities. </a:t>
            </a:r>
            <a:endParaRPr sz="2800" b="0" i="0" u="none" strike="noStrike" cap="none" dirty="0">
              <a:solidFill>
                <a:srgbClr val="000000"/>
              </a:solidFill>
              <a:latin typeface="Arial"/>
              <a:ea typeface="Arial"/>
              <a:cs typeface="Arial"/>
              <a:sym typeface="Arial"/>
            </a:endParaRPr>
          </a:p>
        </p:txBody>
      </p:sp>
      <p:sp>
        <p:nvSpPr>
          <p:cNvPr id="570" name="Google Shape;570;p97"/>
          <p:cNvSpPr txBox="1"/>
          <p:nvPr/>
        </p:nvSpPr>
        <p:spPr>
          <a:xfrm>
            <a:off x="12168" y="361165"/>
            <a:ext cx="9131832"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6F7A7A"/>
                </a:solidFill>
                <a:latin typeface="Arial"/>
                <a:ea typeface="Arial"/>
                <a:cs typeface="Arial"/>
                <a:sym typeface="Arial"/>
              </a:rPr>
              <a:t>Survey question: How easy or difficult have you found each of the following to manage this semester? (% Very Difficult &amp; Somewhat Difficult)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undergraduates</a:t>
            </a:r>
            <a:r>
              <a:rPr lang="en-US" sz="1200" b="0" i="0" u="none" strike="noStrike" cap="none" dirty="0">
                <a:solidFill>
                  <a:srgbClr val="6F7A7A"/>
                </a:solidFill>
                <a:latin typeface="Arial"/>
                <a:ea typeface="Arial"/>
                <a:cs typeface="Arial"/>
                <a:sym typeface="Arial"/>
              </a:rPr>
              <a:t> = 180 – 1,837 | </a:t>
            </a: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graduates</a:t>
            </a:r>
            <a:r>
              <a:rPr lang="en-US" sz="1200" b="0" i="0" u="none" strike="noStrike" cap="none" dirty="0">
                <a:solidFill>
                  <a:srgbClr val="6F7A7A"/>
                </a:solidFill>
                <a:latin typeface="Arial"/>
                <a:ea typeface="Arial"/>
                <a:cs typeface="Arial"/>
                <a:sym typeface="Arial"/>
              </a:rPr>
              <a:t> = 125 – 1,039 | </a:t>
            </a: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instructors</a:t>
            </a:r>
            <a:r>
              <a:rPr lang="en-US" sz="1200" b="0" i="0" u="none" strike="noStrike" cap="none" dirty="0">
                <a:solidFill>
                  <a:srgbClr val="6F7A7A"/>
                </a:solidFill>
                <a:latin typeface="Arial"/>
                <a:ea typeface="Arial"/>
                <a:cs typeface="Arial"/>
                <a:sym typeface="Arial"/>
              </a:rPr>
              <a:t> = 46 – 1,075</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6F7A7A"/>
                </a:solidFill>
                <a:latin typeface="Arial"/>
                <a:ea typeface="Arial"/>
                <a:cs typeface="Arial"/>
                <a:sym typeface="Arial"/>
              </a:rPr>
              <a:t>Source: Fall 2021 UMD Student &amp; Instructor Experience Surveys</a:t>
            </a:r>
            <a:endParaRPr sz="1400" b="0" i="0" u="none" strike="noStrike" cap="none" dirty="0">
              <a:solidFill>
                <a:srgbClr val="000000"/>
              </a:solidFill>
              <a:latin typeface="Arial"/>
              <a:ea typeface="Arial"/>
              <a:cs typeface="Arial"/>
              <a:sym typeface="Arial"/>
            </a:endParaRPr>
          </a:p>
        </p:txBody>
      </p:sp>
      <p:pic>
        <p:nvPicPr>
          <p:cNvPr id="571" name="Google Shape;571;p97"/>
          <p:cNvPicPr preferRelativeResize="0"/>
          <p:nvPr/>
        </p:nvPicPr>
        <p:blipFill rotWithShape="1">
          <a:blip r:embed="rId3">
            <a:alphaModFix/>
          </a:blip>
          <a:srcRect l="1221"/>
          <a:stretch/>
        </p:blipFill>
        <p:spPr>
          <a:xfrm>
            <a:off x="55821" y="3067709"/>
            <a:ext cx="9032358" cy="3347459"/>
          </a:xfrm>
          <a:prstGeom prst="rect">
            <a:avLst/>
          </a:prstGeom>
          <a:noFill/>
          <a:ln>
            <a:noFill/>
          </a:ln>
        </p:spPr>
      </p:pic>
    </p:spTree>
    <p:extLst>
      <p:ext uri="{BB962C8B-B14F-4D97-AF65-F5344CB8AC3E}">
        <p14:creationId xmlns:p14="http://schemas.microsoft.com/office/powerpoint/2010/main" val="334562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8"/>
                                        </p:tgtEl>
                                        <p:attrNameLst>
                                          <p:attrName>style.visibility</p:attrName>
                                        </p:attrNameLst>
                                      </p:cBhvr>
                                      <p:to>
                                        <p:strVal val="visible"/>
                                      </p:to>
                                    </p:set>
                                    <p:animEffect transition="in" filter="fade">
                                      <p:cBhvr>
                                        <p:cTn id="7" dur="250"/>
                                        <p:tgtEl>
                                          <p:spTgt spid="568"/>
                                        </p:tgtEl>
                                      </p:cBhvr>
                                    </p:animEffect>
                                  </p:childTnLst>
                                </p:cTn>
                              </p:par>
                              <p:par>
                                <p:cTn id="8" presetID="10" presetClass="entr" presetSubtype="0" fill="hold" nodeType="withEffect">
                                  <p:stCondLst>
                                    <p:cond delay="0"/>
                                  </p:stCondLst>
                                  <p:childTnLst>
                                    <p:set>
                                      <p:cBhvr>
                                        <p:cTn id="9" dur="1" fill="hold">
                                          <p:stCondLst>
                                            <p:cond delay="0"/>
                                          </p:stCondLst>
                                        </p:cTn>
                                        <p:tgtEl>
                                          <p:spTgt spid="569"/>
                                        </p:tgtEl>
                                        <p:attrNameLst>
                                          <p:attrName>style.visibility</p:attrName>
                                        </p:attrNameLst>
                                      </p:cBhvr>
                                      <p:to>
                                        <p:strVal val="visible"/>
                                      </p:to>
                                    </p:set>
                                    <p:animEffect transition="in" filter="fade">
                                      <p:cBhvr>
                                        <p:cTn id="10" dur="250"/>
                                        <p:tgtEl>
                                          <p:spTgt spid="569"/>
                                        </p:tgtEl>
                                      </p:cBhvr>
                                    </p:animEffect>
                                  </p:childTnLst>
                                </p:cTn>
                              </p:par>
                              <p:par>
                                <p:cTn id="11" presetID="10" presetClass="entr" presetSubtype="0" fill="hold" nodeType="withEffect">
                                  <p:stCondLst>
                                    <p:cond delay="0"/>
                                  </p:stCondLst>
                                  <p:childTnLst>
                                    <p:set>
                                      <p:cBhvr>
                                        <p:cTn id="12" dur="1" fill="hold">
                                          <p:stCondLst>
                                            <p:cond delay="0"/>
                                          </p:stCondLst>
                                        </p:cTn>
                                        <p:tgtEl>
                                          <p:spTgt spid="570"/>
                                        </p:tgtEl>
                                        <p:attrNameLst>
                                          <p:attrName>style.visibility</p:attrName>
                                        </p:attrNameLst>
                                      </p:cBhvr>
                                      <p:to>
                                        <p:strVal val="visible"/>
                                      </p:to>
                                    </p:set>
                                    <p:animEffect transition="in" filter="fade">
                                      <p:cBhvr>
                                        <p:cTn id="13" dur="250"/>
                                        <p:tgtEl>
                                          <p:spTgt spid="570"/>
                                        </p:tgtEl>
                                      </p:cBhvr>
                                    </p:animEffect>
                                  </p:childTnLst>
                                </p:cTn>
                              </p:par>
                              <p:par>
                                <p:cTn id="14" presetID="10" presetClass="entr" presetSubtype="0" fill="hold" nodeType="withEffect">
                                  <p:stCondLst>
                                    <p:cond delay="0"/>
                                  </p:stCondLst>
                                  <p:childTnLst>
                                    <p:set>
                                      <p:cBhvr>
                                        <p:cTn id="15" dur="1" fill="hold">
                                          <p:stCondLst>
                                            <p:cond delay="0"/>
                                          </p:stCondLst>
                                        </p:cTn>
                                        <p:tgtEl>
                                          <p:spTgt spid="571"/>
                                        </p:tgtEl>
                                        <p:attrNameLst>
                                          <p:attrName>style.visibility</p:attrName>
                                        </p:attrNameLst>
                                      </p:cBhvr>
                                      <p:to>
                                        <p:strVal val="visible"/>
                                      </p:to>
                                    </p:set>
                                    <p:animEffect transition="in" filter="fade">
                                      <p:cBhvr>
                                        <p:cTn id="16" dur="250"/>
                                        <p:tgtEl>
                                          <p:spTgt spid="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92"/>
          <p:cNvSpPr txBox="1"/>
          <p:nvPr/>
        </p:nvSpPr>
        <p:spPr>
          <a:xfrm>
            <a:off x="12168" y="1670637"/>
            <a:ext cx="8844331"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E03A3E"/>
                </a:solidFill>
                <a:latin typeface="Arial"/>
                <a:ea typeface="Arial"/>
                <a:cs typeface="Arial"/>
                <a:sym typeface="Arial"/>
              </a:rPr>
              <a:t>Students </a:t>
            </a:r>
            <a:r>
              <a:rPr lang="en-US" sz="2800" b="0" i="0" u="none" strike="noStrike" cap="none" dirty="0">
                <a:solidFill>
                  <a:srgbClr val="000000"/>
                </a:solidFill>
                <a:latin typeface="Arial"/>
                <a:ea typeface="Arial"/>
                <a:cs typeface="Arial"/>
                <a:sym typeface="Arial"/>
              </a:rPr>
              <a:t>and </a:t>
            </a:r>
            <a:r>
              <a:rPr lang="en-US" sz="2800" b="1" i="0" u="none" strike="noStrike" cap="none" dirty="0">
                <a:solidFill>
                  <a:srgbClr val="000000"/>
                </a:solidFill>
                <a:latin typeface="Arial"/>
                <a:ea typeface="Arial"/>
                <a:cs typeface="Arial"/>
                <a:sym typeface="Arial"/>
              </a:rPr>
              <a:t>instructors </a:t>
            </a:r>
            <a:r>
              <a:rPr lang="en-US" sz="2800" b="0" i="0" u="none" strike="noStrike" cap="none" dirty="0">
                <a:solidFill>
                  <a:srgbClr val="000000"/>
                </a:solidFill>
                <a:latin typeface="Arial"/>
                <a:ea typeface="Arial"/>
                <a:cs typeface="Arial"/>
                <a:sym typeface="Arial"/>
              </a:rPr>
              <a:t>also felt they had more opportunities to interact with each other.</a:t>
            </a:r>
            <a:endParaRPr sz="2800" b="0" i="0" u="none" strike="noStrike" cap="none" dirty="0">
              <a:solidFill>
                <a:srgbClr val="000000"/>
              </a:solidFill>
              <a:latin typeface="Arial"/>
              <a:ea typeface="Arial"/>
              <a:cs typeface="Arial"/>
              <a:sym typeface="Arial"/>
            </a:endParaRPr>
          </a:p>
        </p:txBody>
      </p:sp>
      <p:sp>
        <p:nvSpPr>
          <p:cNvPr id="524" name="Google Shape;524;p92"/>
          <p:cNvSpPr txBox="1"/>
          <p:nvPr/>
        </p:nvSpPr>
        <p:spPr>
          <a:xfrm>
            <a:off x="12168" y="0"/>
            <a:ext cx="8229600" cy="4572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E21833"/>
              </a:buClr>
              <a:buSzPts val="1800"/>
              <a:buFont typeface="Arial"/>
              <a:buNone/>
            </a:pPr>
            <a:r>
              <a:rPr lang="en-US" sz="1800" b="1" i="0" u="none" strike="noStrike" cap="none" dirty="0">
                <a:solidFill>
                  <a:srgbClr val="6F7A7A"/>
                </a:solidFill>
                <a:latin typeface="Arial"/>
                <a:ea typeface="Arial"/>
                <a:cs typeface="Arial"/>
                <a:sym typeface="Arial"/>
              </a:rPr>
              <a:t>Interactions with Peers &amp; Instructors</a:t>
            </a:r>
            <a:endParaRPr sz="1400" b="0" i="0" u="none" strike="noStrike" cap="none" dirty="0">
              <a:solidFill>
                <a:srgbClr val="000000"/>
              </a:solidFill>
              <a:latin typeface="Arial"/>
              <a:ea typeface="Arial"/>
              <a:cs typeface="Arial"/>
              <a:sym typeface="Arial"/>
            </a:endParaRPr>
          </a:p>
        </p:txBody>
      </p:sp>
      <p:sp>
        <p:nvSpPr>
          <p:cNvPr id="525" name="Google Shape;525;p92"/>
          <p:cNvSpPr txBox="1"/>
          <p:nvPr/>
        </p:nvSpPr>
        <p:spPr>
          <a:xfrm>
            <a:off x="12168" y="361165"/>
            <a:ext cx="9131832" cy="830956"/>
          </a:xfrm>
          <a:prstGeom prst="rect">
            <a:avLst/>
          </a:prstGeom>
          <a:noFill/>
          <a:ln>
            <a:noFill/>
          </a:ln>
        </p:spPr>
        <p:txBody>
          <a:bodyPr spcFirstLastPara="1" wrap="square" lIns="91425" tIns="45700" rIns="91425" bIns="45700" anchor="t" anchorCtr="0">
            <a:spAutoFit/>
          </a:bodyPr>
          <a:lstStyle/>
          <a:p>
            <a:pPr>
              <a:buSzPts val="1200"/>
            </a:pPr>
            <a:r>
              <a:rPr lang="en-US" sz="1200" b="0" i="0" u="none" strike="noStrike" cap="none" dirty="0">
                <a:solidFill>
                  <a:srgbClr val="6F7A7A"/>
                </a:solidFill>
                <a:latin typeface="Arial"/>
                <a:ea typeface="Arial"/>
                <a:cs typeface="Arial"/>
                <a:sym typeface="Arial"/>
              </a:rPr>
              <a:t>Student survey question: There are adequate opportunities to interact with my instructors. </a:t>
            </a:r>
            <a:r>
              <a:rPr lang="en-US" sz="1200" dirty="0">
                <a:solidFill>
                  <a:srgbClr val="6F7A7A"/>
                </a:solidFill>
              </a:rPr>
              <a:t>(% Somewhat Agree &amp; Strongly Agree)</a:t>
            </a:r>
            <a:endParaRPr lang="en-US" sz="1200" b="0" i="0" u="none" strike="noStrike" cap="none" dirty="0">
              <a:solidFill>
                <a:srgbClr val="6F7A7A"/>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6F7A7A"/>
                </a:solidFill>
                <a:latin typeface="Arial"/>
                <a:ea typeface="Arial"/>
                <a:cs typeface="Arial"/>
                <a:sym typeface="Arial"/>
              </a:rPr>
              <a:t>Instructor survey question: There are adequate opportunities to interact with students. (% Somewhat Agree &amp; Strongly Agree)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dirty="0">
                <a:solidFill>
                  <a:srgbClr val="6F7A7A"/>
                </a:solidFill>
                <a:latin typeface="Arial"/>
                <a:ea typeface="Arial"/>
                <a:cs typeface="Arial"/>
                <a:sym typeface="Arial"/>
              </a:rPr>
              <a:t>n</a:t>
            </a:r>
            <a:r>
              <a:rPr lang="en-US" sz="1200" b="0" i="0" u="none" strike="noStrike" cap="none" dirty="0">
                <a:solidFill>
                  <a:srgbClr val="6F7A7A"/>
                </a:solidFill>
                <a:latin typeface="Arial"/>
                <a:ea typeface="Arial"/>
                <a:cs typeface="Arial"/>
                <a:sym typeface="Arial"/>
              </a:rPr>
              <a:t> = 1,032 - 2,406</a:t>
            </a:r>
            <a:endParaRPr dirty="0"/>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7F7F7F"/>
                </a:solidFill>
                <a:latin typeface="Arial"/>
                <a:ea typeface="Arial"/>
                <a:cs typeface="Arial"/>
                <a:sym typeface="Arial"/>
              </a:rPr>
              <a:t>Source: Fall 2021 UMD Student &amp; Instructor Experience Surveys</a:t>
            </a:r>
            <a:endParaRPr sz="1200" b="0" i="0" u="none" strike="noStrike" cap="none" dirty="0">
              <a:solidFill>
                <a:srgbClr val="000000"/>
              </a:solidFill>
              <a:latin typeface="Arial"/>
              <a:ea typeface="Arial"/>
              <a:cs typeface="Arial"/>
              <a:sym typeface="Arial"/>
            </a:endParaRPr>
          </a:p>
        </p:txBody>
      </p:sp>
      <p:pic>
        <p:nvPicPr>
          <p:cNvPr id="526" name="Google Shape;526;p92"/>
          <p:cNvPicPr preferRelativeResize="0"/>
          <p:nvPr/>
        </p:nvPicPr>
        <p:blipFill rotWithShape="1">
          <a:blip r:embed="rId3">
            <a:alphaModFix/>
          </a:blip>
          <a:srcRect/>
          <a:stretch/>
        </p:blipFill>
        <p:spPr>
          <a:xfrm>
            <a:off x="0" y="2678303"/>
            <a:ext cx="9144000" cy="3050794"/>
          </a:xfrm>
          <a:prstGeom prst="rect">
            <a:avLst/>
          </a:prstGeom>
          <a:noFill/>
          <a:ln>
            <a:noFill/>
          </a:ln>
        </p:spPr>
      </p:pic>
    </p:spTree>
    <p:extLst>
      <p:ext uri="{BB962C8B-B14F-4D97-AF65-F5344CB8AC3E}">
        <p14:creationId xmlns:p14="http://schemas.microsoft.com/office/powerpoint/2010/main" val="38521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3"/>
                                        </p:tgtEl>
                                        <p:attrNameLst>
                                          <p:attrName>style.visibility</p:attrName>
                                        </p:attrNameLst>
                                      </p:cBhvr>
                                      <p:to>
                                        <p:strVal val="visible"/>
                                      </p:to>
                                    </p:set>
                                    <p:animEffect transition="in" filter="fade">
                                      <p:cBhvr>
                                        <p:cTn id="7" dur="250"/>
                                        <p:tgtEl>
                                          <p:spTgt spid="523"/>
                                        </p:tgtEl>
                                      </p:cBhvr>
                                    </p:animEffect>
                                  </p:childTnLst>
                                </p:cTn>
                              </p:par>
                              <p:par>
                                <p:cTn id="8" presetID="10" presetClass="entr" presetSubtype="0" fill="hold" nodeType="withEffect">
                                  <p:stCondLst>
                                    <p:cond delay="0"/>
                                  </p:stCondLst>
                                  <p:childTnLst>
                                    <p:set>
                                      <p:cBhvr>
                                        <p:cTn id="9" dur="1" fill="hold">
                                          <p:stCondLst>
                                            <p:cond delay="0"/>
                                          </p:stCondLst>
                                        </p:cTn>
                                        <p:tgtEl>
                                          <p:spTgt spid="524"/>
                                        </p:tgtEl>
                                        <p:attrNameLst>
                                          <p:attrName>style.visibility</p:attrName>
                                        </p:attrNameLst>
                                      </p:cBhvr>
                                      <p:to>
                                        <p:strVal val="visible"/>
                                      </p:to>
                                    </p:set>
                                    <p:animEffect transition="in" filter="fade">
                                      <p:cBhvr>
                                        <p:cTn id="10" dur="250"/>
                                        <p:tgtEl>
                                          <p:spTgt spid="524"/>
                                        </p:tgtEl>
                                      </p:cBhvr>
                                    </p:animEffect>
                                  </p:childTnLst>
                                </p:cTn>
                              </p:par>
                              <p:par>
                                <p:cTn id="11" presetID="10" presetClass="entr" presetSubtype="0" fill="hold" nodeType="withEffect">
                                  <p:stCondLst>
                                    <p:cond delay="0"/>
                                  </p:stCondLst>
                                  <p:childTnLst>
                                    <p:set>
                                      <p:cBhvr>
                                        <p:cTn id="12" dur="1" fill="hold">
                                          <p:stCondLst>
                                            <p:cond delay="0"/>
                                          </p:stCondLst>
                                        </p:cTn>
                                        <p:tgtEl>
                                          <p:spTgt spid="525"/>
                                        </p:tgtEl>
                                        <p:attrNameLst>
                                          <p:attrName>style.visibility</p:attrName>
                                        </p:attrNameLst>
                                      </p:cBhvr>
                                      <p:to>
                                        <p:strVal val="visible"/>
                                      </p:to>
                                    </p:set>
                                    <p:animEffect transition="in" filter="fade">
                                      <p:cBhvr>
                                        <p:cTn id="13" dur="250"/>
                                        <p:tgtEl>
                                          <p:spTgt spid="525"/>
                                        </p:tgtEl>
                                      </p:cBhvr>
                                    </p:animEffect>
                                  </p:childTnLst>
                                </p:cTn>
                              </p:par>
                              <p:par>
                                <p:cTn id="14" presetID="10" presetClass="entr" presetSubtype="0" fill="hold" nodeType="withEffect">
                                  <p:stCondLst>
                                    <p:cond delay="0"/>
                                  </p:stCondLst>
                                  <p:childTnLst>
                                    <p:set>
                                      <p:cBhvr>
                                        <p:cTn id="15" dur="1" fill="hold">
                                          <p:stCondLst>
                                            <p:cond delay="0"/>
                                          </p:stCondLst>
                                        </p:cTn>
                                        <p:tgtEl>
                                          <p:spTgt spid="526"/>
                                        </p:tgtEl>
                                        <p:attrNameLst>
                                          <p:attrName>style.visibility</p:attrName>
                                        </p:attrNameLst>
                                      </p:cBhvr>
                                      <p:to>
                                        <p:strVal val="visible"/>
                                      </p:to>
                                    </p:set>
                                    <p:animEffect transition="in" filter="fade">
                                      <p:cBhvr>
                                        <p:cTn id="16" dur="250"/>
                                        <p:tgtEl>
                                          <p:spTgt spid="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4"/>
          <p:cNvSpPr txBox="1"/>
          <p:nvPr/>
        </p:nvSpPr>
        <p:spPr>
          <a:xfrm>
            <a:off x="43918" y="0"/>
            <a:ext cx="8229600" cy="4572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1400"/>
              <a:buFont typeface="Arial"/>
              <a:buNone/>
            </a:pPr>
            <a:r>
              <a:rPr lang="en-US" sz="1800" b="1" i="0" u="none" strike="noStrike" cap="none" dirty="0">
                <a:solidFill>
                  <a:srgbClr val="6F7A7A"/>
                </a:solidFill>
                <a:latin typeface="Arial"/>
                <a:ea typeface="Arial"/>
                <a:cs typeface="Arial"/>
                <a:sym typeface="Arial"/>
              </a:rPr>
              <a:t>Academic Readiness</a:t>
            </a:r>
            <a:endParaRPr sz="1800" b="0" i="0" u="none" strike="noStrike" cap="none" dirty="0">
              <a:solidFill>
                <a:srgbClr val="000000"/>
              </a:solidFill>
              <a:latin typeface="Arial"/>
              <a:ea typeface="Arial"/>
              <a:cs typeface="Arial"/>
              <a:sym typeface="Arial"/>
            </a:endParaRPr>
          </a:p>
        </p:txBody>
      </p:sp>
      <p:sp>
        <p:nvSpPr>
          <p:cNvPr id="267" name="Google Shape;267;p34"/>
          <p:cNvSpPr txBox="1"/>
          <p:nvPr/>
        </p:nvSpPr>
        <p:spPr>
          <a:xfrm>
            <a:off x="43918" y="1672903"/>
            <a:ext cx="8844331"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Arial"/>
                <a:ea typeface="Arial"/>
                <a:cs typeface="Arial"/>
                <a:sym typeface="Arial"/>
              </a:rPr>
              <a:t>Although concerns have decreased, instructors and students continued to have a general sense that disruptions in learning affected perceived academic readiness for Fall 2021.</a:t>
            </a:r>
            <a:endParaRPr sz="2800" b="0" i="0" u="none" strike="noStrike" cap="none" dirty="0">
              <a:solidFill>
                <a:schemeClr val="dk1"/>
              </a:solidFill>
              <a:latin typeface="Arial"/>
              <a:ea typeface="Arial"/>
              <a:cs typeface="Arial"/>
              <a:sym typeface="Arial"/>
            </a:endParaRPr>
          </a:p>
        </p:txBody>
      </p:sp>
      <p:sp>
        <p:nvSpPr>
          <p:cNvPr id="268" name="Google Shape;268;p34"/>
          <p:cNvSpPr txBox="1"/>
          <p:nvPr/>
        </p:nvSpPr>
        <p:spPr>
          <a:xfrm>
            <a:off x="43918" y="361165"/>
            <a:ext cx="9131832" cy="1200288"/>
          </a:xfrm>
          <a:prstGeom prst="rect">
            <a:avLst/>
          </a:prstGeom>
          <a:noFill/>
          <a:ln>
            <a:noFill/>
          </a:ln>
        </p:spPr>
        <p:txBody>
          <a:bodyPr spcFirstLastPara="1" wrap="square" lIns="91425" tIns="45700" rIns="91425" bIns="45700" anchor="t" anchorCtr="0">
            <a:spAutoFit/>
          </a:bodyPr>
          <a:lstStyle/>
          <a:p>
            <a:pPr lvl="0">
              <a:buSzPts val="1200"/>
            </a:pPr>
            <a:r>
              <a:rPr lang="en-US" sz="1200" dirty="0">
                <a:solidFill>
                  <a:srgbClr val="6F7A7A"/>
                </a:solidFill>
              </a:rPr>
              <a:t>Student survey question: During the Fall 2021 semester, please indicate the level of negative impact the COVID-19 pandemic has had on each of the following aspects of your life: (% Extremely, Quite a bit, &amp; Moderately)</a:t>
            </a:r>
          </a:p>
          <a:p>
            <a:pPr>
              <a:buSzPts val="1200"/>
            </a:pPr>
            <a:r>
              <a:rPr lang="en-US" sz="1200" dirty="0">
                <a:solidFill>
                  <a:srgbClr val="6F7A7A"/>
                </a:solidFill>
              </a:rPr>
              <a:t>Instructor survey question: Please rate the extent to which you agree or disagree with the following: (% Somewhat Agree &amp; Strongly Agree)</a:t>
            </a:r>
            <a:endParaRPr sz="1200" b="0" i="0" u="none" strike="noStrike" cap="none" dirty="0">
              <a:solidFill>
                <a:srgbClr val="6F7A7A"/>
              </a:solidFill>
              <a:latin typeface="Arial"/>
              <a:ea typeface="Arial"/>
              <a:cs typeface="Arial"/>
              <a:sym typeface="Arial"/>
            </a:endParaRPr>
          </a:p>
          <a:p>
            <a:pPr lvl="0">
              <a:buSzPts val="1200"/>
            </a:pPr>
            <a:r>
              <a:rPr lang="en-US" sz="1200" i="1" dirty="0">
                <a:solidFill>
                  <a:srgbClr val="6F7A7A"/>
                </a:solidFill>
              </a:rPr>
              <a:t>n</a:t>
            </a:r>
            <a:r>
              <a:rPr lang="en-US" sz="1200" i="1" baseline="-25000" dirty="0">
                <a:solidFill>
                  <a:srgbClr val="6F7A7A"/>
                </a:solidFill>
              </a:rPr>
              <a:t>undergraduates</a:t>
            </a:r>
            <a:r>
              <a:rPr lang="en-US" sz="1200" dirty="0">
                <a:solidFill>
                  <a:srgbClr val="6F7A7A"/>
                </a:solidFill>
              </a:rPr>
              <a:t> = 1,308 – 3,867 | </a:t>
            </a:r>
            <a:r>
              <a:rPr lang="en-US" sz="1200" i="1" dirty="0">
                <a:solidFill>
                  <a:srgbClr val="6F7A7A"/>
                </a:solidFill>
              </a:rPr>
              <a:t>n</a:t>
            </a:r>
            <a:r>
              <a:rPr lang="en-US" sz="1200" i="1" baseline="-25000" dirty="0">
                <a:solidFill>
                  <a:srgbClr val="6F7A7A"/>
                </a:solidFill>
              </a:rPr>
              <a:t>graduates</a:t>
            </a:r>
            <a:r>
              <a:rPr lang="en-US" sz="1200" dirty="0">
                <a:solidFill>
                  <a:srgbClr val="6F7A7A"/>
                </a:solidFill>
              </a:rPr>
              <a:t> = 839 – 1,123 | </a:t>
            </a:r>
            <a:r>
              <a:rPr lang="en-US" sz="1200" i="1" dirty="0">
                <a:solidFill>
                  <a:srgbClr val="6F7A7A"/>
                </a:solidFill>
              </a:rPr>
              <a:t>n</a:t>
            </a:r>
            <a:r>
              <a:rPr lang="en-US" sz="1200" i="1" baseline="-25000" dirty="0">
                <a:solidFill>
                  <a:srgbClr val="6F7A7A"/>
                </a:solidFill>
              </a:rPr>
              <a:t>instructors</a:t>
            </a:r>
            <a:r>
              <a:rPr lang="en-US" sz="1200" dirty="0">
                <a:solidFill>
                  <a:srgbClr val="6F7A7A"/>
                </a:solidFill>
              </a:rPr>
              <a:t> = 949 – 986</a:t>
            </a:r>
            <a:endParaRPr lang="en-US" sz="1200" dirty="0"/>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7F7F7F"/>
                </a:solidFill>
                <a:latin typeface="Arial"/>
                <a:ea typeface="Arial"/>
                <a:cs typeface="Arial"/>
                <a:sym typeface="Arial"/>
              </a:rPr>
              <a:t>Source: Fall 2021 UMD Student &amp; Instructor Experience Surveys</a:t>
            </a:r>
            <a:endParaRPr sz="1200" b="0" i="0" u="none" strike="noStrike" cap="none" dirty="0">
              <a:solidFill>
                <a:srgbClr val="000000"/>
              </a:solidFill>
              <a:latin typeface="Arial"/>
              <a:ea typeface="Arial"/>
              <a:cs typeface="Arial"/>
              <a:sym typeface="Arial"/>
            </a:endParaRPr>
          </a:p>
        </p:txBody>
      </p:sp>
      <p:pic>
        <p:nvPicPr>
          <p:cNvPr id="270" name="Google Shape;270;p34"/>
          <p:cNvPicPr preferRelativeResize="0"/>
          <p:nvPr/>
        </p:nvPicPr>
        <p:blipFill rotWithShape="1">
          <a:blip r:embed="rId3">
            <a:alphaModFix/>
          </a:blip>
          <a:srcRect/>
          <a:stretch/>
        </p:blipFill>
        <p:spPr>
          <a:xfrm>
            <a:off x="3548227" y="3835071"/>
            <a:ext cx="5536137" cy="2568198"/>
          </a:xfrm>
          <a:prstGeom prst="rect">
            <a:avLst/>
          </a:prstGeom>
          <a:noFill/>
          <a:ln>
            <a:noFill/>
          </a:ln>
        </p:spPr>
      </p:pic>
      <p:grpSp>
        <p:nvGrpSpPr>
          <p:cNvPr id="271" name="Google Shape;271;p34"/>
          <p:cNvGrpSpPr/>
          <p:nvPr/>
        </p:nvGrpSpPr>
        <p:grpSpPr>
          <a:xfrm>
            <a:off x="0" y="4038999"/>
            <a:ext cx="3466768" cy="2198516"/>
            <a:chOff x="0" y="3412279"/>
            <a:chExt cx="3466768" cy="2198516"/>
          </a:xfrm>
        </p:grpSpPr>
        <p:pic>
          <p:nvPicPr>
            <p:cNvPr id="272" name="Google Shape;272;p34"/>
            <p:cNvPicPr preferRelativeResize="0"/>
            <p:nvPr/>
          </p:nvPicPr>
          <p:blipFill rotWithShape="1">
            <a:blip r:embed="rId4">
              <a:alphaModFix/>
            </a:blip>
            <a:srcRect l="51234" r="23940" b="46461"/>
            <a:stretch/>
          </p:blipFill>
          <p:spPr>
            <a:xfrm>
              <a:off x="743447" y="3412279"/>
              <a:ext cx="2723321" cy="2198516"/>
            </a:xfrm>
            <a:prstGeom prst="rect">
              <a:avLst/>
            </a:prstGeom>
            <a:noFill/>
            <a:ln>
              <a:noFill/>
            </a:ln>
          </p:spPr>
        </p:pic>
        <p:sp>
          <p:nvSpPr>
            <p:cNvPr id="273" name="Google Shape;273;p34"/>
            <p:cNvSpPr txBox="1"/>
            <p:nvPr/>
          </p:nvSpPr>
          <p:spPr>
            <a:xfrm>
              <a:off x="0" y="4039262"/>
              <a:ext cx="1240401"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400" b="0" i="0" u="none" strike="noStrike" cap="none" dirty="0">
                  <a:solidFill>
                    <a:srgbClr val="808080"/>
                  </a:solidFill>
                  <a:latin typeface="Arial Narrow"/>
                  <a:ea typeface="Arial Narrow"/>
                  <a:cs typeface="Arial Narrow"/>
                  <a:sym typeface="Arial Narrow"/>
                </a:rPr>
                <a:t>Undergraduate </a:t>
              </a:r>
              <a:endParaRPr dirty="0"/>
            </a:p>
            <a:p>
              <a:pPr marL="0" marR="0" lvl="0" indent="0" algn="r" rtl="0">
                <a:lnSpc>
                  <a:spcPct val="100000"/>
                </a:lnSpc>
                <a:spcBef>
                  <a:spcPts val="0"/>
                </a:spcBef>
                <a:spcAft>
                  <a:spcPts val="0"/>
                </a:spcAft>
                <a:buNone/>
              </a:pPr>
              <a:r>
                <a:rPr lang="en-US" sz="1400" b="0" i="0" u="none" strike="noStrike" cap="none" dirty="0">
                  <a:solidFill>
                    <a:srgbClr val="808080"/>
                  </a:solidFill>
                  <a:latin typeface="Arial Narrow"/>
                  <a:ea typeface="Arial Narrow"/>
                  <a:cs typeface="Arial Narrow"/>
                  <a:sym typeface="Arial Narrow"/>
                </a:rPr>
                <a:t>students</a:t>
              </a:r>
              <a:endParaRPr dirty="0"/>
            </a:p>
          </p:txBody>
        </p:sp>
        <p:sp>
          <p:nvSpPr>
            <p:cNvPr id="274" name="Google Shape;274;p34"/>
            <p:cNvSpPr txBox="1"/>
            <p:nvPr/>
          </p:nvSpPr>
          <p:spPr>
            <a:xfrm>
              <a:off x="0" y="4617057"/>
              <a:ext cx="1240401"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400" b="0" i="0" u="none" strike="noStrike" cap="none" dirty="0">
                  <a:solidFill>
                    <a:schemeClr val="dk1"/>
                  </a:solidFill>
                  <a:latin typeface="Arial Narrow"/>
                  <a:ea typeface="Arial Narrow"/>
                  <a:cs typeface="Arial Narrow"/>
                  <a:sym typeface="Arial Narrow"/>
                </a:rPr>
                <a:t>Graduate </a:t>
              </a:r>
              <a:endParaRPr dirty="0"/>
            </a:p>
            <a:p>
              <a:pPr marL="0" marR="0" lvl="0" indent="0" algn="r" rtl="0">
                <a:lnSpc>
                  <a:spcPct val="100000"/>
                </a:lnSpc>
                <a:spcBef>
                  <a:spcPts val="0"/>
                </a:spcBef>
                <a:spcAft>
                  <a:spcPts val="0"/>
                </a:spcAft>
                <a:buNone/>
              </a:pPr>
              <a:r>
                <a:rPr lang="en-US" sz="1400" b="0" i="0" u="none" strike="noStrike" cap="none" dirty="0">
                  <a:solidFill>
                    <a:schemeClr val="dk1"/>
                  </a:solidFill>
                  <a:latin typeface="Arial Narrow"/>
                  <a:ea typeface="Arial Narrow"/>
                  <a:cs typeface="Arial Narrow"/>
                  <a:sym typeface="Arial Narrow"/>
                </a:rPr>
                <a:t>students</a:t>
              </a: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250"/>
                                        <p:tgtEl>
                                          <p:spTgt spid="2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8"/>
                                        </p:tgtEl>
                                        <p:attrNameLst>
                                          <p:attrName>style.visibility</p:attrName>
                                        </p:attrNameLst>
                                      </p:cBhvr>
                                      <p:to>
                                        <p:strVal val="visible"/>
                                      </p:to>
                                    </p:set>
                                    <p:animEffect transition="in" filter="fade">
                                      <p:cBhvr>
                                        <p:cTn id="10" dur="250"/>
                                        <p:tgtEl>
                                          <p:spTgt spid="2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7"/>
                                        </p:tgtEl>
                                        <p:attrNameLst>
                                          <p:attrName>style.visibility</p:attrName>
                                        </p:attrNameLst>
                                      </p:cBhvr>
                                      <p:to>
                                        <p:strVal val="visible"/>
                                      </p:to>
                                    </p:set>
                                    <p:animEffect transition="in" filter="fade">
                                      <p:cBhvr>
                                        <p:cTn id="13" dur="250"/>
                                        <p:tgtEl>
                                          <p:spTgt spid="26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71"/>
                                        </p:tgtEl>
                                        <p:attrNameLst>
                                          <p:attrName>style.visibility</p:attrName>
                                        </p:attrNameLst>
                                      </p:cBhvr>
                                      <p:to>
                                        <p:strVal val="visible"/>
                                      </p:to>
                                    </p:set>
                                    <p:animEffect transition="in" filter="fade">
                                      <p:cBhvr>
                                        <p:cTn id="18" dur="250"/>
                                        <p:tgtEl>
                                          <p:spTgt spid="27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0"/>
                                        </p:tgtEl>
                                        <p:attrNameLst>
                                          <p:attrName>style.visibility</p:attrName>
                                        </p:attrNameLst>
                                      </p:cBhvr>
                                      <p:to>
                                        <p:strVal val="visible"/>
                                      </p:to>
                                    </p:set>
                                    <p:animEffect transition="in" filter="fade">
                                      <p:cBhvr>
                                        <p:cTn id="23" dur="25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p:bldP spid="267" grpId="0"/>
      <p:bldP spid="26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5"/>
          <p:cNvSpPr txBox="1"/>
          <p:nvPr/>
        </p:nvSpPr>
        <p:spPr>
          <a:xfrm>
            <a:off x="43918" y="0"/>
            <a:ext cx="8229600" cy="4572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00000"/>
              </a:buClr>
              <a:buSzPts val="1400"/>
              <a:buFont typeface="Arial"/>
              <a:buNone/>
            </a:pPr>
            <a:r>
              <a:rPr lang="en-US" sz="1800" b="1" i="0" u="none" strike="noStrike" cap="none" dirty="0">
                <a:solidFill>
                  <a:srgbClr val="6F7A7A"/>
                </a:solidFill>
                <a:latin typeface="Arial"/>
                <a:ea typeface="Arial"/>
                <a:cs typeface="Arial"/>
                <a:sym typeface="Arial"/>
              </a:rPr>
              <a:t>Academic Readiness</a:t>
            </a:r>
            <a:endParaRPr sz="1800" b="0" i="0" u="none" strike="noStrike" cap="none" dirty="0">
              <a:solidFill>
                <a:srgbClr val="000000"/>
              </a:solidFill>
              <a:latin typeface="Arial"/>
              <a:ea typeface="Arial"/>
              <a:cs typeface="Arial"/>
              <a:sym typeface="Arial"/>
            </a:endParaRPr>
          </a:p>
        </p:txBody>
      </p:sp>
      <p:sp>
        <p:nvSpPr>
          <p:cNvPr id="281" name="Google Shape;281;p35"/>
          <p:cNvSpPr txBox="1"/>
          <p:nvPr/>
        </p:nvSpPr>
        <p:spPr>
          <a:xfrm>
            <a:off x="43918" y="1755356"/>
            <a:ext cx="8844331"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Arial"/>
                <a:ea typeface="Arial"/>
                <a:cs typeface="Arial"/>
                <a:sym typeface="Arial"/>
              </a:rPr>
              <a:t>However, both instructors and students felt that previous coursework had prepared them well for current coursework.</a:t>
            </a:r>
            <a:endParaRPr sz="2800" b="0" i="0" u="none" strike="noStrike" cap="none" dirty="0">
              <a:solidFill>
                <a:schemeClr val="dk1"/>
              </a:solidFill>
              <a:latin typeface="Arial"/>
              <a:ea typeface="Arial"/>
              <a:cs typeface="Arial"/>
              <a:sym typeface="Arial"/>
            </a:endParaRPr>
          </a:p>
        </p:txBody>
      </p:sp>
      <p:sp>
        <p:nvSpPr>
          <p:cNvPr id="282" name="Google Shape;282;p35"/>
          <p:cNvSpPr txBox="1"/>
          <p:nvPr/>
        </p:nvSpPr>
        <p:spPr>
          <a:xfrm>
            <a:off x="43918" y="361165"/>
            <a:ext cx="9131832" cy="12618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6F7A7A"/>
                </a:solidFill>
                <a:latin typeface="Arial"/>
                <a:ea typeface="Arial"/>
                <a:cs typeface="Arial"/>
                <a:sym typeface="Arial"/>
              </a:rPr>
              <a:t>Instructor survey question: Overall, I have felt that my students’ previous coursework prepared them well for the course(s) that I taught this semester (% Somewhat Agree &amp; Strongly Agree)</a:t>
            </a:r>
            <a:endParaRPr dirty="0"/>
          </a:p>
          <a:p>
            <a:pPr marL="0" marR="0" lvl="0" indent="0" algn="l" rtl="0">
              <a:lnSpc>
                <a:spcPct val="100000"/>
              </a:lnSpc>
              <a:spcBef>
                <a:spcPts val="0"/>
              </a:spcBef>
              <a:spcAft>
                <a:spcPts val="0"/>
              </a:spcAft>
              <a:buNone/>
            </a:pPr>
            <a:r>
              <a:rPr lang="en-US" sz="1200" b="0" i="0" u="none" strike="noStrike" cap="none" dirty="0">
                <a:solidFill>
                  <a:srgbClr val="6F7A7A"/>
                </a:solidFill>
                <a:latin typeface="Arial"/>
                <a:ea typeface="Arial"/>
                <a:cs typeface="Arial"/>
                <a:sym typeface="Arial"/>
              </a:rPr>
              <a:t>Student survey question: Overall, I have felt that my previous coursework has prepared me for the current coursework I am taking this semester (% Somewhat Agree &amp; Strongly Agree)</a:t>
            </a:r>
            <a:endParaRPr sz="1200" b="0" i="0" u="none" strike="noStrike" cap="none" dirty="0">
              <a:solidFill>
                <a:srgbClr val="6F7A7A"/>
              </a:solidFill>
              <a:latin typeface="Arial"/>
              <a:ea typeface="Arial"/>
              <a:cs typeface="Arial"/>
              <a:sym typeface="Arial"/>
            </a:endParaRPr>
          </a:p>
          <a:p>
            <a:pPr marL="0" marR="0" lvl="0" indent="0" algn="l" rtl="0">
              <a:lnSpc>
                <a:spcPct val="100000"/>
              </a:lnSpc>
              <a:spcBef>
                <a:spcPts val="0"/>
              </a:spcBef>
              <a:spcAft>
                <a:spcPts val="0"/>
              </a:spcAft>
              <a:buNone/>
            </a:pP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undergraduates</a:t>
            </a:r>
            <a:r>
              <a:rPr lang="en-US" sz="1200" b="0" i="0" u="none" strike="noStrike" cap="none" dirty="0">
                <a:solidFill>
                  <a:srgbClr val="6F7A7A"/>
                </a:solidFill>
                <a:latin typeface="Arial"/>
                <a:ea typeface="Arial"/>
                <a:cs typeface="Arial"/>
                <a:sym typeface="Arial"/>
              </a:rPr>
              <a:t> = 1,585  | </a:t>
            </a:r>
            <a:r>
              <a:rPr lang="en-US" sz="1200" b="0" i="1" u="none" strike="noStrike" cap="none" dirty="0">
                <a:solidFill>
                  <a:srgbClr val="6F7A7A"/>
                </a:solidFill>
                <a:latin typeface="Arial"/>
                <a:ea typeface="Arial"/>
                <a:cs typeface="Arial"/>
                <a:sym typeface="Arial"/>
              </a:rPr>
              <a:t>n</a:t>
            </a:r>
            <a:r>
              <a:rPr lang="en-US" sz="1200" b="0" i="1" u="none" strike="noStrike" cap="none" baseline="-25000" dirty="0">
                <a:solidFill>
                  <a:srgbClr val="6F7A7A"/>
                </a:solidFill>
                <a:latin typeface="Arial"/>
                <a:ea typeface="Arial"/>
                <a:cs typeface="Arial"/>
                <a:sym typeface="Arial"/>
              </a:rPr>
              <a:t>graduates</a:t>
            </a:r>
            <a:r>
              <a:rPr lang="en-US" sz="1200" b="0" i="0" u="none" strike="noStrike" cap="none" dirty="0">
                <a:solidFill>
                  <a:srgbClr val="6F7A7A"/>
                </a:solidFill>
                <a:latin typeface="Arial"/>
                <a:ea typeface="Arial"/>
                <a:cs typeface="Arial"/>
                <a:sym typeface="Arial"/>
              </a:rPr>
              <a:t> = 798 | </a:t>
            </a:r>
            <a:r>
              <a:rPr lang="en-US" sz="1400" b="0" i="1" u="none" strike="noStrike" cap="none" dirty="0">
                <a:solidFill>
                  <a:srgbClr val="6F7A7A"/>
                </a:solidFill>
                <a:latin typeface="Arial"/>
                <a:ea typeface="Arial"/>
                <a:cs typeface="Arial"/>
                <a:sym typeface="Arial"/>
              </a:rPr>
              <a:t>n</a:t>
            </a:r>
            <a:r>
              <a:rPr lang="en-US" sz="1400" b="0" i="1" u="none" strike="noStrike" cap="none" baseline="-25000" dirty="0">
                <a:solidFill>
                  <a:srgbClr val="6F7A7A"/>
                </a:solidFill>
                <a:latin typeface="Arial"/>
                <a:ea typeface="Arial"/>
                <a:cs typeface="Arial"/>
                <a:sym typeface="Arial"/>
              </a:rPr>
              <a:t>instructors</a:t>
            </a:r>
            <a:r>
              <a:rPr lang="en-US" sz="1400" b="0" i="0" u="none" strike="noStrike" cap="none" dirty="0">
                <a:solidFill>
                  <a:srgbClr val="6F7A7A"/>
                </a:solidFill>
                <a:latin typeface="Arial"/>
                <a:ea typeface="Arial"/>
                <a:cs typeface="Arial"/>
                <a:sym typeface="Arial"/>
              </a:rPr>
              <a:t> = 1,032</a:t>
            </a:r>
          </a:p>
          <a:p>
            <a:pPr marL="0" marR="0" lvl="0" indent="0" algn="l" rtl="0">
              <a:lnSpc>
                <a:spcPct val="100000"/>
              </a:lnSpc>
              <a:spcBef>
                <a:spcPts val="0"/>
              </a:spcBef>
              <a:spcAft>
                <a:spcPts val="0"/>
              </a:spcAft>
              <a:buNone/>
            </a:pPr>
            <a:r>
              <a:rPr lang="en-US" dirty="0">
                <a:solidFill>
                  <a:srgbClr val="6F7A7A"/>
                </a:solidFill>
              </a:rPr>
              <a:t>Source: Fall 2021 Student &amp; Instructor Experience Surveys</a:t>
            </a:r>
            <a:endParaRPr sz="1400" b="0" i="0" u="none" strike="noStrike" cap="none" dirty="0">
              <a:solidFill>
                <a:srgbClr val="000000"/>
              </a:solidFill>
              <a:latin typeface="Arial"/>
              <a:ea typeface="Arial"/>
              <a:cs typeface="Arial"/>
              <a:sym typeface="Arial"/>
            </a:endParaRPr>
          </a:p>
        </p:txBody>
      </p:sp>
      <p:grpSp>
        <p:nvGrpSpPr>
          <p:cNvPr id="283" name="Google Shape;283;p35"/>
          <p:cNvGrpSpPr/>
          <p:nvPr/>
        </p:nvGrpSpPr>
        <p:grpSpPr>
          <a:xfrm>
            <a:off x="671557" y="3580044"/>
            <a:ext cx="7800887" cy="2197365"/>
            <a:chOff x="846341" y="2891679"/>
            <a:chExt cx="7800887" cy="2197365"/>
          </a:xfrm>
        </p:grpSpPr>
        <p:pic>
          <p:nvPicPr>
            <p:cNvPr id="284" name="Google Shape;284;p35"/>
            <p:cNvPicPr preferRelativeResize="0"/>
            <p:nvPr/>
          </p:nvPicPr>
          <p:blipFill rotWithShape="1">
            <a:blip r:embed="rId3">
              <a:alphaModFix/>
            </a:blip>
            <a:srcRect/>
            <a:stretch/>
          </p:blipFill>
          <p:spPr>
            <a:xfrm>
              <a:off x="966083" y="2891679"/>
              <a:ext cx="7486153" cy="2197365"/>
            </a:xfrm>
            <a:prstGeom prst="rect">
              <a:avLst/>
            </a:prstGeom>
            <a:noFill/>
            <a:ln>
              <a:noFill/>
            </a:ln>
          </p:spPr>
        </p:pic>
        <p:sp>
          <p:nvSpPr>
            <p:cNvPr id="285" name="Google Shape;285;p35"/>
            <p:cNvSpPr/>
            <p:nvPr/>
          </p:nvSpPr>
          <p:spPr>
            <a:xfrm>
              <a:off x="7382787" y="3220887"/>
              <a:ext cx="576469" cy="576470"/>
            </a:xfrm>
            <a:prstGeom prst="rec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nvGrpSpPr>
            <p:cNvPr id="286" name="Google Shape;286;p35"/>
            <p:cNvGrpSpPr/>
            <p:nvPr/>
          </p:nvGrpSpPr>
          <p:grpSpPr>
            <a:xfrm>
              <a:off x="7295507" y="2955287"/>
              <a:ext cx="914400" cy="914400"/>
              <a:chOff x="6456457" y="3397195"/>
              <a:chExt cx="914400" cy="914400"/>
            </a:xfrm>
          </p:grpSpPr>
          <p:pic>
            <p:nvPicPr>
              <p:cNvPr id="287" name="Google Shape;287;p35" descr="Turtle"/>
              <p:cNvPicPr preferRelativeResize="0"/>
              <p:nvPr/>
            </p:nvPicPr>
            <p:blipFill rotWithShape="1">
              <a:blip r:embed="rId4">
                <a:alphaModFix/>
              </a:blip>
              <a:srcRect/>
              <a:stretch/>
            </p:blipFill>
            <p:spPr>
              <a:xfrm>
                <a:off x="6456457" y="3397195"/>
                <a:ext cx="914400" cy="914400"/>
              </a:xfrm>
              <a:prstGeom prst="rect">
                <a:avLst/>
              </a:prstGeom>
              <a:noFill/>
              <a:ln>
                <a:noFill/>
              </a:ln>
            </p:spPr>
          </p:pic>
          <p:sp>
            <p:nvSpPr>
              <p:cNvPr id="288" name="Google Shape;288;p35"/>
              <p:cNvSpPr txBox="1"/>
              <p:nvPr/>
            </p:nvSpPr>
            <p:spPr>
              <a:xfrm>
                <a:off x="6591629" y="3638716"/>
                <a:ext cx="60429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chemeClr val="lt2"/>
                    </a:solidFill>
                    <a:latin typeface="Arial Narrow"/>
                    <a:ea typeface="Arial Narrow"/>
                    <a:cs typeface="Arial Narrow"/>
                    <a:sym typeface="Arial Narrow"/>
                  </a:rPr>
                  <a:t>72%</a:t>
                </a:r>
                <a:endParaRPr dirty="0"/>
              </a:p>
            </p:txBody>
          </p:sp>
        </p:grpSp>
        <p:sp>
          <p:nvSpPr>
            <p:cNvPr id="289" name="Google Shape;289;p35"/>
            <p:cNvSpPr/>
            <p:nvPr/>
          </p:nvSpPr>
          <p:spPr>
            <a:xfrm>
              <a:off x="1673750" y="3243325"/>
              <a:ext cx="514371" cy="554032"/>
            </a:xfrm>
            <a:prstGeom prst="rec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90" name="Google Shape;290;p35"/>
            <p:cNvSpPr/>
            <p:nvPr/>
          </p:nvSpPr>
          <p:spPr>
            <a:xfrm>
              <a:off x="1197999" y="4433370"/>
              <a:ext cx="514371" cy="554032"/>
            </a:xfrm>
            <a:prstGeom prst="rec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91" name="Google Shape;291;p35"/>
            <p:cNvSpPr/>
            <p:nvPr/>
          </p:nvSpPr>
          <p:spPr>
            <a:xfrm>
              <a:off x="7829860" y="4433370"/>
              <a:ext cx="514371" cy="554032"/>
            </a:xfrm>
            <a:prstGeom prst="rec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nvGrpSpPr>
            <p:cNvPr id="292" name="Google Shape;292;p35"/>
            <p:cNvGrpSpPr/>
            <p:nvPr/>
          </p:nvGrpSpPr>
          <p:grpSpPr>
            <a:xfrm>
              <a:off x="846341" y="4126912"/>
              <a:ext cx="914400" cy="914400"/>
              <a:chOff x="6456457" y="3397195"/>
              <a:chExt cx="914400" cy="914400"/>
            </a:xfrm>
          </p:grpSpPr>
          <p:pic>
            <p:nvPicPr>
              <p:cNvPr id="293" name="Google Shape;293;p35" descr="Turtle"/>
              <p:cNvPicPr preferRelativeResize="0"/>
              <p:nvPr/>
            </p:nvPicPr>
            <p:blipFill rotWithShape="1">
              <a:blip r:embed="rId5">
                <a:alphaModFix/>
              </a:blip>
              <a:srcRect/>
              <a:stretch/>
            </p:blipFill>
            <p:spPr>
              <a:xfrm>
                <a:off x="6456457" y="3397195"/>
                <a:ext cx="914400" cy="914400"/>
              </a:xfrm>
              <a:prstGeom prst="rect">
                <a:avLst/>
              </a:prstGeom>
              <a:noFill/>
              <a:ln>
                <a:noFill/>
              </a:ln>
            </p:spPr>
          </p:pic>
          <p:sp>
            <p:nvSpPr>
              <p:cNvPr id="294" name="Google Shape;294;p35"/>
              <p:cNvSpPr txBox="1"/>
              <p:nvPr/>
            </p:nvSpPr>
            <p:spPr>
              <a:xfrm>
                <a:off x="6591629" y="3638716"/>
                <a:ext cx="60429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chemeClr val="lt2"/>
                    </a:solidFill>
                    <a:latin typeface="Arial Narrow"/>
                    <a:ea typeface="Arial Narrow"/>
                    <a:cs typeface="Arial Narrow"/>
                    <a:sym typeface="Arial Narrow"/>
                  </a:rPr>
                  <a:t>78%</a:t>
                </a:r>
                <a:endParaRPr dirty="0"/>
              </a:p>
            </p:txBody>
          </p:sp>
        </p:grpSp>
        <p:grpSp>
          <p:nvGrpSpPr>
            <p:cNvPr id="295" name="Google Shape;295;p35"/>
            <p:cNvGrpSpPr/>
            <p:nvPr/>
          </p:nvGrpSpPr>
          <p:grpSpPr>
            <a:xfrm>
              <a:off x="1318778" y="2937211"/>
              <a:ext cx="914400" cy="914400"/>
              <a:chOff x="6456457" y="3397195"/>
              <a:chExt cx="914400" cy="914400"/>
            </a:xfrm>
          </p:grpSpPr>
          <p:pic>
            <p:nvPicPr>
              <p:cNvPr id="296" name="Google Shape;296;p35" descr="Turtle"/>
              <p:cNvPicPr preferRelativeResize="0"/>
              <p:nvPr/>
            </p:nvPicPr>
            <p:blipFill rotWithShape="1">
              <a:blip r:embed="rId5">
                <a:alphaModFix/>
              </a:blip>
              <a:srcRect/>
              <a:stretch/>
            </p:blipFill>
            <p:spPr>
              <a:xfrm>
                <a:off x="6456457" y="3397195"/>
                <a:ext cx="914400" cy="914400"/>
              </a:xfrm>
              <a:prstGeom prst="rect">
                <a:avLst/>
              </a:prstGeom>
              <a:noFill/>
              <a:ln>
                <a:noFill/>
              </a:ln>
            </p:spPr>
          </p:pic>
          <p:sp>
            <p:nvSpPr>
              <p:cNvPr id="297" name="Google Shape;297;p35"/>
              <p:cNvSpPr txBox="1"/>
              <p:nvPr/>
            </p:nvSpPr>
            <p:spPr>
              <a:xfrm>
                <a:off x="6591629" y="3638716"/>
                <a:ext cx="60429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chemeClr val="lt2"/>
                    </a:solidFill>
                    <a:latin typeface="Arial Narrow"/>
                    <a:ea typeface="Arial Narrow"/>
                    <a:cs typeface="Arial Narrow"/>
                    <a:sym typeface="Arial Narrow"/>
                  </a:rPr>
                  <a:t>66%</a:t>
                </a:r>
                <a:endParaRPr dirty="0"/>
              </a:p>
            </p:txBody>
          </p:sp>
        </p:grpSp>
        <p:grpSp>
          <p:nvGrpSpPr>
            <p:cNvPr id="298" name="Google Shape;298;p35"/>
            <p:cNvGrpSpPr/>
            <p:nvPr/>
          </p:nvGrpSpPr>
          <p:grpSpPr>
            <a:xfrm>
              <a:off x="7732828" y="4158359"/>
              <a:ext cx="914400" cy="914400"/>
              <a:chOff x="6456457" y="3397195"/>
              <a:chExt cx="914400" cy="914400"/>
            </a:xfrm>
          </p:grpSpPr>
          <p:pic>
            <p:nvPicPr>
              <p:cNvPr id="299" name="Google Shape;299;p35" descr="Turtle"/>
              <p:cNvPicPr preferRelativeResize="0"/>
              <p:nvPr/>
            </p:nvPicPr>
            <p:blipFill rotWithShape="1">
              <a:blip r:embed="rId6">
                <a:alphaModFix/>
              </a:blip>
              <a:srcRect/>
              <a:stretch/>
            </p:blipFill>
            <p:spPr>
              <a:xfrm>
                <a:off x="6456457" y="3397195"/>
                <a:ext cx="914400" cy="914400"/>
              </a:xfrm>
              <a:prstGeom prst="rect">
                <a:avLst/>
              </a:prstGeom>
              <a:noFill/>
              <a:ln>
                <a:noFill/>
              </a:ln>
            </p:spPr>
          </p:pic>
          <p:sp>
            <p:nvSpPr>
              <p:cNvPr id="300" name="Google Shape;300;p35"/>
              <p:cNvSpPr txBox="1"/>
              <p:nvPr/>
            </p:nvSpPr>
            <p:spPr>
              <a:xfrm>
                <a:off x="6591629" y="3638716"/>
                <a:ext cx="60429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chemeClr val="lt2"/>
                    </a:solidFill>
                    <a:latin typeface="Arial Narrow"/>
                    <a:ea typeface="Arial Narrow"/>
                    <a:cs typeface="Arial Narrow"/>
                    <a:sym typeface="Arial Narrow"/>
                  </a:rPr>
                  <a:t>84%</a:t>
                </a: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250"/>
                                        <p:tgtEl>
                                          <p:spTgt spid="2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1"/>
                                        </p:tgtEl>
                                        <p:attrNameLst>
                                          <p:attrName>style.visibility</p:attrName>
                                        </p:attrNameLst>
                                      </p:cBhvr>
                                      <p:to>
                                        <p:strVal val="visible"/>
                                      </p:to>
                                    </p:set>
                                    <p:animEffect transition="in" filter="fade">
                                      <p:cBhvr>
                                        <p:cTn id="10" dur="250"/>
                                        <p:tgtEl>
                                          <p:spTgt spid="28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2"/>
                                        </p:tgtEl>
                                        <p:attrNameLst>
                                          <p:attrName>style.visibility</p:attrName>
                                        </p:attrNameLst>
                                      </p:cBhvr>
                                      <p:to>
                                        <p:strVal val="visible"/>
                                      </p:to>
                                    </p:set>
                                    <p:animEffect transition="in" filter="fade">
                                      <p:cBhvr>
                                        <p:cTn id="13" dur="250"/>
                                        <p:tgtEl>
                                          <p:spTgt spid="282"/>
                                        </p:tgtEl>
                                      </p:cBhvr>
                                    </p:animEffect>
                                  </p:childTnLst>
                                </p:cTn>
                              </p:par>
                              <p:par>
                                <p:cTn id="14" presetID="10" presetClass="entr" presetSubtype="0" fill="hold" nodeType="withEffect">
                                  <p:stCondLst>
                                    <p:cond delay="0"/>
                                  </p:stCondLst>
                                  <p:childTnLst>
                                    <p:set>
                                      <p:cBhvr>
                                        <p:cTn id="15" dur="1" fill="hold">
                                          <p:stCondLst>
                                            <p:cond delay="0"/>
                                          </p:stCondLst>
                                        </p:cTn>
                                        <p:tgtEl>
                                          <p:spTgt spid="283"/>
                                        </p:tgtEl>
                                        <p:attrNameLst>
                                          <p:attrName>style.visibility</p:attrName>
                                        </p:attrNameLst>
                                      </p:cBhvr>
                                      <p:to>
                                        <p:strVal val="visible"/>
                                      </p:to>
                                    </p:set>
                                    <p:animEffect transition="in" filter="fade">
                                      <p:cBhvr>
                                        <p:cTn id="16" dur="25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P spid="281" grpId="0"/>
      <p:bldP spid="28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0"/>
        <p:cNvGrpSpPr/>
        <p:nvPr/>
      </p:nvGrpSpPr>
      <p:grpSpPr>
        <a:xfrm>
          <a:off x="0" y="0"/>
          <a:ext cx="0" cy="0"/>
          <a:chOff x="0" y="0"/>
          <a:chExt cx="0" cy="0"/>
        </a:xfrm>
      </p:grpSpPr>
      <p:sp>
        <p:nvSpPr>
          <p:cNvPr id="441" name="Google Shape;441;p85"/>
          <p:cNvSpPr txBox="1">
            <a:spLocks noGrp="1"/>
          </p:cNvSpPr>
          <p:nvPr>
            <p:ph type="title"/>
          </p:nvPr>
        </p:nvSpPr>
        <p:spPr>
          <a:xfrm>
            <a:off x="457200" y="28575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2000"/>
              <a:buNone/>
            </a:pPr>
            <a:r>
              <a:rPr lang="en-US" sz="5000" dirty="0"/>
              <a:t>What have we learned?</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1800"/>
              <a:buNone/>
            </a:pPr>
            <a:r>
              <a:rPr lang="en-US" dirty="0">
                <a:solidFill>
                  <a:srgbClr val="7F7F7F"/>
                </a:solidFill>
              </a:rPr>
              <a:t>Four Main Take-Aways</a:t>
            </a:r>
            <a:endParaRPr dirty="0"/>
          </a:p>
        </p:txBody>
      </p:sp>
      <p:sp>
        <p:nvSpPr>
          <p:cNvPr id="174" name="Google Shape;174;p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0" algn="l" rtl="0">
              <a:lnSpc>
                <a:spcPct val="100000"/>
              </a:lnSpc>
              <a:spcBef>
                <a:spcPts val="360"/>
              </a:spcBef>
              <a:spcAft>
                <a:spcPts val="0"/>
              </a:spcAft>
              <a:buSzPts val="1224"/>
              <a:buNone/>
            </a:pPr>
            <a:endParaRPr dirty="0">
              <a:solidFill>
                <a:schemeClr val="dk1"/>
              </a:solidFill>
            </a:endParaRPr>
          </a:p>
          <a:p>
            <a:pPr marL="228600" lvl="0" indent="0" algn="l" rtl="0">
              <a:lnSpc>
                <a:spcPct val="100000"/>
              </a:lnSpc>
              <a:spcBef>
                <a:spcPts val="360"/>
              </a:spcBef>
              <a:spcAft>
                <a:spcPts val="0"/>
              </a:spcAft>
              <a:buSzPts val="1224"/>
              <a:buNone/>
            </a:pPr>
            <a:endParaRPr dirty="0"/>
          </a:p>
          <a:p>
            <a:pPr marL="228600" lvl="0" indent="0" algn="l" rtl="0">
              <a:lnSpc>
                <a:spcPct val="100000"/>
              </a:lnSpc>
              <a:spcBef>
                <a:spcPts val="360"/>
              </a:spcBef>
              <a:spcAft>
                <a:spcPts val="0"/>
              </a:spcAft>
              <a:buSzPts val="1224"/>
              <a:buNone/>
            </a:pPr>
            <a:endParaRPr dirty="0"/>
          </a:p>
          <a:p>
            <a:pPr marL="228600" lvl="0" indent="0" algn="l" rtl="0">
              <a:lnSpc>
                <a:spcPct val="100000"/>
              </a:lnSpc>
              <a:spcBef>
                <a:spcPts val="360"/>
              </a:spcBef>
              <a:spcAft>
                <a:spcPts val="0"/>
              </a:spcAft>
              <a:buSzPts val="1224"/>
              <a:buNone/>
            </a:pPr>
            <a:endParaRPr dirty="0"/>
          </a:p>
          <a:p>
            <a:pPr marL="228600" lvl="0" indent="0" algn="l" rtl="0">
              <a:lnSpc>
                <a:spcPct val="100000"/>
              </a:lnSpc>
              <a:spcBef>
                <a:spcPts val="360"/>
              </a:spcBef>
              <a:spcAft>
                <a:spcPts val="0"/>
              </a:spcAft>
              <a:buSzPts val="1224"/>
              <a:buNone/>
            </a:pPr>
            <a:endParaRPr dirty="0"/>
          </a:p>
          <a:p>
            <a:pPr marL="228600" lvl="0" indent="0" algn="l" rtl="0">
              <a:lnSpc>
                <a:spcPct val="100000"/>
              </a:lnSpc>
              <a:spcBef>
                <a:spcPts val="360"/>
              </a:spcBef>
              <a:spcAft>
                <a:spcPts val="0"/>
              </a:spcAft>
              <a:buSzPts val="1224"/>
              <a:buNone/>
            </a:pPr>
            <a:endParaRPr dirty="0"/>
          </a:p>
          <a:p>
            <a:pPr marL="742950" lvl="0" indent="-436626" algn="l" rtl="0">
              <a:lnSpc>
                <a:spcPct val="100000"/>
              </a:lnSpc>
              <a:spcBef>
                <a:spcPts val="360"/>
              </a:spcBef>
              <a:spcAft>
                <a:spcPts val="0"/>
              </a:spcAft>
              <a:buSzPts val="1224"/>
              <a:buNone/>
            </a:pPr>
            <a:endParaRPr dirty="0"/>
          </a:p>
        </p:txBody>
      </p:sp>
      <p:sp>
        <p:nvSpPr>
          <p:cNvPr id="175" name="Google Shape;175;p9"/>
          <p:cNvSpPr/>
          <p:nvPr/>
        </p:nvSpPr>
        <p:spPr>
          <a:xfrm>
            <a:off x="154804" y="1868715"/>
            <a:ext cx="566928" cy="562630"/>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E21833"/>
                </a:solidFill>
                <a:latin typeface="Arial"/>
                <a:ea typeface="Arial"/>
                <a:cs typeface="Arial"/>
                <a:sym typeface="Arial"/>
              </a:rPr>
              <a:t>1</a:t>
            </a:r>
            <a:endParaRPr dirty="0"/>
          </a:p>
        </p:txBody>
      </p:sp>
      <p:sp>
        <p:nvSpPr>
          <p:cNvPr id="176" name="Google Shape;176;p9"/>
          <p:cNvSpPr/>
          <p:nvPr/>
        </p:nvSpPr>
        <p:spPr>
          <a:xfrm>
            <a:off x="154804" y="2890143"/>
            <a:ext cx="566928" cy="562630"/>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E21833"/>
                </a:solidFill>
                <a:latin typeface="Arial"/>
                <a:ea typeface="Arial"/>
                <a:cs typeface="Arial"/>
                <a:sym typeface="Arial"/>
              </a:rPr>
              <a:t>2</a:t>
            </a:r>
            <a:endParaRPr dirty="0"/>
          </a:p>
        </p:txBody>
      </p:sp>
      <p:sp>
        <p:nvSpPr>
          <p:cNvPr id="177" name="Google Shape;177;p9"/>
          <p:cNvSpPr/>
          <p:nvPr/>
        </p:nvSpPr>
        <p:spPr>
          <a:xfrm>
            <a:off x="154804" y="3911571"/>
            <a:ext cx="566928" cy="562630"/>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E21833"/>
                </a:solidFill>
                <a:latin typeface="Arial"/>
                <a:ea typeface="Arial"/>
                <a:cs typeface="Arial"/>
                <a:sym typeface="Arial"/>
              </a:rPr>
              <a:t>3</a:t>
            </a:r>
            <a:endParaRPr dirty="0"/>
          </a:p>
        </p:txBody>
      </p:sp>
      <p:sp>
        <p:nvSpPr>
          <p:cNvPr id="179" name="Google Shape;179;p9"/>
          <p:cNvSpPr/>
          <p:nvPr/>
        </p:nvSpPr>
        <p:spPr>
          <a:xfrm>
            <a:off x="154804" y="4933000"/>
            <a:ext cx="566928" cy="562630"/>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E21833"/>
                </a:solidFill>
                <a:latin typeface="Arial"/>
                <a:ea typeface="Arial"/>
                <a:cs typeface="Arial"/>
                <a:sym typeface="Arial"/>
              </a:rPr>
              <a:t>4</a:t>
            </a:r>
            <a:endParaRPr dirty="0"/>
          </a:p>
        </p:txBody>
      </p:sp>
      <p:sp>
        <p:nvSpPr>
          <p:cNvPr id="180" name="Google Shape;180;p9"/>
          <p:cNvSpPr txBox="1"/>
          <p:nvPr/>
        </p:nvSpPr>
        <p:spPr>
          <a:xfrm>
            <a:off x="610450" y="1726480"/>
            <a:ext cx="8144662" cy="830956"/>
          </a:xfrm>
          <a:prstGeom prst="rect">
            <a:avLst/>
          </a:prstGeom>
          <a:noFill/>
          <a:ln>
            <a:noFill/>
          </a:ln>
        </p:spPr>
        <p:txBody>
          <a:bodyPr spcFirstLastPara="1" wrap="square" lIns="91425" tIns="45700" rIns="91425" bIns="45700" anchor="t" anchorCtr="0">
            <a:spAutoFit/>
          </a:bodyPr>
          <a:lstStyle/>
          <a:p>
            <a:pPr marL="22860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Instructors and students had a more positive experience in Fall 2021 compared to Fall 2020.</a:t>
            </a:r>
            <a:endParaRPr dirty="0"/>
          </a:p>
        </p:txBody>
      </p:sp>
      <p:sp>
        <p:nvSpPr>
          <p:cNvPr id="182" name="Google Shape;182;p9"/>
          <p:cNvSpPr txBox="1"/>
          <p:nvPr/>
        </p:nvSpPr>
        <p:spPr>
          <a:xfrm>
            <a:off x="672352" y="2750579"/>
            <a:ext cx="8448611" cy="830956"/>
          </a:xfrm>
          <a:prstGeom prst="rect">
            <a:avLst/>
          </a:prstGeom>
          <a:noFill/>
          <a:ln>
            <a:noFill/>
          </a:ln>
        </p:spPr>
        <p:txBody>
          <a:bodyPr spcFirstLastPara="1" wrap="square" lIns="91425" tIns="45700" rIns="91425" bIns="45700" anchor="t" anchorCtr="0">
            <a:spAutoFit/>
          </a:bodyPr>
          <a:lstStyle/>
          <a:p>
            <a:pPr marL="22860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More students felt engaged in class during the Fall 2021 semester compared to Fall 2020.</a:t>
            </a:r>
            <a:endParaRPr dirty="0"/>
          </a:p>
        </p:txBody>
      </p:sp>
      <p:sp>
        <p:nvSpPr>
          <p:cNvPr id="184" name="Google Shape;184;p9"/>
          <p:cNvSpPr txBox="1"/>
          <p:nvPr/>
        </p:nvSpPr>
        <p:spPr>
          <a:xfrm>
            <a:off x="721732" y="4798817"/>
            <a:ext cx="8471647" cy="830997"/>
          </a:xfrm>
          <a:prstGeom prst="rect">
            <a:avLst/>
          </a:prstGeom>
          <a:noFill/>
          <a:ln>
            <a:noFill/>
          </a:ln>
        </p:spPr>
        <p:txBody>
          <a:bodyPr spcFirstLastPara="1" wrap="square" lIns="91425" tIns="45700" rIns="91425" bIns="45700" anchor="t" anchorCtr="0">
            <a:spAutoFit/>
          </a:bodyPr>
          <a:lstStyle/>
          <a:p>
            <a:pPr marL="22860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Instructors and students are navigating similar challenges within their own unique contexts.</a:t>
            </a:r>
            <a:endParaRPr dirty="0"/>
          </a:p>
        </p:txBody>
      </p:sp>
      <p:sp>
        <p:nvSpPr>
          <p:cNvPr id="186" name="Google Shape;186;p9"/>
          <p:cNvSpPr txBox="1"/>
          <p:nvPr/>
        </p:nvSpPr>
        <p:spPr>
          <a:xfrm>
            <a:off x="721732" y="3774678"/>
            <a:ext cx="8229600" cy="830997"/>
          </a:xfrm>
          <a:prstGeom prst="rect">
            <a:avLst/>
          </a:prstGeom>
          <a:noFill/>
          <a:ln>
            <a:noFill/>
          </a:ln>
        </p:spPr>
        <p:txBody>
          <a:bodyPr spcFirstLastPara="1" wrap="square" lIns="91425" tIns="45700" rIns="91425" bIns="45700" anchor="t" anchorCtr="0">
            <a:spAutoFit/>
          </a:bodyPr>
          <a:lstStyle/>
          <a:p>
            <a:pPr marL="22860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The demand for different teaching and learning experiences has increased.</a:t>
            </a:r>
            <a:endParaRPr dirty="0"/>
          </a:p>
        </p:txBody>
      </p:sp>
    </p:spTree>
    <p:extLst>
      <p:ext uri="{BB962C8B-B14F-4D97-AF65-F5344CB8AC3E}">
        <p14:creationId xmlns:p14="http://schemas.microsoft.com/office/powerpoint/2010/main" val="23321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6" grpId="0" animBg="1"/>
      <p:bldP spid="177" grpId="0" animBg="1"/>
      <p:bldP spid="179" grpId="0" animBg="1"/>
      <p:bldP spid="180" grpId="0"/>
      <p:bldP spid="182" grpId="0"/>
      <p:bldP spid="184" grpId="0"/>
      <p:bldP spid="1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title"/>
          </p:nvPr>
        </p:nvSpPr>
        <p:spPr>
          <a:xfrm>
            <a:off x="457200" y="27912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1800"/>
              <a:buNone/>
            </a:pPr>
            <a:r>
              <a:rPr lang="en-US" dirty="0"/>
              <a:t>Divisional Partnerships</a:t>
            </a:r>
            <a:endParaRPr dirty="0"/>
          </a:p>
        </p:txBody>
      </p:sp>
      <p:sp>
        <p:nvSpPr>
          <p:cNvPr id="81" name="Google Shape;81;p2"/>
          <p:cNvSpPr txBox="1">
            <a:spLocks noGrp="1"/>
          </p:cNvSpPr>
          <p:nvPr>
            <p:ph type="body" idx="1"/>
          </p:nvPr>
        </p:nvSpPr>
        <p:spPr>
          <a:xfrm>
            <a:off x="237040" y="1053003"/>
            <a:ext cx="9031184" cy="4525963"/>
          </a:xfrm>
          <a:prstGeom prst="rect">
            <a:avLst/>
          </a:prstGeom>
          <a:noFill/>
          <a:ln>
            <a:noFill/>
          </a:ln>
        </p:spPr>
        <p:txBody>
          <a:bodyPr spcFirstLastPara="1" wrap="square" lIns="91425" tIns="45700" rIns="91425" bIns="45700" anchor="t" anchorCtr="0">
            <a:normAutofit fontScale="70000" lnSpcReduction="20000"/>
          </a:bodyPr>
          <a:lstStyle/>
          <a:p>
            <a:pPr marL="457200" lvl="0" indent="-228600" algn="l" rtl="0">
              <a:lnSpc>
                <a:spcPct val="90000"/>
              </a:lnSpc>
              <a:spcBef>
                <a:spcPts val="360"/>
              </a:spcBef>
              <a:spcAft>
                <a:spcPts val="0"/>
              </a:spcAft>
              <a:buSzPct val="61934"/>
              <a:buNone/>
            </a:pPr>
            <a:endParaRPr b="1" dirty="0"/>
          </a:p>
          <a:p>
            <a:pPr marL="457200" lvl="0" indent="-228600" algn="l" rtl="0">
              <a:lnSpc>
                <a:spcPct val="90000"/>
              </a:lnSpc>
              <a:spcBef>
                <a:spcPts val="360"/>
              </a:spcBef>
              <a:spcAft>
                <a:spcPts val="0"/>
              </a:spcAft>
              <a:buSzPct val="59529"/>
              <a:buNone/>
            </a:pPr>
            <a:r>
              <a:rPr lang="en-US" b="1" dirty="0"/>
              <a:t>Division of Information Technology</a:t>
            </a:r>
            <a:endParaRPr dirty="0"/>
          </a:p>
          <a:p>
            <a:pPr marL="457200" lvl="0" indent="-228600" algn="l" rtl="0">
              <a:lnSpc>
                <a:spcPct val="90000"/>
              </a:lnSpc>
              <a:spcBef>
                <a:spcPts val="360"/>
              </a:spcBef>
              <a:spcAft>
                <a:spcPts val="0"/>
              </a:spcAft>
              <a:buSzPct val="83123"/>
              <a:buNone/>
            </a:pPr>
            <a:endParaRPr sz="1900" b="1" dirty="0"/>
          </a:p>
          <a:p>
            <a:pPr marL="457200" lvl="0" indent="-228600" algn="l" rtl="0">
              <a:lnSpc>
                <a:spcPct val="90000"/>
              </a:lnSpc>
              <a:spcBef>
                <a:spcPts val="360"/>
              </a:spcBef>
              <a:spcAft>
                <a:spcPts val="0"/>
              </a:spcAft>
              <a:buSzPct val="75207"/>
              <a:buNone/>
            </a:pPr>
            <a:r>
              <a:rPr lang="en-US" sz="2100" b="1" dirty="0"/>
              <a:t>     Academic Technology Experience </a:t>
            </a:r>
            <a:endParaRPr sz="2100" dirty="0"/>
          </a:p>
          <a:p>
            <a:pPr marL="457200" lvl="0" indent="-228600" algn="l" rtl="0">
              <a:lnSpc>
                <a:spcPct val="90000"/>
              </a:lnSpc>
              <a:spcBef>
                <a:spcPts val="360"/>
              </a:spcBef>
              <a:spcAft>
                <a:spcPts val="0"/>
              </a:spcAft>
              <a:buSzPct val="78967"/>
              <a:buNone/>
            </a:pPr>
            <a:r>
              <a:rPr lang="en-US" sz="2000" dirty="0"/>
              <a:t>     Marcio Oliveira, Megan Masters, Alia Lancaster, Bekzod Akramov, Martyn Clark</a:t>
            </a:r>
            <a:endParaRPr sz="2000" dirty="0"/>
          </a:p>
          <a:p>
            <a:pPr marL="457200" lvl="0" indent="-228600" algn="l" rtl="0">
              <a:lnSpc>
                <a:spcPct val="90000"/>
              </a:lnSpc>
              <a:spcBef>
                <a:spcPts val="360"/>
              </a:spcBef>
              <a:spcAft>
                <a:spcPts val="0"/>
              </a:spcAft>
              <a:buSzPct val="61934"/>
              <a:buNone/>
            </a:pPr>
            <a:endParaRPr b="1" dirty="0"/>
          </a:p>
          <a:p>
            <a:pPr marL="457200" lvl="0" indent="-228600" algn="l" rtl="0">
              <a:lnSpc>
                <a:spcPct val="90000"/>
              </a:lnSpc>
              <a:spcBef>
                <a:spcPts val="360"/>
              </a:spcBef>
              <a:spcAft>
                <a:spcPts val="0"/>
              </a:spcAft>
              <a:buSzPct val="59529"/>
              <a:buNone/>
            </a:pPr>
            <a:r>
              <a:rPr lang="en-US" b="1" dirty="0"/>
              <a:t>Division of Student Affairs </a:t>
            </a:r>
            <a:endParaRPr dirty="0"/>
          </a:p>
          <a:p>
            <a:pPr marL="457200" lvl="0" indent="-228600" algn="l" rtl="0">
              <a:lnSpc>
                <a:spcPct val="90000"/>
              </a:lnSpc>
              <a:spcBef>
                <a:spcPts val="360"/>
              </a:spcBef>
              <a:spcAft>
                <a:spcPts val="0"/>
              </a:spcAft>
              <a:buSzPct val="78967"/>
              <a:buNone/>
            </a:pPr>
            <a:r>
              <a:rPr lang="en-US" sz="2000" dirty="0"/>
              <a:t>Patty Perillo, Sophie Tullier, Joann Prosser, Serena Freund</a:t>
            </a:r>
            <a:endParaRPr dirty="0"/>
          </a:p>
          <a:p>
            <a:pPr marL="457200" lvl="0" indent="-228600" algn="l" rtl="0">
              <a:lnSpc>
                <a:spcPct val="90000"/>
              </a:lnSpc>
              <a:spcBef>
                <a:spcPts val="360"/>
              </a:spcBef>
              <a:spcAft>
                <a:spcPts val="0"/>
              </a:spcAft>
              <a:buSzPct val="61934"/>
              <a:buNone/>
            </a:pPr>
            <a:endParaRPr b="1" dirty="0"/>
          </a:p>
          <a:p>
            <a:pPr marL="457200" lvl="0" indent="-228600" algn="l" rtl="0">
              <a:lnSpc>
                <a:spcPct val="90000"/>
              </a:lnSpc>
              <a:spcBef>
                <a:spcPts val="360"/>
              </a:spcBef>
              <a:spcAft>
                <a:spcPts val="0"/>
              </a:spcAft>
              <a:buSzPct val="59529"/>
              <a:buNone/>
            </a:pPr>
            <a:r>
              <a:rPr lang="en-US" b="1" dirty="0"/>
              <a:t>Division of Academic Affairs</a:t>
            </a:r>
            <a:endParaRPr dirty="0"/>
          </a:p>
          <a:p>
            <a:pPr marL="457200" lvl="0" indent="-228600" algn="l" rtl="0">
              <a:lnSpc>
                <a:spcPct val="90000"/>
              </a:lnSpc>
              <a:spcBef>
                <a:spcPts val="360"/>
              </a:spcBef>
              <a:spcAft>
                <a:spcPts val="0"/>
              </a:spcAft>
              <a:buSzPct val="61934"/>
              <a:buNone/>
            </a:pPr>
            <a:endParaRPr b="1" dirty="0"/>
          </a:p>
          <a:p>
            <a:pPr marL="914400" lvl="1" indent="-228600" algn="l" rtl="0">
              <a:lnSpc>
                <a:spcPct val="90000"/>
              </a:lnSpc>
              <a:spcBef>
                <a:spcPts val="360"/>
              </a:spcBef>
              <a:spcAft>
                <a:spcPts val="0"/>
              </a:spcAft>
              <a:buSzPct val="78914"/>
              <a:buNone/>
            </a:pPr>
            <a:r>
              <a:rPr lang="en-US" sz="2100" b="1" dirty="0"/>
              <a:t>Institutional Research, Planning &amp; Assessment </a:t>
            </a:r>
            <a:endParaRPr sz="2100" dirty="0"/>
          </a:p>
          <a:p>
            <a:pPr marL="914400" lvl="1" indent="-228600" algn="l" rtl="0">
              <a:lnSpc>
                <a:spcPct val="90000"/>
              </a:lnSpc>
              <a:spcBef>
                <a:spcPts val="360"/>
              </a:spcBef>
              <a:spcAft>
                <a:spcPts val="0"/>
              </a:spcAft>
              <a:buSzPct val="112811"/>
              <a:buNone/>
            </a:pPr>
            <a:r>
              <a:rPr lang="en-US" sz="2000" dirty="0"/>
              <a:t>Sharon La Voy, Alan Socha, Danielle Glazer, Jamie Edwards, Ezra Cho</a:t>
            </a:r>
            <a:endParaRPr sz="2000" dirty="0"/>
          </a:p>
          <a:p>
            <a:pPr marL="914400" lvl="1" indent="-228600" algn="l" rtl="0">
              <a:lnSpc>
                <a:spcPct val="90000"/>
              </a:lnSpc>
              <a:spcBef>
                <a:spcPts val="360"/>
              </a:spcBef>
              <a:spcAft>
                <a:spcPts val="0"/>
              </a:spcAft>
              <a:buSzPct val="80992"/>
              <a:buNone/>
            </a:pPr>
            <a:endParaRPr sz="2100" b="1" dirty="0"/>
          </a:p>
          <a:p>
            <a:pPr marL="685800" lvl="1" indent="0" algn="l" rtl="0">
              <a:lnSpc>
                <a:spcPct val="90000"/>
              </a:lnSpc>
              <a:spcBef>
                <a:spcPts val="360"/>
              </a:spcBef>
              <a:spcAft>
                <a:spcPts val="0"/>
              </a:spcAft>
              <a:buSzPct val="78914"/>
              <a:buNone/>
            </a:pPr>
            <a:r>
              <a:rPr lang="en-US" sz="2100" b="1" dirty="0"/>
              <a:t>Teaching and Learning Transformation Center </a:t>
            </a:r>
            <a:endParaRPr sz="2100" dirty="0"/>
          </a:p>
          <a:p>
            <a:pPr marL="685800" lvl="1" indent="0" algn="l" rtl="0">
              <a:lnSpc>
                <a:spcPct val="90000"/>
              </a:lnSpc>
              <a:spcBef>
                <a:spcPts val="360"/>
              </a:spcBef>
              <a:spcAft>
                <a:spcPts val="0"/>
              </a:spcAft>
              <a:buSzPct val="112811"/>
              <a:buNone/>
            </a:pPr>
            <a:r>
              <a:rPr lang="en-US" sz="2000" dirty="0"/>
              <a:t>Marcio Oliveira, Mary Warneka, Alice Donlan</a:t>
            </a:r>
            <a:endParaRPr sz="2000" dirty="0"/>
          </a:p>
          <a:p>
            <a:pPr marL="228600" lvl="0" indent="0" algn="l" rtl="0">
              <a:lnSpc>
                <a:spcPct val="90000"/>
              </a:lnSpc>
              <a:spcBef>
                <a:spcPts val="360"/>
              </a:spcBef>
              <a:spcAft>
                <a:spcPts val="0"/>
              </a:spcAft>
              <a:buSzPct val="60744"/>
              <a:buNone/>
            </a:pPr>
            <a:endParaRPr sz="2600" b="1" dirty="0"/>
          </a:p>
          <a:p>
            <a:pPr marL="228600" lvl="0" indent="0" algn="l" rtl="0">
              <a:lnSpc>
                <a:spcPct val="90000"/>
              </a:lnSpc>
              <a:spcBef>
                <a:spcPts val="360"/>
              </a:spcBef>
              <a:spcAft>
                <a:spcPts val="0"/>
              </a:spcAft>
              <a:buSzPct val="60744"/>
              <a:buNone/>
            </a:pPr>
            <a:r>
              <a:rPr lang="en-US" sz="2600" b="1" dirty="0"/>
              <a:t>Student Government Association</a:t>
            </a:r>
            <a:endParaRPr dirty="0"/>
          </a:p>
          <a:p>
            <a:pPr marL="228600" lvl="0" indent="0" algn="l" rtl="0">
              <a:lnSpc>
                <a:spcPct val="90000"/>
              </a:lnSpc>
              <a:spcBef>
                <a:spcPts val="360"/>
              </a:spcBef>
              <a:spcAft>
                <a:spcPts val="0"/>
              </a:spcAft>
              <a:buSzPct val="98709"/>
              <a:buNone/>
            </a:pPr>
            <a:r>
              <a:rPr lang="en-US" sz="2000" dirty="0"/>
              <a:t>Madhulika C. Nallani, Steven Berit, Matthew Weiss, Umailla Fatima</a:t>
            </a:r>
            <a:endParaRPr sz="2000" dirty="0"/>
          </a:p>
          <a:p>
            <a:pPr marL="685800" lvl="1" indent="0" algn="l" rtl="0">
              <a:lnSpc>
                <a:spcPct val="90000"/>
              </a:lnSpc>
              <a:spcBef>
                <a:spcPts val="360"/>
              </a:spcBef>
              <a:spcAft>
                <a:spcPts val="0"/>
              </a:spcAft>
              <a:buSzPct val="80992"/>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1800"/>
              <a:buNone/>
            </a:pPr>
            <a:r>
              <a:rPr lang="en-US" dirty="0"/>
              <a:t>Innovate </a:t>
            </a:r>
            <a:r>
              <a:rPr lang="en-US" dirty="0">
                <a:solidFill>
                  <a:srgbClr val="E21833"/>
                </a:solidFill>
              </a:rPr>
              <a:t>for</a:t>
            </a:r>
            <a:r>
              <a:rPr lang="en-US" dirty="0"/>
              <a:t> Impact | What will you do in ‘22?</a:t>
            </a:r>
            <a:endParaRPr dirty="0"/>
          </a:p>
        </p:txBody>
      </p:sp>
      <p:sp>
        <p:nvSpPr>
          <p:cNvPr id="448" name="Google Shape;448;p73"/>
          <p:cNvSpPr txBox="1">
            <a:spLocks noGrp="1"/>
          </p:cNvSpPr>
          <p:nvPr>
            <p:ph type="body" idx="1"/>
          </p:nvPr>
        </p:nvSpPr>
        <p:spPr>
          <a:xfrm>
            <a:off x="457200" y="1306289"/>
            <a:ext cx="8229600" cy="5169159"/>
          </a:xfrm>
          <a:prstGeom prst="rect">
            <a:avLst/>
          </a:prstGeom>
          <a:noFill/>
          <a:ln>
            <a:noFill/>
          </a:ln>
        </p:spPr>
        <p:txBody>
          <a:bodyPr spcFirstLastPara="1" wrap="square" lIns="91425" tIns="45700" rIns="91425" bIns="45700" anchor="t" anchorCtr="0">
            <a:normAutofit fontScale="85000" lnSpcReduction="10000"/>
          </a:bodyPr>
          <a:lstStyle/>
          <a:p>
            <a:pPr marL="742950" indent="-514350" fontAlgn="base">
              <a:spcAft>
                <a:spcPts val="1200"/>
              </a:spcAft>
              <a:buSzPct val="100000"/>
              <a:buFont typeface="+mj-lt"/>
              <a:buAutoNum type="arabicPeriod"/>
            </a:pPr>
            <a:r>
              <a:rPr lang="en-US" dirty="0"/>
              <a:t>Are there certain </a:t>
            </a:r>
            <a:r>
              <a:rPr lang="en-US" b="1" dirty="0">
                <a:solidFill>
                  <a:srgbClr val="E21833"/>
                </a:solidFill>
              </a:rPr>
              <a:t>instructional innovations </a:t>
            </a:r>
            <a:r>
              <a:rPr lang="en-US" dirty="0"/>
              <a:t>implemented this academic year that you hope are here to stay?</a:t>
            </a:r>
          </a:p>
          <a:p>
            <a:pPr marL="742950" indent="-514350" fontAlgn="base">
              <a:spcAft>
                <a:spcPts val="1200"/>
              </a:spcAft>
              <a:buSzPct val="100000"/>
              <a:buFont typeface="+mj-lt"/>
              <a:buAutoNum type="arabicPeriod"/>
            </a:pPr>
            <a:r>
              <a:rPr lang="en-US" dirty="0"/>
              <a:t>Do you think instructors’ </a:t>
            </a:r>
            <a:r>
              <a:rPr lang="en-US" b="1" dirty="0">
                <a:solidFill>
                  <a:srgbClr val="E21833"/>
                </a:solidFill>
              </a:rPr>
              <a:t>expected roles </a:t>
            </a:r>
            <a:r>
              <a:rPr lang="en-US" dirty="0"/>
              <a:t>in students’ lives have shifted since March 2020?</a:t>
            </a:r>
          </a:p>
          <a:p>
            <a:pPr marL="742950" indent="-514350" fontAlgn="base">
              <a:spcAft>
                <a:spcPts val="1200"/>
              </a:spcAft>
              <a:buSzPct val="100000"/>
              <a:buFont typeface="+mj-lt"/>
              <a:buAutoNum type="arabicPeriod"/>
            </a:pPr>
            <a:r>
              <a:rPr lang="en-US" dirty="0"/>
              <a:t>Despite general perceptions of </a:t>
            </a:r>
            <a:r>
              <a:rPr lang="en-US" i="1" dirty="0"/>
              <a:t>academic unpreparedness, </a:t>
            </a:r>
            <a:r>
              <a:rPr lang="en-US" dirty="0"/>
              <a:t>when asked about </a:t>
            </a:r>
            <a:r>
              <a:rPr lang="en-US" b="1" dirty="0">
                <a:solidFill>
                  <a:srgbClr val="E21833"/>
                </a:solidFill>
              </a:rPr>
              <a:t>academic preparedness</a:t>
            </a:r>
            <a:r>
              <a:rPr lang="en-US" dirty="0"/>
              <a:t> for a specific course, both students and instructors reported feeling academically ready for learning. Can you think of examples that may be contributing to the disconnect?</a:t>
            </a:r>
            <a:endParaRPr lang="en-US" i="1" dirty="0"/>
          </a:p>
          <a:p>
            <a:pPr marL="742950" indent="-514350" fontAlgn="base">
              <a:buSzPct val="100000"/>
              <a:buFont typeface="+mj-lt"/>
              <a:buAutoNum type="arabicPeriod"/>
            </a:pPr>
            <a:r>
              <a:rPr lang="en-US" dirty="0"/>
              <a:t>The Fall 2021 cohort of UMD students all had </a:t>
            </a:r>
            <a:r>
              <a:rPr lang="en-US" b="1" dirty="0">
                <a:solidFill>
                  <a:srgbClr val="E21833"/>
                </a:solidFill>
              </a:rPr>
              <a:t>different experiences with learning</a:t>
            </a:r>
            <a:r>
              <a:rPr lang="en-US" b="1" dirty="0">
                <a:solidFill>
                  <a:srgbClr val="C00000"/>
                </a:solidFill>
              </a:rPr>
              <a:t> </a:t>
            </a:r>
            <a:r>
              <a:rPr lang="en-US" dirty="0"/>
              <a:t>(including both high school and college experiences). Can you think of an example of how these varied experiences with previous learning contexts may have shaped their holistic UMD experience?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164"/>
          <p:cNvSpPr txBox="1">
            <a:spLocks noGrp="1"/>
          </p:cNvSpPr>
          <p:nvPr>
            <p:ph type="body" idx="1"/>
          </p:nvPr>
        </p:nvSpPr>
        <p:spPr>
          <a:xfrm>
            <a:off x="0" y="5257800"/>
            <a:ext cx="9144000" cy="1600200"/>
          </a:xfrm>
          <a:prstGeom prst="rect">
            <a:avLst/>
          </a:prstGeom>
          <a:noFill/>
          <a:ln>
            <a:noFill/>
          </a:ln>
        </p:spPr>
        <p:txBody>
          <a:bodyPr spcFirstLastPara="1" wrap="square" lIns="91425" tIns="45700" rIns="91425" bIns="45700" anchor="ctr" anchorCtr="0">
            <a:normAutofit/>
          </a:bodyPr>
          <a:lstStyle/>
          <a:p>
            <a:pPr marL="457200" lvl="0" indent="-228600" algn="ctr" rtl="0">
              <a:lnSpc>
                <a:spcPct val="100000"/>
              </a:lnSpc>
              <a:spcBef>
                <a:spcPts val="195"/>
              </a:spcBef>
              <a:spcAft>
                <a:spcPts val="0"/>
              </a:spcAft>
              <a:buSzPts val="663"/>
              <a:buNone/>
            </a:pPr>
            <a:r>
              <a:rPr lang="en-US" sz="1800" dirty="0"/>
              <a:t>Megan Masters, PhD | Director, Academic Technology Experience (DIT)</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94" name="Google Shape;94;p4"/>
          <p:cNvSpPr txBox="1">
            <a:spLocks noGrp="1"/>
          </p:cNvSpPr>
          <p:nvPr>
            <p:ph type="title"/>
          </p:nvPr>
        </p:nvSpPr>
        <p:spPr>
          <a:xfrm>
            <a:off x="457200" y="27912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1800"/>
              <a:buNone/>
            </a:pPr>
            <a:r>
              <a:rPr lang="en-US" dirty="0"/>
              <a:t>Review of Campus-Wide Experience Surveys</a:t>
            </a:r>
            <a:endParaRPr dirty="0"/>
          </a:p>
        </p:txBody>
      </p:sp>
      <p:sp>
        <p:nvSpPr>
          <p:cNvPr id="95" name="Google Shape;95;p4"/>
          <p:cNvSpPr/>
          <p:nvPr/>
        </p:nvSpPr>
        <p:spPr>
          <a:xfrm>
            <a:off x="1419666" y="2055436"/>
            <a:ext cx="1645718" cy="2797342"/>
          </a:xfrm>
          <a:prstGeom prst="rect">
            <a:avLst/>
          </a:prstGeom>
          <a:solidFill>
            <a:srgbClr val="F2F2F2">
              <a:alpha val="7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chemeClr val="lt1"/>
              </a:solidFill>
              <a:latin typeface="Arial"/>
              <a:ea typeface="Arial"/>
              <a:cs typeface="Arial"/>
              <a:sym typeface="Arial"/>
            </a:endParaRPr>
          </a:p>
        </p:txBody>
      </p:sp>
      <p:sp>
        <p:nvSpPr>
          <p:cNvPr id="96" name="Google Shape;96;p4"/>
          <p:cNvSpPr/>
          <p:nvPr/>
        </p:nvSpPr>
        <p:spPr>
          <a:xfrm>
            <a:off x="3746217" y="2055436"/>
            <a:ext cx="1645718" cy="2797342"/>
          </a:xfrm>
          <a:prstGeom prst="rect">
            <a:avLst/>
          </a:prstGeom>
          <a:solidFill>
            <a:srgbClr val="F2F2F2">
              <a:alpha val="7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chemeClr val="lt1"/>
              </a:solidFill>
              <a:latin typeface="Arial"/>
              <a:ea typeface="Arial"/>
              <a:cs typeface="Arial"/>
              <a:sym typeface="Arial"/>
            </a:endParaRPr>
          </a:p>
        </p:txBody>
      </p:sp>
      <p:sp>
        <p:nvSpPr>
          <p:cNvPr id="97" name="Google Shape;97;p4"/>
          <p:cNvSpPr/>
          <p:nvPr/>
        </p:nvSpPr>
        <p:spPr>
          <a:xfrm>
            <a:off x="7410716" y="2055436"/>
            <a:ext cx="1542542" cy="2797342"/>
          </a:xfrm>
          <a:prstGeom prst="rect">
            <a:avLst/>
          </a:prstGeom>
          <a:solidFill>
            <a:srgbClr val="F2F2F2">
              <a:alpha val="7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chemeClr val="lt1"/>
              </a:solidFill>
              <a:latin typeface="Arial"/>
              <a:ea typeface="Arial"/>
              <a:cs typeface="Arial"/>
              <a:sym typeface="Arial"/>
            </a:endParaRPr>
          </a:p>
        </p:txBody>
      </p:sp>
      <p:sp>
        <p:nvSpPr>
          <p:cNvPr id="98" name="Google Shape;98;p4"/>
          <p:cNvSpPr/>
          <p:nvPr/>
        </p:nvSpPr>
        <p:spPr>
          <a:xfrm>
            <a:off x="125537" y="2055436"/>
            <a:ext cx="1234440" cy="2797342"/>
          </a:xfrm>
          <a:prstGeom prst="rect">
            <a:avLst/>
          </a:prstGeom>
          <a:solidFill>
            <a:srgbClr val="F2F2F2">
              <a:alpha val="7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chemeClr val="lt1"/>
              </a:solidFill>
              <a:latin typeface="Arial"/>
              <a:ea typeface="Arial"/>
              <a:cs typeface="Arial"/>
              <a:sym typeface="Arial"/>
            </a:endParaRPr>
          </a:p>
        </p:txBody>
      </p:sp>
      <p:cxnSp>
        <p:nvCxnSpPr>
          <p:cNvPr id="99" name="Google Shape;99;p4"/>
          <p:cNvCxnSpPr/>
          <p:nvPr/>
        </p:nvCxnSpPr>
        <p:spPr>
          <a:xfrm>
            <a:off x="278780" y="2642134"/>
            <a:ext cx="8595360" cy="0"/>
          </a:xfrm>
          <a:prstGeom prst="straightConnector1">
            <a:avLst/>
          </a:prstGeom>
          <a:noFill/>
          <a:ln w="57150" cap="flat" cmpd="sng">
            <a:solidFill>
              <a:srgbClr val="C00000"/>
            </a:solidFill>
            <a:prstDash val="solid"/>
            <a:round/>
            <a:headEnd type="none" w="sm" len="sm"/>
            <a:tailEnd type="none" w="sm" len="sm"/>
          </a:ln>
        </p:spPr>
      </p:cxnSp>
      <p:sp>
        <p:nvSpPr>
          <p:cNvPr id="100" name="Google Shape;100;p4"/>
          <p:cNvSpPr/>
          <p:nvPr/>
        </p:nvSpPr>
        <p:spPr>
          <a:xfrm>
            <a:off x="172573" y="2446408"/>
            <a:ext cx="367176" cy="391452"/>
          </a:xfrm>
          <a:prstGeom prst="ellipse">
            <a:avLst/>
          </a:prstGeom>
          <a:solidFill>
            <a:schemeClr val="lt1"/>
          </a:solid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chemeClr val="lt1"/>
              </a:solidFill>
              <a:latin typeface="Arial"/>
              <a:ea typeface="Arial"/>
              <a:cs typeface="Arial"/>
              <a:sym typeface="Arial"/>
            </a:endParaRPr>
          </a:p>
        </p:txBody>
      </p:sp>
      <p:sp>
        <p:nvSpPr>
          <p:cNvPr id="101" name="Google Shape;101;p4"/>
          <p:cNvSpPr/>
          <p:nvPr/>
        </p:nvSpPr>
        <p:spPr>
          <a:xfrm>
            <a:off x="1439988" y="2446408"/>
            <a:ext cx="367176" cy="391452"/>
          </a:xfrm>
          <a:prstGeom prst="ellipse">
            <a:avLst/>
          </a:prstGeom>
          <a:solidFill>
            <a:schemeClr val="lt1"/>
          </a:solid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chemeClr val="lt1"/>
              </a:solidFill>
              <a:latin typeface="Arial"/>
              <a:ea typeface="Arial"/>
              <a:cs typeface="Arial"/>
              <a:sym typeface="Arial"/>
            </a:endParaRPr>
          </a:p>
        </p:txBody>
      </p:sp>
      <p:sp>
        <p:nvSpPr>
          <p:cNvPr id="102" name="Google Shape;102;p4"/>
          <p:cNvSpPr/>
          <p:nvPr/>
        </p:nvSpPr>
        <p:spPr>
          <a:xfrm>
            <a:off x="3845346" y="2428201"/>
            <a:ext cx="367176" cy="391452"/>
          </a:xfrm>
          <a:prstGeom prst="ellipse">
            <a:avLst/>
          </a:prstGeom>
          <a:solidFill>
            <a:schemeClr val="lt1"/>
          </a:solid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chemeClr val="lt1"/>
              </a:solidFill>
              <a:latin typeface="Arial"/>
              <a:ea typeface="Arial"/>
              <a:cs typeface="Arial"/>
              <a:sym typeface="Arial"/>
            </a:endParaRPr>
          </a:p>
        </p:txBody>
      </p:sp>
      <p:sp>
        <p:nvSpPr>
          <p:cNvPr id="103" name="Google Shape;103;p4"/>
          <p:cNvSpPr/>
          <p:nvPr/>
        </p:nvSpPr>
        <p:spPr>
          <a:xfrm>
            <a:off x="7591958" y="2428201"/>
            <a:ext cx="367176" cy="391452"/>
          </a:xfrm>
          <a:prstGeom prst="ellipse">
            <a:avLst/>
          </a:prstGeom>
          <a:solidFill>
            <a:schemeClr val="lt1"/>
          </a:solid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dirty="0">
              <a:solidFill>
                <a:schemeClr val="lt1"/>
              </a:solidFill>
              <a:latin typeface="Arial"/>
              <a:ea typeface="Arial"/>
              <a:cs typeface="Arial"/>
              <a:sym typeface="Arial"/>
            </a:endParaRPr>
          </a:p>
        </p:txBody>
      </p:sp>
      <p:sp>
        <p:nvSpPr>
          <p:cNvPr id="104" name="Google Shape;104;p4"/>
          <p:cNvSpPr txBox="1"/>
          <p:nvPr/>
        </p:nvSpPr>
        <p:spPr>
          <a:xfrm>
            <a:off x="125539" y="2128119"/>
            <a:ext cx="1353393"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rgbClr val="000000"/>
                </a:solidFill>
                <a:latin typeface="Arial"/>
                <a:ea typeface="Arial"/>
                <a:cs typeface="Arial"/>
                <a:sym typeface="Arial"/>
              </a:rPr>
              <a:t>March 2020</a:t>
            </a:r>
            <a:endParaRPr sz="1400" b="0" i="0" u="none" strike="noStrike" cap="none" dirty="0">
              <a:solidFill>
                <a:srgbClr val="000000"/>
              </a:solidFill>
              <a:latin typeface="Arial"/>
              <a:ea typeface="Arial"/>
              <a:cs typeface="Arial"/>
              <a:sym typeface="Arial"/>
            </a:endParaRPr>
          </a:p>
        </p:txBody>
      </p:sp>
      <p:sp>
        <p:nvSpPr>
          <p:cNvPr id="105" name="Google Shape;105;p4"/>
          <p:cNvSpPr txBox="1"/>
          <p:nvPr/>
        </p:nvSpPr>
        <p:spPr>
          <a:xfrm>
            <a:off x="1368678" y="2128119"/>
            <a:ext cx="1867922"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rgbClr val="000000"/>
                </a:solidFill>
                <a:latin typeface="Arial"/>
                <a:ea typeface="Arial"/>
                <a:cs typeface="Arial"/>
                <a:sym typeface="Arial"/>
              </a:rPr>
              <a:t>May &amp; June 2020</a:t>
            </a:r>
            <a:endParaRPr sz="1400" b="0" i="0" u="none" strike="noStrike" cap="none" dirty="0">
              <a:solidFill>
                <a:srgbClr val="000000"/>
              </a:solidFill>
              <a:latin typeface="Arial"/>
              <a:ea typeface="Arial"/>
              <a:cs typeface="Arial"/>
              <a:sym typeface="Arial"/>
            </a:endParaRPr>
          </a:p>
        </p:txBody>
      </p:sp>
      <p:sp>
        <p:nvSpPr>
          <p:cNvPr id="106" name="Google Shape;106;p4"/>
          <p:cNvSpPr txBox="1"/>
          <p:nvPr/>
        </p:nvSpPr>
        <p:spPr>
          <a:xfrm>
            <a:off x="3746217" y="2100642"/>
            <a:ext cx="1645718"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rgbClr val="000000"/>
                </a:solidFill>
                <a:latin typeface="Arial"/>
                <a:ea typeface="Arial"/>
                <a:cs typeface="Arial"/>
                <a:sym typeface="Arial"/>
              </a:rPr>
              <a:t>November 2020</a:t>
            </a:r>
            <a:endParaRPr sz="1400" b="0" i="0" u="none" strike="noStrike" cap="none" dirty="0">
              <a:solidFill>
                <a:srgbClr val="000000"/>
              </a:solidFill>
              <a:latin typeface="Arial"/>
              <a:ea typeface="Arial"/>
              <a:cs typeface="Arial"/>
              <a:sym typeface="Arial"/>
            </a:endParaRPr>
          </a:p>
        </p:txBody>
      </p:sp>
      <p:sp>
        <p:nvSpPr>
          <p:cNvPr id="107" name="Google Shape;107;p4"/>
          <p:cNvSpPr txBox="1"/>
          <p:nvPr/>
        </p:nvSpPr>
        <p:spPr>
          <a:xfrm>
            <a:off x="7477150" y="2100642"/>
            <a:ext cx="1645718"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rgbClr val="000000"/>
                </a:solidFill>
                <a:latin typeface="Arial"/>
                <a:ea typeface="Arial"/>
                <a:cs typeface="Arial"/>
                <a:sym typeface="Arial"/>
              </a:rPr>
              <a:t>November 2021</a:t>
            </a:r>
            <a:endParaRPr sz="1400" b="0" i="0" u="none" strike="noStrike" cap="none" dirty="0">
              <a:solidFill>
                <a:srgbClr val="000000"/>
              </a:solidFill>
              <a:latin typeface="Arial"/>
              <a:ea typeface="Arial"/>
              <a:cs typeface="Arial"/>
              <a:sym typeface="Arial"/>
            </a:endParaRPr>
          </a:p>
        </p:txBody>
      </p:sp>
      <p:sp>
        <p:nvSpPr>
          <p:cNvPr id="108" name="Google Shape;108;p4"/>
          <p:cNvSpPr txBox="1"/>
          <p:nvPr/>
        </p:nvSpPr>
        <p:spPr>
          <a:xfrm>
            <a:off x="125539" y="2901750"/>
            <a:ext cx="1314449" cy="19159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75"/>
              <a:buFont typeface="Arial"/>
              <a:buNone/>
            </a:pPr>
            <a:r>
              <a:rPr lang="en-US" sz="1275" b="0" i="0" u="none" strike="noStrike" cap="none" dirty="0">
                <a:solidFill>
                  <a:srgbClr val="000000"/>
                </a:solidFill>
                <a:latin typeface="Arial"/>
                <a:ea typeface="Arial"/>
                <a:cs typeface="Arial"/>
                <a:sym typeface="Arial"/>
              </a:rPr>
              <a:t>Technological Readiness for Learning &amp; Teaching Online Surveys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75"/>
              <a:buFont typeface="Arial"/>
              <a:buNone/>
            </a:pPr>
            <a:endParaRPr sz="375"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75"/>
              <a:buFont typeface="Arial"/>
              <a:buNone/>
            </a:pPr>
            <a:r>
              <a:rPr lang="en-US" sz="1275" b="0" i="0" u="none" strike="noStrike" cap="none" dirty="0">
                <a:solidFill>
                  <a:srgbClr val="000000"/>
                </a:solidFill>
                <a:latin typeface="Arial"/>
                <a:ea typeface="Arial"/>
                <a:cs typeface="Arial"/>
                <a:sym typeface="Arial"/>
              </a:rPr>
              <a:t>Target populations: students &amp; faculty</a:t>
            </a:r>
            <a:endParaRPr sz="1400" b="0" i="0" u="none" strike="noStrike" cap="none" dirty="0">
              <a:solidFill>
                <a:srgbClr val="000000"/>
              </a:solidFill>
              <a:latin typeface="Arial"/>
              <a:ea typeface="Arial"/>
              <a:cs typeface="Arial"/>
              <a:sym typeface="Arial"/>
            </a:endParaRPr>
          </a:p>
        </p:txBody>
      </p:sp>
      <p:sp>
        <p:nvSpPr>
          <p:cNvPr id="109" name="Google Shape;109;p4"/>
          <p:cNvSpPr txBox="1"/>
          <p:nvPr/>
        </p:nvSpPr>
        <p:spPr>
          <a:xfrm>
            <a:off x="1368677" y="2901750"/>
            <a:ext cx="1557508" cy="17774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75"/>
              <a:buFont typeface="Arial"/>
              <a:buNone/>
            </a:pPr>
            <a:r>
              <a:rPr lang="en-US" sz="1275" b="0" i="0" u="none" strike="noStrike" cap="none" dirty="0">
                <a:solidFill>
                  <a:srgbClr val="000000"/>
                </a:solidFill>
                <a:latin typeface="Arial"/>
                <a:ea typeface="Arial"/>
                <a:cs typeface="Arial"/>
                <a:sym typeface="Arial"/>
              </a:rPr>
              <a:t>Transition to Remote Learning, Teaching, and Working Surveys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50"/>
              <a:buFont typeface="Arial"/>
              <a:buNone/>
            </a:pPr>
            <a:endParaRPr sz="7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75"/>
              <a:buFont typeface="Arial"/>
              <a:buNone/>
            </a:pPr>
            <a:r>
              <a:rPr lang="en-US" sz="1275" b="0" i="0" u="none" strike="noStrike" cap="none" dirty="0">
                <a:solidFill>
                  <a:srgbClr val="000000"/>
                </a:solidFill>
                <a:latin typeface="Arial"/>
                <a:ea typeface="Arial"/>
                <a:cs typeface="Arial"/>
                <a:sym typeface="Arial"/>
              </a:rPr>
              <a:t>Target populations: students, faculty, &amp; staff</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75"/>
              <a:buFont typeface="Arial"/>
              <a:buNone/>
            </a:pPr>
            <a:endParaRPr sz="1275" b="0" i="0" u="none" strike="noStrike" cap="none" dirty="0">
              <a:solidFill>
                <a:srgbClr val="000000"/>
              </a:solidFill>
              <a:latin typeface="Arial"/>
              <a:ea typeface="Arial"/>
              <a:cs typeface="Arial"/>
              <a:sym typeface="Arial"/>
            </a:endParaRPr>
          </a:p>
        </p:txBody>
      </p:sp>
      <p:sp>
        <p:nvSpPr>
          <p:cNvPr id="110" name="Google Shape;110;p4"/>
          <p:cNvSpPr txBox="1"/>
          <p:nvPr/>
        </p:nvSpPr>
        <p:spPr>
          <a:xfrm>
            <a:off x="3746217" y="2901751"/>
            <a:ext cx="1905121"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75"/>
              <a:buFont typeface="Arial"/>
              <a:buNone/>
            </a:pPr>
            <a:r>
              <a:rPr lang="en-US" sz="1275" b="0" i="0" u="none" strike="noStrike" cap="none" dirty="0">
                <a:solidFill>
                  <a:srgbClr val="000000"/>
                </a:solidFill>
                <a:latin typeface="Arial"/>
                <a:ea typeface="Arial"/>
                <a:cs typeface="Arial"/>
                <a:sym typeface="Arial"/>
              </a:rPr>
              <a:t>Fall 2020 Student &amp; Faculty Experience Surveys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50"/>
              <a:buFont typeface="Arial"/>
              <a:buNone/>
            </a:pPr>
            <a:endParaRPr sz="7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75"/>
              <a:buFont typeface="Arial"/>
              <a:buNone/>
            </a:pPr>
            <a:r>
              <a:rPr lang="en-US" sz="1275" b="0" i="0" u="none" strike="noStrike" cap="none" dirty="0">
                <a:solidFill>
                  <a:srgbClr val="000000"/>
                </a:solidFill>
                <a:latin typeface="Arial"/>
                <a:ea typeface="Arial"/>
                <a:cs typeface="Arial"/>
                <a:sym typeface="Arial"/>
              </a:rPr>
              <a:t>Target populations: students &amp; faculty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75"/>
              <a:buFont typeface="Arial"/>
              <a:buNone/>
            </a:pPr>
            <a:endParaRPr sz="1275" b="0" i="0" u="none" strike="noStrike" cap="none" dirty="0">
              <a:solidFill>
                <a:srgbClr val="000000"/>
              </a:solidFill>
              <a:latin typeface="Arial"/>
              <a:ea typeface="Arial"/>
              <a:cs typeface="Arial"/>
              <a:sym typeface="Arial"/>
            </a:endParaRPr>
          </a:p>
        </p:txBody>
      </p:sp>
      <p:sp>
        <p:nvSpPr>
          <p:cNvPr id="111" name="Google Shape;111;p4"/>
          <p:cNvSpPr txBox="1"/>
          <p:nvPr/>
        </p:nvSpPr>
        <p:spPr>
          <a:xfrm>
            <a:off x="7477150" y="2901750"/>
            <a:ext cx="1471232" cy="21698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75"/>
              <a:buFont typeface="Arial"/>
              <a:buNone/>
            </a:pPr>
            <a:r>
              <a:rPr lang="en-US" sz="1275" b="0" i="0" u="none" strike="noStrike" cap="none" dirty="0">
                <a:solidFill>
                  <a:srgbClr val="000000"/>
                </a:solidFill>
                <a:latin typeface="Arial"/>
                <a:ea typeface="Arial"/>
                <a:cs typeface="Arial"/>
                <a:sym typeface="Arial"/>
              </a:rPr>
              <a:t>Fall 2021 Student &amp; Instructor Experience Surveys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50"/>
              <a:buFont typeface="Arial"/>
              <a:buNone/>
            </a:pPr>
            <a:endParaRPr sz="7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75"/>
              <a:buFont typeface="Arial"/>
              <a:buNone/>
            </a:pPr>
            <a:r>
              <a:rPr lang="en-US" sz="1275" b="0" i="0" u="none" strike="noStrike" cap="none" dirty="0">
                <a:solidFill>
                  <a:srgbClr val="000000"/>
                </a:solidFill>
                <a:latin typeface="Arial"/>
                <a:ea typeface="Arial"/>
                <a:cs typeface="Arial"/>
                <a:sym typeface="Arial"/>
              </a:rPr>
              <a:t>Target populations: students &amp; instructors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75"/>
              <a:buFont typeface="Arial"/>
              <a:buNone/>
            </a:pPr>
            <a:endParaRPr sz="1275"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75"/>
              <a:buFont typeface="Arial"/>
              <a:buNone/>
            </a:pPr>
            <a:endParaRPr sz="1275"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p:nvPr/>
        </p:nvSpPr>
        <p:spPr>
          <a:xfrm>
            <a:off x="2391506" y="925745"/>
            <a:ext cx="1424351" cy="230296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nvGrpSpPr>
          <p:cNvPr id="141" name="Google Shape;141;p7"/>
          <p:cNvGrpSpPr/>
          <p:nvPr/>
        </p:nvGrpSpPr>
        <p:grpSpPr>
          <a:xfrm>
            <a:off x="6344483" y="1109281"/>
            <a:ext cx="2790824" cy="2556919"/>
            <a:chOff x="3215997" y="1117127"/>
            <a:chExt cx="2790824" cy="2556919"/>
          </a:xfrm>
        </p:grpSpPr>
        <p:pic>
          <p:nvPicPr>
            <p:cNvPr id="142" name="Google Shape;142;p7"/>
            <p:cNvPicPr preferRelativeResize="0">
              <a:picLocks noChangeAspect="1"/>
            </p:cNvPicPr>
            <p:nvPr/>
          </p:nvPicPr>
          <p:blipFill rotWithShape="1">
            <a:blip r:embed="rId3">
              <a:alphaModFix/>
            </a:blip>
            <a:srcRect/>
            <a:stretch/>
          </p:blipFill>
          <p:spPr>
            <a:xfrm>
              <a:off x="3215997" y="1117127"/>
              <a:ext cx="2790824" cy="2047323"/>
            </a:xfrm>
            <a:prstGeom prst="rect">
              <a:avLst/>
            </a:prstGeom>
            <a:noFill/>
            <a:ln>
              <a:noFill/>
            </a:ln>
          </p:spPr>
        </p:pic>
        <p:sp>
          <p:nvSpPr>
            <p:cNvPr id="143" name="Google Shape;143;p7"/>
            <p:cNvSpPr txBox="1"/>
            <p:nvPr/>
          </p:nvSpPr>
          <p:spPr>
            <a:xfrm>
              <a:off x="3296317" y="3212381"/>
              <a:ext cx="263018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Lollipop graph</a:t>
              </a:r>
              <a:endParaRPr dirty="0"/>
            </a:p>
          </p:txBody>
        </p:sp>
      </p:grpSp>
      <p:grpSp>
        <p:nvGrpSpPr>
          <p:cNvPr id="144" name="Google Shape;144;p7"/>
          <p:cNvGrpSpPr/>
          <p:nvPr/>
        </p:nvGrpSpPr>
        <p:grpSpPr>
          <a:xfrm>
            <a:off x="3087384" y="1257503"/>
            <a:ext cx="2969231" cy="2408697"/>
            <a:chOff x="6128807" y="3865386"/>
            <a:chExt cx="2969231" cy="2408697"/>
          </a:xfrm>
        </p:grpSpPr>
        <p:sp>
          <p:nvSpPr>
            <p:cNvPr id="145" name="Google Shape;145;p7"/>
            <p:cNvSpPr txBox="1"/>
            <p:nvPr/>
          </p:nvSpPr>
          <p:spPr>
            <a:xfrm>
              <a:off x="6128807" y="5812418"/>
              <a:ext cx="296923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Dumbbell dot plot</a:t>
              </a:r>
              <a:endParaRPr sz="2400" b="1" i="0" u="none" strike="noStrike" cap="none" dirty="0">
                <a:solidFill>
                  <a:srgbClr val="000000"/>
                </a:solidFill>
                <a:latin typeface="Arial"/>
                <a:ea typeface="Arial"/>
                <a:cs typeface="Arial"/>
                <a:sym typeface="Arial"/>
              </a:endParaRPr>
            </a:p>
          </p:txBody>
        </p:sp>
        <p:pic>
          <p:nvPicPr>
            <p:cNvPr id="146" name="Google Shape;146;p7"/>
            <p:cNvPicPr preferRelativeResize="0">
              <a:picLocks noChangeAspect="1"/>
            </p:cNvPicPr>
            <p:nvPr/>
          </p:nvPicPr>
          <p:blipFill rotWithShape="1">
            <a:blip r:embed="rId4">
              <a:alphaModFix/>
            </a:blip>
            <a:srcRect b="2733"/>
            <a:stretch/>
          </p:blipFill>
          <p:spPr>
            <a:xfrm>
              <a:off x="6218010" y="3865386"/>
              <a:ext cx="2790825" cy="1825125"/>
            </a:xfrm>
            <a:prstGeom prst="rect">
              <a:avLst/>
            </a:prstGeom>
            <a:noFill/>
            <a:ln>
              <a:noFill/>
            </a:ln>
          </p:spPr>
        </p:pic>
      </p:grpSp>
      <p:grpSp>
        <p:nvGrpSpPr>
          <p:cNvPr id="3" name="Group 2">
            <a:extLst>
              <a:ext uri="{FF2B5EF4-FFF2-40B4-BE49-F238E27FC236}">
                <a16:creationId xmlns:a16="http://schemas.microsoft.com/office/drawing/2014/main" id="{41AD588C-F174-4FC8-A8A1-0F89C0759C3E}"/>
              </a:ext>
            </a:extLst>
          </p:cNvPr>
          <p:cNvGrpSpPr/>
          <p:nvPr/>
        </p:nvGrpSpPr>
        <p:grpSpPr>
          <a:xfrm>
            <a:off x="3344237" y="4069416"/>
            <a:ext cx="2455524" cy="2254814"/>
            <a:chOff x="3291822" y="4086050"/>
            <a:chExt cx="2455524" cy="2254814"/>
          </a:xfrm>
        </p:grpSpPr>
        <p:pic>
          <p:nvPicPr>
            <p:cNvPr id="140" name="Google Shape;140;p7"/>
            <p:cNvPicPr preferRelativeResize="0"/>
            <p:nvPr/>
          </p:nvPicPr>
          <p:blipFill rotWithShape="1">
            <a:blip r:embed="rId5">
              <a:alphaModFix/>
            </a:blip>
            <a:srcRect l="15560" r="27035"/>
            <a:stretch/>
          </p:blipFill>
          <p:spPr>
            <a:xfrm>
              <a:off x="3291822" y="4086050"/>
              <a:ext cx="2455524" cy="1865142"/>
            </a:xfrm>
            <a:prstGeom prst="rect">
              <a:avLst/>
            </a:prstGeom>
            <a:noFill/>
            <a:ln>
              <a:noFill/>
            </a:ln>
          </p:spPr>
        </p:pic>
        <p:sp>
          <p:nvSpPr>
            <p:cNvPr id="147" name="Google Shape;147;p7"/>
            <p:cNvSpPr txBox="1"/>
            <p:nvPr/>
          </p:nvSpPr>
          <p:spPr>
            <a:xfrm>
              <a:off x="3465495" y="5879199"/>
              <a:ext cx="210817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Comet plot</a:t>
              </a:r>
              <a:endParaRPr dirty="0"/>
            </a:p>
          </p:txBody>
        </p:sp>
      </p:grpSp>
      <p:sp>
        <p:nvSpPr>
          <p:cNvPr id="148" name="Google Shape;148;p7"/>
          <p:cNvSpPr txBox="1">
            <a:spLocks noGrp="1"/>
          </p:cNvSpPr>
          <p:nvPr>
            <p:ph type="title"/>
          </p:nvPr>
        </p:nvSpPr>
        <p:spPr>
          <a:xfrm>
            <a:off x="457200" y="27912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1800"/>
              <a:buNone/>
            </a:pPr>
            <a:r>
              <a:rPr lang="en-US" dirty="0"/>
              <a:t>Getting Situated | Data Visualizations</a:t>
            </a:r>
            <a:endParaRPr dirty="0"/>
          </a:p>
        </p:txBody>
      </p:sp>
      <p:grpSp>
        <p:nvGrpSpPr>
          <p:cNvPr id="2" name="Group 1">
            <a:extLst>
              <a:ext uri="{FF2B5EF4-FFF2-40B4-BE49-F238E27FC236}">
                <a16:creationId xmlns:a16="http://schemas.microsoft.com/office/drawing/2014/main" id="{87F5DF15-E7E9-4DA0-A6E0-635B9FC24238}"/>
              </a:ext>
            </a:extLst>
          </p:cNvPr>
          <p:cNvGrpSpPr/>
          <p:nvPr/>
        </p:nvGrpSpPr>
        <p:grpSpPr>
          <a:xfrm>
            <a:off x="19749" y="4047950"/>
            <a:ext cx="2753337" cy="2276280"/>
            <a:chOff x="153701" y="3770946"/>
            <a:chExt cx="2753337" cy="2276280"/>
          </a:xfrm>
        </p:grpSpPr>
        <p:sp>
          <p:nvSpPr>
            <p:cNvPr id="149" name="Google Shape;149;p7"/>
            <p:cNvSpPr txBox="1"/>
            <p:nvPr/>
          </p:nvSpPr>
          <p:spPr>
            <a:xfrm>
              <a:off x="153701" y="5585561"/>
              <a:ext cx="275333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Pie/Donut graph</a:t>
              </a:r>
              <a:endParaRPr dirty="0"/>
            </a:p>
          </p:txBody>
        </p:sp>
        <p:pic>
          <p:nvPicPr>
            <p:cNvPr id="150" name="Google Shape;150;p7"/>
            <p:cNvPicPr preferRelativeResize="0">
              <a:picLocks noChangeAspect="1"/>
            </p:cNvPicPr>
            <p:nvPr/>
          </p:nvPicPr>
          <p:blipFill rotWithShape="1">
            <a:blip r:embed="rId6">
              <a:alphaModFix/>
            </a:blip>
            <a:srcRect l="20043" r="6278" b="8702"/>
            <a:stretch/>
          </p:blipFill>
          <p:spPr>
            <a:xfrm>
              <a:off x="667079" y="3770946"/>
              <a:ext cx="1819101" cy="1828800"/>
            </a:xfrm>
            <a:prstGeom prst="rect">
              <a:avLst/>
            </a:prstGeom>
            <a:noFill/>
            <a:ln>
              <a:noFill/>
            </a:ln>
          </p:spPr>
        </p:pic>
      </p:grpSp>
      <p:grpSp>
        <p:nvGrpSpPr>
          <p:cNvPr id="151" name="Google Shape;151;p7"/>
          <p:cNvGrpSpPr/>
          <p:nvPr/>
        </p:nvGrpSpPr>
        <p:grpSpPr>
          <a:xfrm>
            <a:off x="6188113" y="3865678"/>
            <a:ext cx="3095846" cy="2458552"/>
            <a:chOff x="6345617" y="960555"/>
            <a:chExt cx="2713975" cy="2209612"/>
          </a:xfrm>
        </p:grpSpPr>
        <p:sp>
          <p:nvSpPr>
            <p:cNvPr id="152" name="Google Shape;152;p7"/>
            <p:cNvSpPr txBox="1"/>
            <p:nvPr/>
          </p:nvSpPr>
          <p:spPr>
            <a:xfrm>
              <a:off x="6345617" y="2708502"/>
              <a:ext cx="271397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Slopegraph</a:t>
              </a:r>
              <a:endParaRPr dirty="0"/>
            </a:p>
          </p:txBody>
        </p:sp>
        <p:grpSp>
          <p:nvGrpSpPr>
            <p:cNvPr id="153" name="Google Shape;153;p7"/>
            <p:cNvGrpSpPr/>
            <p:nvPr/>
          </p:nvGrpSpPr>
          <p:grpSpPr>
            <a:xfrm>
              <a:off x="6805283" y="960555"/>
              <a:ext cx="1794644" cy="1828800"/>
              <a:chOff x="1008135" y="1350432"/>
              <a:chExt cx="1794644" cy="1828800"/>
            </a:xfrm>
          </p:grpSpPr>
          <p:pic>
            <p:nvPicPr>
              <p:cNvPr id="154" name="Google Shape;154;p7"/>
              <p:cNvPicPr preferRelativeResize="0">
                <a:picLocks noChangeAspect="1"/>
              </p:cNvPicPr>
              <p:nvPr/>
            </p:nvPicPr>
            <p:blipFill rotWithShape="1">
              <a:blip r:embed="rId7">
                <a:alphaModFix/>
              </a:blip>
              <a:srcRect l="18908"/>
              <a:stretch/>
            </p:blipFill>
            <p:spPr>
              <a:xfrm>
                <a:off x="1008135" y="1350432"/>
                <a:ext cx="1794644" cy="1828800"/>
              </a:xfrm>
              <a:prstGeom prst="rect">
                <a:avLst/>
              </a:prstGeom>
              <a:noFill/>
              <a:ln>
                <a:noFill/>
              </a:ln>
            </p:spPr>
          </p:pic>
          <p:cxnSp>
            <p:nvCxnSpPr>
              <p:cNvPr id="155" name="Google Shape;155;p7"/>
              <p:cNvCxnSpPr/>
              <p:nvPr/>
            </p:nvCxnSpPr>
            <p:spPr>
              <a:xfrm>
                <a:off x="1549774" y="1630914"/>
                <a:ext cx="0" cy="1213038"/>
              </a:xfrm>
              <a:prstGeom prst="straightConnector1">
                <a:avLst/>
              </a:prstGeom>
              <a:noFill/>
              <a:ln w="9525" cap="flat" cmpd="sng">
                <a:solidFill>
                  <a:srgbClr val="D0D4D4"/>
                </a:solidFill>
                <a:prstDash val="solid"/>
                <a:round/>
                <a:headEnd type="none" w="sm" len="sm"/>
                <a:tailEnd type="none" w="sm" len="sm"/>
              </a:ln>
            </p:spPr>
          </p:cxnSp>
          <p:cxnSp>
            <p:nvCxnSpPr>
              <p:cNvPr id="156" name="Google Shape;156;p7"/>
              <p:cNvCxnSpPr/>
              <p:nvPr/>
            </p:nvCxnSpPr>
            <p:spPr>
              <a:xfrm>
                <a:off x="2579707" y="1630914"/>
                <a:ext cx="0" cy="1213038"/>
              </a:xfrm>
              <a:prstGeom prst="straightConnector1">
                <a:avLst/>
              </a:prstGeom>
              <a:noFill/>
              <a:ln w="9525" cap="flat" cmpd="sng">
                <a:solidFill>
                  <a:srgbClr val="D0D4D4"/>
                </a:solidFill>
                <a:prstDash val="solid"/>
                <a:round/>
                <a:headEnd type="none" w="sm" len="sm"/>
                <a:tailEnd type="none" w="sm" len="sm"/>
              </a:ln>
            </p:spPr>
          </p:cxnSp>
          <p:sp>
            <p:nvSpPr>
              <p:cNvPr id="157" name="Google Shape;157;p7"/>
              <p:cNvSpPr txBox="1"/>
              <p:nvPr/>
            </p:nvSpPr>
            <p:spPr>
              <a:xfrm>
                <a:off x="1153950" y="1459612"/>
                <a:ext cx="79728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7F7F7F"/>
                    </a:solidFill>
                    <a:latin typeface="Arial Narrow"/>
                    <a:ea typeface="Arial Narrow"/>
                    <a:cs typeface="Arial Narrow"/>
                    <a:sym typeface="Arial Narrow"/>
                  </a:rPr>
                  <a:t>100%</a:t>
                </a:r>
                <a:endParaRPr dirty="0"/>
              </a:p>
            </p:txBody>
          </p:sp>
          <p:sp>
            <p:nvSpPr>
              <p:cNvPr id="158" name="Google Shape;158;p7"/>
              <p:cNvSpPr txBox="1"/>
              <p:nvPr/>
            </p:nvSpPr>
            <p:spPr>
              <a:xfrm>
                <a:off x="1267458" y="2717567"/>
                <a:ext cx="797283"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dirty="0">
                    <a:solidFill>
                      <a:srgbClr val="7F7F7F"/>
                    </a:solidFill>
                    <a:latin typeface="Arial Narrow"/>
                    <a:ea typeface="Arial Narrow"/>
                    <a:cs typeface="Arial Narrow"/>
                    <a:sym typeface="Arial Narrow"/>
                  </a:rPr>
                  <a:t>0%</a:t>
                </a:r>
                <a:endParaRPr dirty="0"/>
              </a:p>
            </p:txBody>
          </p:sp>
        </p:grpSp>
      </p:grpSp>
      <p:grpSp>
        <p:nvGrpSpPr>
          <p:cNvPr id="159" name="Google Shape;159;p7"/>
          <p:cNvGrpSpPr/>
          <p:nvPr/>
        </p:nvGrpSpPr>
        <p:grpSpPr>
          <a:xfrm>
            <a:off x="64756" y="1422120"/>
            <a:ext cx="2663324" cy="2290465"/>
            <a:chOff x="357851" y="1402570"/>
            <a:chExt cx="2663324" cy="2290465"/>
          </a:xfrm>
        </p:grpSpPr>
        <p:pic>
          <p:nvPicPr>
            <p:cNvPr id="160" name="Google Shape;160;p7"/>
            <p:cNvPicPr preferRelativeResize="0">
              <a:picLocks noChangeAspect="1"/>
            </p:cNvPicPr>
            <p:nvPr/>
          </p:nvPicPr>
          <p:blipFill rotWithShape="1">
            <a:blip r:embed="rId8">
              <a:alphaModFix/>
            </a:blip>
            <a:srcRect/>
            <a:stretch/>
          </p:blipFill>
          <p:spPr>
            <a:xfrm>
              <a:off x="357851" y="1402570"/>
              <a:ext cx="2663324" cy="1828800"/>
            </a:xfrm>
            <a:prstGeom prst="rect">
              <a:avLst/>
            </a:prstGeom>
            <a:noFill/>
            <a:ln>
              <a:noFill/>
            </a:ln>
          </p:spPr>
        </p:pic>
        <p:sp>
          <p:nvSpPr>
            <p:cNvPr id="161" name="Google Shape;161;p7"/>
            <p:cNvSpPr txBox="1"/>
            <p:nvPr/>
          </p:nvSpPr>
          <p:spPr>
            <a:xfrm>
              <a:off x="446289" y="3231370"/>
              <a:ext cx="252294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Dot plot</a:t>
              </a:r>
              <a:endParaRPr sz="2400" b="1" i="0" u="none" strike="noStrike" cap="none" dirty="0">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5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gtEl>
                                        <p:attrNameLst>
                                          <p:attrName>style.visibility</p:attrName>
                                        </p:attrNameLst>
                                      </p:cBhvr>
                                      <p:to>
                                        <p:strVal val="visible"/>
                                      </p:to>
                                    </p:set>
                                    <p:animEffect transition="in" filter="fade">
                                      <p:cBhvr>
                                        <p:cTn id="17" dur="500"/>
                                        <p:tgtEl>
                                          <p:spTgt spid="1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1"/>
                                        </p:tgtEl>
                                        <p:attrNameLst>
                                          <p:attrName>style.visibility</p:attrName>
                                        </p:attrNameLst>
                                      </p:cBhvr>
                                      <p:to>
                                        <p:strVal val="visible"/>
                                      </p:to>
                                    </p:set>
                                    <p:animEffect transition="in" filter="fade">
                                      <p:cBhvr>
                                        <p:cTn id="32"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8"/>
          <p:cNvSpPr txBox="1"/>
          <p:nvPr/>
        </p:nvSpPr>
        <p:spPr>
          <a:xfrm>
            <a:off x="457200" y="2857500"/>
            <a:ext cx="82296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accent1"/>
              </a:buClr>
              <a:buSzPts val="1800"/>
              <a:buFont typeface="Arial"/>
              <a:buNone/>
            </a:pPr>
            <a:r>
              <a:rPr lang="en-US" sz="5000" b="1" i="0" u="none" strike="noStrike" cap="none" dirty="0">
                <a:solidFill>
                  <a:schemeClr val="accent1"/>
                </a:solidFill>
                <a:latin typeface="Arial"/>
                <a:ea typeface="Arial"/>
                <a:cs typeface="Arial"/>
                <a:sym typeface="Arial"/>
              </a:rPr>
              <a:t>What have we learned?</a:t>
            </a:r>
            <a:endParaRPr sz="2550" b="1" i="0" u="none" strike="noStrike" cap="none" dirty="0">
              <a:solidFill>
                <a:schemeClr val="accen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1800"/>
              <a:buNone/>
            </a:pPr>
            <a:r>
              <a:rPr lang="en-US" dirty="0">
                <a:solidFill>
                  <a:srgbClr val="7F7F7F"/>
                </a:solidFill>
              </a:rPr>
              <a:t>Four Main Take-Aways</a:t>
            </a:r>
            <a:endParaRPr dirty="0"/>
          </a:p>
        </p:txBody>
      </p:sp>
      <p:sp>
        <p:nvSpPr>
          <p:cNvPr id="174" name="Google Shape;174;p9"/>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0" algn="l" rtl="0">
              <a:lnSpc>
                <a:spcPct val="100000"/>
              </a:lnSpc>
              <a:spcBef>
                <a:spcPts val="360"/>
              </a:spcBef>
              <a:spcAft>
                <a:spcPts val="0"/>
              </a:spcAft>
              <a:buSzPts val="1224"/>
              <a:buNone/>
            </a:pPr>
            <a:endParaRPr dirty="0">
              <a:solidFill>
                <a:schemeClr val="dk1"/>
              </a:solidFill>
            </a:endParaRPr>
          </a:p>
          <a:p>
            <a:pPr marL="228600" lvl="0" indent="0" algn="l" rtl="0">
              <a:lnSpc>
                <a:spcPct val="100000"/>
              </a:lnSpc>
              <a:spcBef>
                <a:spcPts val="360"/>
              </a:spcBef>
              <a:spcAft>
                <a:spcPts val="0"/>
              </a:spcAft>
              <a:buSzPts val="1224"/>
              <a:buNone/>
            </a:pPr>
            <a:endParaRPr dirty="0"/>
          </a:p>
          <a:p>
            <a:pPr marL="228600" lvl="0" indent="0" algn="l" rtl="0">
              <a:lnSpc>
                <a:spcPct val="100000"/>
              </a:lnSpc>
              <a:spcBef>
                <a:spcPts val="360"/>
              </a:spcBef>
              <a:spcAft>
                <a:spcPts val="0"/>
              </a:spcAft>
              <a:buSzPts val="1224"/>
              <a:buNone/>
            </a:pPr>
            <a:endParaRPr dirty="0"/>
          </a:p>
          <a:p>
            <a:pPr marL="228600" lvl="0" indent="0" algn="l" rtl="0">
              <a:lnSpc>
                <a:spcPct val="100000"/>
              </a:lnSpc>
              <a:spcBef>
                <a:spcPts val="360"/>
              </a:spcBef>
              <a:spcAft>
                <a:spcPts val="0"/>
              </a:spcAft>
              <a:buSzPts val="1224"/>
              <a:buNone/>
            </a:pPr>
            <a:endParaRPr dirty="0"/>
          </a:p>
          <a:p>
            <a:pPr marL="228600" lvl="0" indent="0" algn="l" rtl="0">
              <a:lnSpc>
                <a:spcPct val="100000"/>
              </a:lnSpc>
              <a:spcBef>
                <a:spcPts val="360"/>
              </a:spcBef>
              <a:spcAft>
                <a:spcPts val="0"/>
              </a:spcAft>
              <a:buSzPts val="1224"/>
              <a:buNone/>
            </a:pPr>
            <a:endParaRPr dirty="0"/>
          </a:p>
          <a:p>
            <a:pPr marL="228600" lvl="0" indent="0" algn="l" rtl="0">
              <a:lnSpc>
                <a:spcPct val="100000"/>
              </a:lnSpc>
              <a:spcBef>
                <a:spcPts val="360"/>
              </a:spcBef>
              <a:spcAft>
                <a:spcPts val="0"/>
              </a:spcAft>
              <a:buSzPts val="1224"/>
              <a:buNone/>
            </a:pPr>
            <a:endParaRPr dirty="0"/>
          </a:p>
          <a:p>
            <a:pPr marL="742950" lvl="0" indent="-436626" algn="l" rtl="0">
              <a:lnSpc>
                <a:spcPct val="100000"/>
              </a:lnSpc>
              <a:spcBef>
                <a:spcPts val="360"/>
              </a:spcBef>
              <a:spcAft>
                <a:spcPts val="0"/>
              </a:spcAft>
              <a:buSzPts val="1224"/>
              <a:buNone/>
            </a:pPr>
            <a:endParaRPr dirty="0"/>
          </a:p>
        </p:txBody>
      </p:sp>
      <p:sp>
        <p:nvSpPr>
          <p:cNvPr id="175" name="Google Shape;175;p9"/>
          <p:cNvSpPr/>
          <p:nvPr/>
        </p:nvSpPr>
        <p:spPr>
          <a:xfrm>
            <a:off x="154804" y="1868715"/>
            <a:ext cx="566928" cy="562630"/>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E21833"/>
                </a:solidFill>
                <a:latin typeface="Arial"/>
                <a:ea typeface="Arial"/>
                <a:cs typeface="Arial"/>
                <a:sym typeface="Arial"/>
              </a:rPr>
              <a:t>1</a:t>
            </a:r>
            <a:endParaRPr dirty="0"/>
          </a:p>
        </p:txBody>
      </p:sp>
      <p:sp>
        <p:nvSpPr>
          <p:cNvPr id="176" name="Google Shape;176;p9"/>
          <p:cNvSpPr/>
          <p:nvPr/>
        </p:nvSpPr>
        <p:spPr>
          <a:xfrm>
            <a:off x="154804" y="2890143"/>
            <a:ext cx="566928" cy="562630"/>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E21833"/>
                </a:solidFill>
                <a:latin typeface="Arial"/>
                <a:ea typeface="Arial"/>
                <a:cs typeface="Arial"/>
                <a:sym typeface="Arial"/>
              </a:rPr>
              <a:t>2</a:t>
            </a:r>
            <a:endParaRPr dirty="0"/>
          </a:p>
        </p:txBody>
      </p:sp>
      <p:sp>
        <p:nvSpPr>
          <p:cNvPr id="177" name="Google Shape;177;p9"/>
          <p:cNvSpPr/>
          <p:nvPr/>
        </p:nvSpPr>
        <p:spPr>
          <a:xfrm>
            <a:off x="154804" y="3911571"/>
            <a:ext cx="566928" cy="562630"/>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E21833"/>
                </a:solidFill>
                <a:latin typeface="Arial"/>
                <a:ea typeface="Arial"/>
                <a:cs typeface="Arial"/>
                <a:sym typeface="Arial"/>
              </a:rPr>
              <a:t>3</a:t>
            </a:r>
            <a:endParaRPr dirty="0"/>
          </a:p>
        </p:txBody>
      </p:sp>
      <p:sp>
        <p:nvSpPr>
          <p:cNvPr id="179" name="Google Shape;179;p9"/>
          <p:cNvSpPr/>
          <p:nvPr/>
        </p:nvSpPr>
        <p:spPr>
          <a:xfrm>
            <a:off x="154804" y="4933000"/>
            <a:ext cx="566928" cy="562630"/>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E21833"/>
                </a:solidFill>
                <a:latin typeface="Arial"/>
                <a:ea typeface="Arial"/>
                <a:cs typeface="Arial"/>
                <a:sym typeface="Arial"/>
              </a:rPr>
              <a:t>4</a:t>
            </a:r>
            <a:endParaRPr dirty="0"/>
          </a:p>
        </p:txBody>
      </p:sp>
      <p:sp>
        <p:nvSpPr>
          <p:cNvPr id="180" name="Google Shape;180;p9"/>
          <p:cNvSpPr txBox="1"/>
          <p:nvPr/>
        </p:nvSpPr>
        <p:spPr>
          <a:xfrm>
            <a:off x="610450" y="1726480"/>
            <a:ext cx="8144662" cy="830956"/>
          </a:xfrm>
          <a:prstGeom prst="rect">
            <a:avLst/>
          </a:prstGeom>
          <a:noFill/>
          <a:ln>
            <a:noFill/>
          </a:ln>
        </p:spPr>
        <p:txBody>
          <a:bodyPr spcFirstLastPara="1" wrap="square" lIns="91425" tIns="45700" rIns="91425" bIns="45700" anchor="t" anchorCtr="0">
            <a:spAutoFit/>
          </a:bodyPr>
          <a:lstStyle/>
          <a:p>
            <a:pPr marL="22860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Instructors and students had a more positive experience in Fall 2021 compared to Fall 2020.</a:t>
            </a:r>
            <a:endParaRPr dirty="0"/>
          </a:p>
        </p:txBody>
      </p:sp>
      <p:sp>
        <p:nvSpPr>
          <p:cNvPr id="182" name="Google Shape;182;p9"/>
          <p:cNvSpPr txBox="1"/>
          <p:nvPr/>
        </p:nvSpPr>
        <p:spPr>
          <a:xfrm>
            <a:off x="672352" y="2750579"/>
            <a:ext cx="8448611" cy="830956"/>
          </a:xfrm>
          <a:prstGeom prst="rect">
            <a:avLst/>
          </a:prstGeom>
          <a:noFill/>
          <a:ln>
            <a:noFill/>
          </a:ln>
        </p:spPr>
        <p:txBody>
          <a:bodyPr spcFirstLastPara="1" wrap="square" lIns="91425" tIns="45700" rIns="91425" bIns="45700" anchor="t" anchorCtr="0">
            <a:spAutoFit/>
          </a:bodyPr>
          <a:lstStyle/>
          <a:p>
            <a:pPr marL="22860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More students felt engaged in class during the Fall 2021 semester compared to Fall 2020.</a:t>
            </a:r>
            <a:endParaRPr dirty="0"/>
          </a:p>
        </p:txBody>
      </p:sp>
      <p:sp>
        <p:nvSpPr>
          <p:cNvPr id="184" name="Google Shape;184;p9"/>
          <p:cNvSpPr txBox="1"/>
          <p:nvPr/>
        </p:nvSpPr>
        <p:spPr>
          <a:xfrm>
            <a:off x="721732" y="4798817"/>
            <a:ext cx="8471647" cy="830997"/>
          </a:xfrm>
          <a:prstGeom prst="rect">
            <a:avLst/>
          </a:prstGeom>
          <a:noFill/>
          <a:ln>
            <a:noFill/>
          </a:ln>
        </p:spPr>
        <p:txBody>
          <a:bodyPr spcFirstLastPara="1" wrap="square" lIns="91425" tIns="45700" rIns="91425" bIns="45700" anchor="t" anchorCtr="0">
            <a:spAutoFit/>
          </a:bodyPr>
          <a:lstStyle/>
          <a:p>
            <a:pPr marL="22860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Instructors and students are navigating similar challenges within their own unique contexts.</a:t>
            </a:r>
            <a:endParaRPr dirty="0"/>
          </a:p>
        </p:txBody>
      </p:sp>
      <p:sp>
        <p:nvSpPr>
          <p:cNvPr id="186" name="Google Shape;186;p9"/>
          <p:cNvSpPr txBox="1"/>
          <p:nvPr/>
        </p:nvSpPr>
        <p:spPr>
          <a:xfrm>
            <a:off x="721732" y="3774678"/>
            <a:ext cx="8229600" cy="830997"/>
          </a:xfrm>
          <a:prstGeom prst="rect">
            <a:avLst/>
          </a:prstGeom>
          <a:noFill/>
          <a:ln>
            <a:noFill/>
          </a:ln>
        </p:spPr>
        <p:txBody>
          <a:bodyPr spcFirstLastPara="1" wrap="square" lIns="91425" tIns="45700" rIns="91425" bIns="45700" anchor="t" anchorCtr="0">
            <a:spAutoFit/>
          </a:bodyPr>
          <a:lstStyle/>
          <a:p>
            <a:pPr marL="22860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The demand for different teaching and learning experiences has increased.</a:t>
            </a:r>
            <a:endParaRPr dirty="0"/>
          </a:p>
        </p:txBody>
      </p:sp>
    </p:spTree>
    <p:extLst>
      <p:ext uri="{BB962C8B-B14F-4D97-AF65-F5344CB8AC3E}">
        <p14:creationId xmlns:p14="http://schemas.microsoft.com/office/powerpoint/2010/main" val="249633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6" grpId="0" animBg="1"/>
      <p:bldP spid="177" grpId="0" animBg="1"/>
      <p:bldP spid="179" grpId="0" animBg="1"/>
      <p:bldP spid="180" grpId="0"/>
      <p:bldP spid="182" grpId="0"/>
      <p:bldP spid="184"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13"/>
          <p:cNvSpPr txBox="1">
            <a:spLocks noGrp="1"/>
          </p:cNvSpPr>
          <p:nvPr>
            <p:ph type="title"/>
          </p:nvPr>
        </p:nvSpPr>
        <p:spPr>
          <a:xfrm>
            <a:off x="457200" y="28575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accent1"/>
              </a:buClr>
              <a:buSzPct val="40000"/>
              <a:buNone/>
            </a:pPr>
            <a:r>
              <a:rPr lang="en-US" sz="5000" dirty="0"/>
              <a:t>Instructors and students had a more positive experience in Fall 2021 compared to Fall 2020.</a:t>
            </a:r>
            <a:endParaRPr dirty="0"/>
          </a:p>
        </p:txBody>
      </p:sp>
      <p:sp>
        <p:nvSpPr>
          <p:cNvPr id="194" name="Google Shape;194;p13"/>
          <p:cNvSpPr/>
          <p:nvPr/>
        </p:nvSpPr>
        <p:spPr>
          <a:xfrm>
            <a:off x="99328" y="105276"/>
            <a:ext cx="566928" cy="562630"/>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E21833"/>
                </a:solidFill>
                <a:latin typeface="Arial"/>
                <a:ea typeface="Arial"/>
                <a:cs typeface="Arial"/>
                <a:sym typeface="Arial"/>
              </a:rPr>
              <a:t>1</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7"/>
          <p:cNvSpPr txBox="1"/>
          <p:nvPr/>
        </p:nvSpPr>
        <p:spPr>
          <a:xfrm>
            <a:off x="12168" y="1670637"/>
            <a:ext cx="8844331"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Across the board, instructors and students had a more positive coursework experience in Fall 2021.</a:t>
            </a:r>
            <a:endParaRPr sz="2800" b="0" i="0" u="none" strike="noStrike" cap="none" dirty="0">
              <a:solidFill>
                <a:srgbClr val="000000"/>
              </a:solidFill>
              <a:latin typeface="Arial"/>
              <a:ea typeface="Arial"/>
              <a:cs typeface="Arial"/>
              <a:sym typeface="Arial"/>
            </a:endParaRPr>
          </a:p>
        </p:txBody>
      </p:sp>
      <p:sp>
        <p:nvSpPr>
          <p:cNvPr id="201" name="Google Shape;201;p17"/>
          <p:cNvSpPr txBox="1"/>
          <p:nvPr/>
        </p:nvSpPr>
        <p:spPr>
          <a:xfrm>
            <a:off x="12168" y="0"/>
            <a:ext cx="8229600" cy="4572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E21833"/>
              </a:buClr>
              <a:buSzPts val="1800"/>
              <a:buFont typeface="Arial"/>
              <a:buNone/>
            </a:pPr>
            <a:r>
              <a:rPr lang="en-US" sz="1800" b="1" i="0" u="none" strike="noStrike" cap="none" dirty="0">
                <a:solidFill>
                  <a:srgbClr val="6F7A7A"/>
                </a:solidFill>
                <a:latin typeface="Arial"/>
                <a:ea typeface="Arial"/>
                <a:cs typeface="Arial"/>
                <a:sym typeface="Arial"/>
              </a:rPr>
              <a:t>Coursework Experience</a:t>
            </a:r>
            <a:endParaRPr sz="1400" b="0" i="0" u="none" strike="noStrike" cap="none" dirty="0">
              <a:solidFill>
                <a:srgbClr val="000000"/>
              </a:solidFill>
              <a:latin typeface="Arial"/>
              <a:ea typeface="Arial"/>
              <a:cs typeface="Arial"/>
              <a:sym typeface="Arial"/>
            </a:endParaRPr>
          </a:p>
        </p:txBody>
      </p:sp>
      <p:sp>
        <p:nvSpPr>
          <p:cNvPr id="202" name="Google Shape;202;p17"/>
          <p:cNvSpPr txBox="1"/>
          <p:nvPr/>
        </p:nvSpPr>
        <p:spPr>
          <a:xfrm>
            <a:off x="12168" y="361165"/>
            <a:ext cx="9131832"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6F7A7A"/>
                </a:solidFill>
                <a:latin typeface="Arial"/>
                <a:ea typeface="Arial"/>
                <a:cs typeface="Arial"/>
                <a:sym typeface="Arial"/>
              </a:rPr>
              <a:t>Student survey question: Overall, my experience in my courses this semester has been: </a:t>
            </a:r>
            <a:endParaRPr dirty="0"/>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6F7A7A"/>
                </a:solidFill>
                <a:latin typeface="Arial"/>
                <a:ea typeface="Arial"/>
                <a:cs typeface="Arial"/>
                <a:sym typeface="Arial"/>
              </a:rPr>
              <a:t>Instructor survey question: Overall, my experience teaching my course(s) this semester has been: (% Positive &amp; Somewhat Positive)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dirty="0">
                <a:solidFill>
                  <a:srgbClr val="6F7A7A"/>
                </a:solidFill>
                <a:latin typeface="Arial"/>
                <a:ea typeface="Arial"/>
                <a:cs typeface="Arial"/>
                <a:sym typeface="Arial"/>
              </a:rPr>
              <a:t>n</a:t>
            </a:r>
            <a:r>
              <a:rPr lang="en-US" sz="1200" b="0" i="0" u="none" strike="noStrike" cap="none" baseline="-25000" dirty="0">
                <a:solidFill>
                  <a:srgbClr val="6F7A7A"/>
                </a:solidFill>
                <a:latin typeface="Arial"/>
                <a:ea typeface="Arial"/>
                <a:cs typeface="Arial"/>
                <a:sym typeface="Arial"/>
              </a:rPr>
              <a:t>undergraduate</a:t>
            </a:r>
            <a:r>
              <a:rPr lang="en-US" sz="1200" b="0" i="0" u="none" strike="noStrike" cap="none" dirty="0">
                <a:solidFill>
                  <a:srgbClr val="6F7A7A"/>
                </a:solidFill>
                <a:latin typeface="Arial"/>
                <a:ea typeface="Arial"/>
                <a:cs typeface="Arial"/>
                <a:sym typeface="Arial"/>
              </a:rPr>
              <a:t> = 1,731 – 3,527; </a:t>
            </a:r>
            <a:r>
              <a:rPr lang="en-US" sz="1200" b="0" i="1" u="none" strike="noStrike" cap="none" dirty="0">
                <a:solidFill>
                  <a:srgbClr val="6F7A7A"/>
                </a:solidFill>
                <a:latin typeface="Arial"/>
                <a:ea typeface="Arial"/>
                <a:cs typeface="Arial"/>
                <a:sym typeface="Arial"/>
              </a:rPr>
              <a:t>n</a:t>
            </a:r>
            <a:r>
              <a:rPr lang="en-US" sz="1200" b="0" i="0" u="none" strike="noStrike" cap="none" baseline="-25000" dirty="0">
                <a:solidFill>
                  <a:srgbClr val="6F7A7A"/>
                </a:solidFill>
                <a:latin typeface="Arial"/>
                <a:ea typeface="Arial"/>
                <a:cs typeface="Arial"/>
                <a:sym typeface="Arial"/>
              </a:rPr>
              <a:t>graduate</a:t>
            </a:r>
            <a:r>
              <a:rPr lang="en-US" sz="1200" b="0" i="0" u="none" strike="noStrike" cap="none" dirty="0">
                <a:solidFill>
                  <a:srgbClr val="6F7A7A"/>
                </a:solidFill>
                <a:latin typeface="Arial"/>
                <a:ea typeface="Arial"/>
                <a:cs typeface="Arial"/>
                <a:sym typeface="Arial"/>
              </a:rPr>
              <a:t> = 862 - 899 ; </a:t>
            </a:r>
            <a:r>
              <a:rPr lang="en-US" sz="1200" b="0" i="1" u="none" strike="noStrike" cap="none" dirty="0">
                <a:solidFill>
                  <a:srgbClr val="6F7A7A"/>
                </a:solidFill>
                <a:latin typeface="Arial"/>
                <a:ea typeface="Arial"/>
                <a:cs typeface="Arial"/>
                <a:sym typeface="Arial"/>
              </a:rPr>
              <a:t>n</a:t>
            </a:r>
            <a:r>
              <a:rPr lang="en-US" sz="1200" b="0" i="0" u="none" strike="noStrike" cap="none" baseline="-25000" dirty="0">
                <a:solidFill>
                  <a:srgbClr val="6F7A7A"/>
                </a:solidFill>
                <a:latin typeface="Arial"/>
                <a:ea typeface="Arial"/>
                <a:cs typeface="Arial"/>
                <a:sym typeface="Arial"/>
              </a:rPr>
              <a:t>instructor</a:t>
            </a:r>
            <a:r>
              <a:rPr lang="en-US" sz="1200" b="0" i="0" u="none" strike="noStrike" cap="none" dirty="0">
                <a:solidFill>
                  <a:srgbClr val="6F7A7A"/>
                </a:solidFill>
                <a:latin typeface="Arial"/>
                <a:ea typeface="Arial"/>
                <a:cs typeface="Arial"/>
                <a:sym typeface="Arial"/>
              </a:rPr>
              <a:t>  = 1,064 – 1,207</a:t>
            </a:r>
            <a:endParaRPr dirty="0"/>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7F7F7F"/>
                </a:solidFill>
                <a:latin typeface="Arial"/>
                <a:ea typeface="Arial"/>
                <a:cs typeface="Arial"/>
                <a:sym typeface="Arial"/>
              </a:rPr>
              <a:t>Source: Fall 2020 &amp; Fall 2021 UMD Student &amp; Instructor Experience Surveys</a:t>
            </a:r>
            <a:endParaRPr sz="1200" b="0" i="0" u="none" strike="noStrike" cap="none" dirty="0">
              <a:solidFill>
                <a:srgbClr val="000000"/>
              </a:solidFill>
              <a:latin typeface="Arial"/>
              <a:ea typeface="Arial"/>
              <a:cs typeface="Arial"/>
              <a:sym typeface="Arial"/>
            </a:endParaRPr>
          </a:p>
        </p:txBody>
      </p:sp>
      <p:pic>
        <p:nvPicPr>
          <p:cNvPr id="203" name="Google Shape;203;p17"/>
          <p:cNvPicPr preferRelativeResize="0"/>
          <p:nvPr/>
        </p:nvPicPr>
        <p:blipFill rotWithShape="1">
          <a:blip r:embed="rId3">
            <a:alphaModFix/>
          </a:blip>
          <a:srcRect/>
          <a:stretch/>
        </p:blipFill>
        <p:spPr>
          <a:xfrm>
            <a:off x="19050" y="2767012"/>
            <a:ext cx="9105900" cy="3152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250"/>
                                        <p:tgtEl>
                                          <p:spTgt spid="200"/>
                                        </p:tgtEl>
                                      </p:cBhvr>
                                    </p:animEffect>
                                  </p:childTnLst>
                                </p:cTn>
                              </p:par>
                              <p:par>
                                <p:cTn id="8" presetID="10" presetClass="entr" presetSubtype="0" fill="hold" nodeType="withEffect">
                                  <p:stCondLst>
                                    <p:cond delay="0"/>
                                  </p:stCondLst>
                                  <p:childTnLst>
                                    <p:set>
                                      <p:cBhvr>
                                        <p:cTn id="9" dur="1" fill="hold">
                                          <p:stCondLst>
                                            <p:cond delay="0"/>
                                          </p:stCondLst>
                                        </p:cTn>
                                        <p:tgtEl>
                                          <p:spTgt spid="201"/>
                                        </p:tgtEl>
                                        <p:attrNameLst>
                                          <p:attrName>style.visibility</p:attrName>
                                        </p:attrNameLst>
                                      </p:cBhvr>
                                      <p:to>
                                        <p:strVal val="visible"/>
                                      </p:to>
                                    </p:set>
                                    <p:animEffect transition="in" filter="fade">
                                      <p:cBhvr>
                                        <p:cTn id="10" dur="250"/>
                                        <p:tgtEl>
                                          <p:spTgt spid="201"/>
                                        </p:tgtEl>
                                      </p:cBhvr>
                                    </p:animEffect>
                                  </p:childTnLst>
                                </p:cTn>
                              </p:par>
                              <p:par>
                                <p:cTn id="11" presetID="10" presetClass="entr" presetSubtype="0" fill="hold" nodeType="withEffect">
                                  <p:stCondLst>
                                    <p:cond delay="0"/>
                                  </p:stCondLst>
                                  <p:childTnLst>
                                    <p:set>
                                      <p:cBhvr>
                                        <p:cTn id="12" dur="1" fill="hold">
                                          <p:stCondLst>
                                            <p:cond delay="0"/>
                                          </p:stCondLst>
                                        </p:cTn>
                                        <p:tgtEl>
                                          <p:spTgt spid="202"/>
                                        </p:tgtEl>
                                        <p:attrNameLst>
                                          <p:attrName>style.visibility</p:attrName>
                                        </p:attrNameLst>
                                      </p:cBhvr>
                                      <p:to>
                                        <p:strVal val="visible"/>
                                      </p:to>
                                    </p:set>
                                    <p:animEffect transition="in" filter="fade">
                                      <p:cBhvr>
                                        <p:cTn id="13" dur="250"/>
                                        <p:tgtEl>
                                          <p:spTgt spid="202"/>
                                        </p:tgtEl>
                                      </p:cBhvr>
                                    </p:animEffect>
                                  </p:childTnLst>
                                </p:cTn>
                              </p:par>
                              <p:par>
                                <p:cTn id="14" presetID="10" presetClass="entr" presetSubtype="0" fill="hold" nodeType="with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fade">
                                      <p:cBhvr>
                                        <p:cTn id="16" dur="25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MD_Template_withShell">
  <a:themeElements>
    <a:clrScheme name="ATEX | DIT">
      <a:dk1>
        <a:srgbClr val="000000"/>
      </a:dk1>
      <a:lt1>
        <a:srgbClr val="E9EBEB"/>
      </a:lt1>
      <a:dk2>
        <a:srgbClr val="666666"/>
      </a:dk2>
      <a:lt2>
        <a:srgbClr val="FFFFFF"/>
      </a:lt2>
      <a:accent1>
        <a:srgbClr val="E21833"/>
      </a:accent1>
      <a:accent2>
        <a:srgbClr val="F8B818"/>
      </a:accent2>
      <a:accent3>
        <a:srgbClr val="EF5934"/>
      </a:accent3>
      <a:accent4>
        <a:srgbClr val="098E52"/>
      </a:accent4>
      <a:accent5>
        <a:srgbClr val="01A6AE"/>
      </a:accent5>
      <a:accent6>
        <a:srgbClr val="800080"/>
      </a:accent6>
      <a:hlink>
        <a:srgbClr val="E21833"/>
      </a:hlink>
      <a:folHlink>
        <a:srgbClr val="6F75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UMD_Template_withShell">
  <a:themeElements>
    <a:clrScheme name="ATEX | DIT">
      <a:dk1>
        <a:srgbClr val="000000"/>
      </a:dk1>
      <a:lt1>
        <a:srgbClr val="E9EBEB"/>
      </a:lt1>
      <a:dk2>
        <a:srgbClr val="666666"/>
      </a:dk2>
      <a:lt2>
        <a:srgbClr val="FFFFFF"/>
      </a:lt2>
      <a:accent1>
        <a:srgbClr val="E21833"/>
      </a:accent1>
      <a:accent2>
        <a:srgbClr val="F8B818"/>
      </a:accent2>
      <a:accent3>
        <a:srgbClr val="EF5934"/>
      </a:accent3>
      <a:accent4>
        <a:srgbClr val="098E52"/>
      </a:accent4>
      <a:accent5>
        <a:srgbClr val="01A6AE"/>
      </a:accent5>
      <a:accent6>
        <a:srgbClr val="800080"/>
      </a:accent6>
      <a:hlink>
        <a:srgbClr val="E21833"/>
      </a:hlink>
      <a:folHlink>
        <a:srgbClr val="6F75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UMD_Template_withShell">
  <a:themeElements>
    <a:clrScheme name="ATEX | DIT">
      <a:dk1>
        <a:srgbClr val="000000"/>
      </a:dk1>
      <a:lt1>
        <a:srgbClr val="E9EBEB"/>
      </a:lt1>
      <a:dk2>
        <a:srgbClr val="666666"/>
      </a:dk2>
      <a:lt2>
        <a:srgbClr val="FFFFFF"/>
      </a:lt2>
      <a:accent1>
        <a:srgbClr val="E21833"/>
      </a:accent1>
      <a:accent2>
        <a:srgbClr val="F8B818"/>
      </a:accent2>
      <a:accent3>
        <a:srgbClr val="EF5934"/>
      </a:accent3>
      <a:accent4>
        <a:srgbClr val="098E52"/>
      </a:accent4>
      <a:accent5>
        <a:srgbClr val="01A6AE"/>
      </a:accent5>
      <a:accent6>
        <a:srgbClr val="800080"/>
      </a:accent6>
      <a:hlink>
        <a:srgbClr val="E21833"/>
      </a:hlink>
      <a:folHlink>
        <a:srgbClr val="6F75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1985</Words>
  <Application>Microsoft Office PowerPoint</Application>
  <PresentationFormat>On-screen Show (4:3)</PresentationFormat>
  <Paragraphs>237</Paragraphs>
  <Slides>31</Slides>
  <Notes>31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31</vt:i4>
      </vt:variant>
    </vt:vector>
  </HeadingPairs>
  <TitlesOfParts>
    <vt:vector size="36" baseType="lpstr">
      <vt:lpstr>Arial</vt:lpstr>
      <vt:lpstr>Arial Narrow</vt:lpstr>
      <vt:lpstr>UMD_Template_withShell</vt:lpstr>
      <vt:lpstr>2_UMD_Template_withShell</vt:lpstr>
      <vt:lpstr>1_UMD_Template_withShell</vt:lpstr>
      <vt:lpstr>Lessons Worth Keeping </vt:lpstr>
      <vt:lpstr>Welcome to our panelists!</vt:lpstr>
      <vt:lpstr>Divisional Partnerships</vt:lpstr>
      <vt:lpstr>Review of Campus-Wide Experience Surveys</vt:lpstr>
      <vt:lpstr>Getting Situated | Data Visualizations</vt:lpstr>
      <vt:lpstr>PowerPoint Presentation</vt:lpstr>
      <vt:lpstr>Four Main Take-Aways</vt:lpstr>
      <vt:lpstr>Instructors and students had a more positive experience in Fall 2021 compared to Fall 2020.</vt:lpstr>
      <vt:lpstr>PowerPoint Presentation</vt:lpstr>
      <vt:lpstr>Graduate-level instructors had a slightly more positive experience than undergraduate course instructors. % Positive &amp; Somewhat Positive  </vt:lpstr>
      <vt:lpstr>PowerPoint Presentation</vt:lpstr>
      <vt:lpstr>More students felt engaged in class during the Fall 2021 semester compared to Fall 2020.</vt:lpstr>
      <vt:lpstr>PowerPoint Presentation</vt:lpstr>
      <vt:lpstr>PowerPoint Presentation</vt:lpstr>
      <vt:lpstr>PowerPoint Presentation</vt:lpstr>
      <vt:lpstr>PowerPoint Presentation</vt:lpstr>
      <vt:lpstr>The demand for different teaching and learning experiences has increased.</vt:lpstr>
      <vt:lpstr>PowerPoint Presentation</vt:lpstr>
      <vt:lpstr>There were typically 5 times more unique Panopto viewers in Fall 2021 compared to Fall 2019.</vt:lpstr>
      <vt:lpstr>Recorded lectures were popular among most students, while instructors had mixed reviews. </vt:lpstr>
      <vt:lpstr>PowerPoint Presentation</vt:lpstr>
      <vt:lpstr>PowerPoint Presentation</vt:lpstr>
      <vt:lpstr>Instructors and students are navigating similar challenges within their own unique contexts.</vt:lpstr>
      <vt:lpstr>PowerPoint Presentation</vt:lpstr>
      <vt:lpstr>PowerPoint Presentation</vt:lpstr>
      <vt:lpstr>PowerPoint Presentation</vt:lpstr>
      <vt:lpstr>PowerPoint Presentation</vt:lpstr>
      <vt:lpstr>What have we learned?</vt:lpstr>
      <vt:lpstr>Four Main Take-Aways</vt:lpstr>
      <vt:lpstr>Innovate for Impact | What will you do in ‘22?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Worth Keeping</dc:title>
  <dc:creator>Martyn Keeler Clark</dc:creator>
  <cp:lastModifiedBy>Alia Katherine Lancaster</cp:lastModifiedBy>
  <cp:revision>27</cp:revision>
  <dcterms:created xsi:type="dcterms:W3CDTF">2017-10-18T15:36:52Z</dcterms:created>
  <dcterms:modified xsi:type="dcterms:W3CDTF">2022-08-24T20:14:54Z</dcterms:modified>
</cp:coreProperties>
</file>