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26"/>
  </p:notesMasterIdLst>
  <p:sldIdLst>
    <p:sldId id="256" r:id="rId2"/>
    <p:sldId id="271" r:id="rId3"/>
    <p:sldId id="296" r:id="rId4"/>
    <p:sldId id="259" r:id="rId5"/>
    <p:sldId id="272" r:id="rId6"/>
    <p:sldId id="291" r:id="rId7"/>
    <p:sldId id="292" r:id="rId8"/>
    <p:sldId id="293" r:id="rId9"/>
    <p:sldId id="294" r:id="rId10"/>
    <p:sldId id="295" r:id="rId11"/>
    <p:sldId id="275" r:id="rId12"/>
    <p:sldId id="280" r:id="rId13"/>
    <p:sldId id="267" r:id="rId14"/>
    <p:sldId id="279" r:id="rId15"/>
    <p:sldId id="297" r:id="rId16"/>
    <p:sldId id="263" r:id="rId17"/>
    <p:sldId id="278" r:id="rId18"/>
    <p:sldId id="261" r:id="rId19"/>
    <p:sldId id="270" r:id="rId20"/>
    <p:sldId id="282" r:id="rId21"/>
    <p:sldId id="290" r:id="rId22"/>
    <p:sldId id="268" r:id="rId23"/>
    <p:sldId id="265" r:id="rId24"/>
    <p:sldId id="262"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371F"/>
    <a:srgbClr val="4D4D4C"/>
    <a:srgbClr val="CEA82B"/>
    <a:srgbClr val="D5232A"/>
    <a:srgbClr val="D94D20"/>
    <a:srgbClr val="006E45"/>
    <a:srgbClr val="C1DEA9"/>
    <a:srgbClr val="CA9F37"/>
    <a:srgbClr val="F8C01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2" autoAdjust="0"/>
    <p:restoredTop sz="83851" autoAdjust="0"/>
  </p:normalViewPr>
  <p:slideViewPr>
    <p:cSldViewPr snapToGrid="0" snapToObjects="1">
      <p:cViewPr varScale="1">
        <p:scale>
          <a:sx n="88" d="100"/>
          <a:sy n="88" d="100"/>
        </p:scale>
        <p:origin x="912" y="8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Ex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Ex1.xml><?xml version="1.0" encoding="utf-8"?>
<cx:chartSpace xmlns:a="http://schemas.openxmlformats.org/drawingml/2006/main" xmlns:r="http://schemas.openxmlformats.org/officeDocument/2006/relationships" xmlns:cx="http://schemas.microsoft.com/office/drawing/2014/chartex">
  <cx:chart>
    <cx:plotArea>
      <cx:plotAreaRegion/>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bg1"/>
    </cs:fontRef>
    <cs:defRPr sz="900" kern="1200"/>
    <cs:bodyPr lIns="38100" tIns="19050" rIns="38100" bIns="19050">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900"/>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ADE512-44EE-E847-A93D-81338E005A12}" type="datetimeFigureOut">
              <a:rPr lang="en-US" smtClean="0"/>
              <a:t>10/10/2022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A68239-7D01-144A-B537-13C6FF65142F}"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t>
            </a:r>
          </a:p>
        </p:txBody>
      </p:sp>
      <p:sp>
        <p:nvSpPr>
          <p:cNvPr id="4" name="Slide Number Placeholder 3"/>
          <p:cNvSpPr>
            <a:spLocks noGrp="1"/>
          </p:cNvSpPr>
          <p:nvPr>
            <p:ph type="sldNum" sz="quarter" idx="10"/>
          </p:nvPr>
        </p:nvSpPr>
        <p:spPr/>
        <p:txBody>
          <a:bodyPr/>
          <a:lstStyle/>
          <a:p>
            <a:fld id="{29A68239-7D01-144A-B537-13C6FF65142F}" type="slidenum">
              <a:rPr lang="en-US" smtClean="0"/>
              <a:t>1</a:t>
            </a:fld>
            <a:endParaRPr lang="en-US"/>
          </a:p>
        </p:txBody>
      </p:sp>
    </p:spTree>
    <p:extLst>
      <p:ext uri="{BB962C8B-B14F-4D97-AF65-F5344CB8AC3E}">
        <p14:creationId xmlns:p14="http://schemas.microsoft.com/office/powerpoint/2010/main" val="2046005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started as an offhand comment from </a:t>
            </a:r>
            <a:r>
              <a:rPr lang="en-US" dirty="0" err="1"/>
              <a:t>Marcio</a:t>
            </a:r>
            <a:r>
              <a:rPr lang="en-US" dirty="0"/>
              <a:t>,</a:t>
            </a:r>
            <a:r>
              <a:rPr lang="en-US" baseline="0" dirty="0"/>
              <a:t> the head of our unit,</a:t>
            </a:r>
            <a:r>
              <a:rPr lang="en-US" dirty="0"/>
              <a:t> with the assumption that students aren’t using Reading</a:t>
            </a:r>
            <a:r>
              <a:rPr lang="en-US" baseline="0" dirty="0"/>
              <a:t> day to study, so why even have it? Anecdotal assumption, we all have them.</a:t>
            </a:r>
          </a:p>
          <a:p>
            <a:pPr marL="171450" indent="-171450">
              <a:buFont typeface="Arial" panose="020B0604020202020204" pitchFamily="34" charset="0"/>
              <a:buChar char="•"/>
            </a:pPr>
            <a:r>
              <a:rPr lang="en-US" baseline="0" dirty="0"/>
              <a:t>24% increase from average 21,074 students on previous Fridays</a:t>
            </a:r>
          </a:p>
          <a:p>
            <a:pPr marL="171450" indent="-171450">
              <a:buFont typeface="Arial" panose="020B0604020202020204" pitchFamily="34" charset="0"/>
              <a:buChar char="•"/>
            </a:pPr>
            <a:r>
              <a:rPr lang="en-US" baseline="0" dirty="0"/>
              <a:t>While likely not everyone studying, some where using ELMS-Canvas to access course content</a:t>
            </a:r>
          </a:p>
          <a:p>
            <a:endParaRPr lang="en-US" baseline="0" dirty="0"/>
          </a:p>
          <a:p>
            <a:r>
              <a:rPr lang="en-US" dirty="0"/>
              <a:t>So what, who cares? For refreshes and updates</a:t>
            </a:r>
            <a:r>
              <a:rPr lang="en-US" baseline="0" dirty="0"/>
              <a:t> that we control</a:t>
            </a:r>
            <a:r>
              <a:rPr lang="en-US" dirty="0"/>
              <a:t>,</a:t>
            </a:r>
            <a:r>
              <a:rPr lang="en-US" baseline="0" dirty="0"/>
              <a:t> we know that Reading day is one to avoid. </a:t>
            </a:r>
          </a:p>
          <a:p>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15</a:t>
            </a:fld>
            <a:endParaRPr lang="en-US"/>
          </a:p>
        </p:txBody>
      </p:sp>
    </p:spTree>
    <p:extLst>
      <p:ext uri="{BB962C8B-B14F-4D97-AF65-F5344CB8AC3E}">
        <p14:creationId xmlns:p14="http://schemas.microsoft.com/office/powerpoint/2010/main" val="2552776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a:t>
            </a:r>
            <a:r>
              <a:rPr lang="en-US" baseline="0" dirty="0"/>
              <a:t> Spring 2017, 70% of course sections published, meaning available to students, on ELMS-Canvas (that’s 6,882 course sections)</a:t>
            </a:r>
          </a:p>
          <a:p>
            <a:pPr marL="174708" indent="-174708">
              <a:buFont typeface="Arial" panose="020B0604020202020204" pitchFamily="34" charset="0"/>
              <a:buChar char="•"/>
            </a:pPr>
            <a:r>
              <a:rPr lang="en-US" baseline="0" dirty="0"/>
              <a:t>Using our no adjectives principle, we know that use of ELMS-Canvas is growing, but there are still some sections that do not use it (30%). </a:t>
            </a:r>
          </a:p>
          <a:p>
            <a:pPr marL="174708" indent="-174708">
              <a:buFont typeface="Arial" panose="020B0604020202020204" pitchFamily="34" charset="0"/>
              <a:buChar char="•"/>
            </a:pPr>
            <a:r>
              <a:rPr lang="en-US" baseline="0" dirty="0"/>
              <a:t>We don’t know what instructors are doing within those ELMS-Canvas spaces? Are they posting the syllabus, are all assignments submitted online?</a:t>
            </a:r>
          </a:p>
          <a:p>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16</a:t>
            </a:fld>
            <a:endParaRPr lang="en-US"/>
          </a:p>
        </p:txBody>
      </p:sp>
    </p:spTree>
    <p:extLst>
      <p:ext uri="{BB962C8B-B14F-4D97-AF65-F5344CB8AC3E}">
        <p14:creationId xmlns:p14="http://schemas.microsoft.com/office/powerpoint/2010/main" val="915774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15 week semester –4 assignments/week,</a:t>
            </a:r>
            <a:r>
              <a:rPr lang="en-US" baseline="0" dirty="0"/>
              <a:t> a quiz about every week, and a discussion entry every other week. </a:t>
            </a:r>
            <a:endParaRPr lang="en-US" dirty="0"/>
          </a:p>
          <a:p>
            <a:pPr defTabSz="931774">
              <a:defRPr/>
            </a:pPr>
            <a:endParaRPr lang="en-US" dirty="0"/>
          </a:p>
          <a:p>
            <a:pPr defTabSz="931774">
              <a:defRPr/>
            </a:pPr>
            <a:r>
              <a:rPr lang="en-US" dirty="0"/>
              <a:t>In Tableau,</a:t>
            </a:r>
            <a:r>
              <a:rPr lang="en-US" baseline="0" dirty="0"/>
              <a:t> we can filter by college. This allows us to see that, for example, </a:t>
            </a:r>
            <a:r>
              <a:rPr lang="en-US" baseline="0" dirty="0" err="1"/>
              <a:t>educ</a:t>
            </a:r>
            <a:r>
              <a:rPr lang="en-US" baseline="0" dirty="0"/>
              <a:t> has more discussion entries, </a:t>
            </a:r>
            <a:r>
              <a:rPr lang="en-US" baseline="0" dirty="0" err="1"/>
              <a:t>agnr</a:t>
            </a:r>
            <a:r>
              <a:rPr lang="en-US" baseline="0" dirty="0"/>
              <a:t> (college of agriculture &amp; natural resources) has many more quizzes</a:t>
            </a:r>
            <a:endParaRPr lang="en-US" dirty="0"/>
          </a:p>
          <a:p>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18</a:t>
            </a:fld>
            <a:endParaRPr lang="en-US"/>
          </a:p>
        </p:txBody>
      </p:sp>
    </p:spTree>
    <p:extLst>
      <p:ext uri="{BB962C8B-B14F-4D97-AF65-F5344CB8AC3E}">
        <p14:creationId xmlns:p14="http://schemas.microsoft.com/office/powerpoint/2010/main" val="1787399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a:t>
            </a:r>
            <a:r>
              <a:rPr lang="en-US" baseline="0" dirty="0"/>
              <a:t> those more than 6,000 course sections, students submitted over 2 million assignments!</a:t>
            </a:r>
          </a:p>
          <a:p>
            <a:pPr marL="174708" indent="-174708">
              <a:buFont typeface="Arial" panose="020B0604020202020204" pitchFamily="34" charset="0"/>
              <a:buChar char="•"/>
            </a:pPr>
            <a:r>
              <a:rPr lang="en-US" baseline="0" dirty="0"/>
              <a:t>This was by far the most frequent type of submission by students.</a:t>
            </a:r>
          </a:p>
          <a:p>
            <a:endParaRPr lang="en-US" baseline="0" dirty="0"/>
          </a:p>
          <a:p>
            <a:endParaRPr lang="en-US" baseline="0" dirty="0"/>
          </a:p>
          <a:p>
            <a:pPr marL="174708" indent="-174708">
              <a:buFont typeface="Arial" panose="020B0604020202020204" pitchFamily="34" charset="0"/>
              <a:buChar char="•"/>
            </a:pPr>
            <a:r>
              <a:rPr lang="en-US" baseline="0" dirty="0"/>
              <a:t>Per student that’s about 6 discussion entries, 3 quizzes, and 14 assignments over the semester</a:t>
            </a:r>
            <a:endParaRPr lang="en-US" dirty="0"/>
          </a:p>
          <a:p>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19</a:t>
            </a:fld>
            <a:endParaRPr lang="en-US"/>
          </a:p>
        </p:txBody>
      </p:sp>
    </p:spTree>
    <p:extLst>
      <p:ext uri="{BB962C8B-B14F-4D97-AF65-F5344CB8AC3E}">
        <p14:creationId xmlns:p14="http://schemas.microsoft.com/office/powerpoint/2010/main" val="2603186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 explanation: Top</a:t>
            </a:r>
            <a:r>
              <a:rPr lang="en-US" baseline="0" dirty="0"/>
              <a:t> 5 features from previous graph. 96% of all course sections have at least 1 file uploaded. Of those 96%, 85% also have an assignment posted.</a:t>
            </a:r>
          </a:p>
          <a:p>
            <a:endParaRPr lang="en-US" baseline="0" dirty="0"/>
          </a:p>
          <a:p>
            <a:r>
              <a:rPr lang="en-US" baseline="0" dirty="0"/>
              <a:t>All UMD. Start to understand more what instructors are doing with this tool, which could inform work of others in DIT (e.g., learning technology </a:t>
            </a:r>
            <a:r>
              <a:rPr lang="en-US" baseline="0" dirty="0" err="1"/>
              <a:t>stratigists</a:t>
            </a:r>
            <a:r>
              <a:rPr lang="en-US" baseline="0" dirty="0"/>
              <a:t>). </a:t>
            </a:r>
          </a:p>
        </p:txBody>
      </p:sp>
      <p:sp>
        <p:nvSpPr>
          <p:cNvPr id="4" name="Slide Number Placeholder 3"/>
          <p:cNvSpPr>
            <a:spLocks noGrp="1"/>
          </p:cNvSpPr>
          <p:nvPr>
            <p:ph type="sldNum" sz="quarter" idx="10"/>
          </p:nvPr>
        </p:nvSpPr>
        <p:spPr/>
        <p:txBody>
          <a:bodyPr/>
          <a:lstStyle/>
          <a:p>
            <a:fld id="{29A68239-7D01-144A-B537-13C6FF65142F}" type="slidenum">
              <a:rPr lang="en-US" smtClean="0"/>
              <a:t>20</a:t>
            </a:fld>
            <a:endParaRPr lang="en-US"/>
          </a:p>
        </p:txBody>
      </p:sp>
    </p:spTree>
    <p:extLst>
      <p:ext uri="{BB962C8B-B14F-4D97-AF65-F5344CB8AC3E}">
        <p14:creationId xmlns:p14="http://schemas.microsoft.com/office/powerpoint/2010/main" val="2919397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ENG professional</a:t>
            </a:r>
            <a:r>
              <a:rPr lang="en-US" baseline="0" dirty="0"/>
              <a:t> writing face-to-face sections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a:t>
            </a:r>
            <a:r>
              <a:rPr lang="en-US" baseline="0" dirty="0"/>
              <a:t> can only get so far by taking the 30-mile high view, thus we developed small-scale partnerships that are mutually beneficial. We learn more about the Canvas Data – what is meaningful, what is not, what instructors, administrators, students want to see – and our collaborators learn more about the use of this academic technology by their instructors and/or students, which they can then tie to outcomes they care about (e.g., grades, how many courses to offer)</a:t>
            </a:r>
            <a:endParaRPr lang="en-US" dirty="0"/>
          </a:p>
          <a:p>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21</a:t>
            </a:fld>
            <a:endParaRPr lang="en-US"/>
          </a:p>
        </p:txBody>
      </p:sp>
    </p:spTree>
    <p:extLst>
      <p:ext uri="{BB962C8B-B14F-4D97-AF65-F5344CB8AC3E}">
        <p14:creationId xmlns:p14="http://schemas.microsoft.com/office/powerpoint/2010/main" val="3868996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a:t>
            </a:r>
            <a:r>
              <a:rPr lang="en-US" baseline="0" dirty="0"/>
              <a:t> </a:t>
            </a:r>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22</a:t>
            </a:fld>
            <a:endParaRPr lang="en-US"/>
          </a:p>
        </p:txBody>
      </p:sp>
    </p:spTree>
    <p:extLst>
      <p:ext uri="{BB962C8B-B14F-4D97-AF65-F5344CB8AC3E}">
        <p14:creationId xmlns:p14="http://schemas.microsoft.com/office/powerpoint/2010/main" val="753196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Trying</a:t>
            </a:r>
            <a:r>
              <a:rPr lang="en-US" baseline="0" dirty="0"/>
              <a:t> to fit on one slide, but we can expand as needed. The primary goal is to get across the idea that we are coming from a social science rather than computer science or other “traditional” IT background. Folks at </a:t>
            </a:r>
            <a:r>
              <a:rPr lang="en-US" baseline="0" dirty="0" err="1"/>
              <a:t>Instructurecon</a:t>
            </a:r>
            <a:r>
              <a:rPr lang="en-US" baseline="0" dirty="0"/>
              <a:t> tend to be instructors, instructional designers, or John Burke types, so we might be a little bit of an anomaly. Also need to get the UMD brand on the slides, but it looks better here than on the title slide. </a:t>
            </a:r>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2</a:t>
            </a:fld>
            <a:endParaRPr lang="en-US"/>
          </a:p>
        </p:txBody>
      </p:sp>
    </p:spTree>
    <p:extLst>
      <p:ext uri="{BB962C8B-B14F-4D97-AF65-F5344CB8AC3E}">
        <p14:creationId xmlns:p14="http://schemas.microsoft.com/office/powerpoint/2010/main" val="181836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about how a huge part of our portfolio has to do with the use of ELMS-Canvas as an academic technology tool; as such, we began exploring quantitative metrics about what enterprise-wide use looked like across campus</a:t>
            </a:r>
          </a:p>
        </p:txBody>
      </p:sp>
      <p:sp>
        <p:nvSpPr>
          <p:cNvPr id="4" name="Slide Number Placeholder 3"/>
          <p:cNvSpPr>
            <a:spLocks noGrp="1"/>
          </p:cNvSpPr>
          <p:nvPr>
            <p:ph type="sldNum" sz="quarter" idx="10"/>
          </p:nvPr>
        </p:nvSpPr>
        <p:spPr/>
        <p:txBody>
          <a:bodyPr/>
          <a:lstStyle/>
          <a:p>
            <a:fld id="{29A68239-7D01-144A-B537-13C6FF65142F}" type="slidenum">
              <a:rPr lang="en-US" smtClean="0"/>
              <a:t>3</a:t>
            </a:fld>
            <a:endParaRPr lang="en-US"/>
          </a:p>
        </p:txBody>
      </p:sp>
    </p:spTree>
    <p:extLst>
      <p:ext uri="{BB962C8B-B14F-4D97-AF65-F5344CB8AC3E}">
        <p14:creationId xmlns:p14="http://schemas.microsoft.com/office/powerpoint/2010/main" val="1527271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Our abstract talked about 1) data</a:t>
            </a:r>
            <a:r>
              <a:rPr lang="en-US" baseline="0" dirty="0"/>
              <a:t> downloading acrobatics, 2) balancing act between effort and insight, and 3) inviting people into our tent. I’ve kept those ideas as the structure for the talk. </a:t>
            </a:r>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4</a:t>
            </a:fld>
            <a:endParaRPr lang="en-US"/>
          </a:p>
        </p:txBody>
      </p:sp>
    </p:spTree>
    <p:extLst>
      <p:ext uri="{BB962C8B-B14F-4D97-AF65-F5344CB8AC3E}">
        <p14:creationId xmlns:p14="http://schemas.microsoft.com/office/powerpoint/2010/main" val="2848434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This section is primarily a retread</a:t>
            </a:r>
            <a:r>
              <a:rPr lang="en-US" baseline="0" dirty="0"/>
              <a:t> of the LARG presentation to let folks see what we’ve done (“We feel your pain” for folks just getting started with Canvas data). Many folks in the audience will know what Canvas Data means, but for those who are just getting started, it helps to contextualize things. No analysis in this section, just “how we do it.”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5</a:t>
            </a:fld>
            <a:endParaRPr lang="en-US"/>
          </a:p>
        </p:txBody>
      </p:sp>
    </p:spTree>
    <p:extLst>
      <p:ext uri="{BB962C8B-B14F-4D97-AF65-F5344CB8AC3E}">
        <p14:creationId xmlns:p14="http://schemas.microsoft.com/office/powerpoint/2010/main" val="3821532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might be interesting</a:t>
            </a:r>
            <a:r>
              <a:rPr lang="en-US" baseline="0" dirty="0"/>
              <a:t> to note that although UMD has a supercomputer, that doesn’t necessarily mean that we had access to it for Canvas data….</a:t>
            </a:r>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6</a:t>
            </a:fld>
            <a:endParaRPr lang="en-US"/>
          </a:p>
        </p:txBody>
      </p:sp>
    </p:spTree>
    <p:extLst>
      <p:ext uri="{BB962C8B-B14F-4D97-AF65-F5344CB8AC3E}">
        <p14:creationId xmlns:p14="http://schemas.microsoft.com/office/powerpoint/2010/main" val="3973232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a:t>
            </a:r>
            <a:r>
              <a:rPr lang="en-US" baseline="0" dirty="0"/>
              <a:t> This is a good chance to set up the idea that the ultimate goal is to get info to users, which is what the next section is about. It also highlights the fact that we are beginning to move to Tableau as a campus. </a:t>
            </a:r>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12</a:t>
            </a:fld>
            <a:endParaRPr lang="en-US"/>
          </a:p>
        </p:txBody>
      </p:sp>
    </p:spTree>
    <p:extLst>
      <p:ext uri="{BB962C8B-B14F-4D97-AF65-F5344CB8AC3E}">
        <p14:creationId xmlns:p14="http://schemas.microsoft.com/office/powerpoint/2010/main" val="2496764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a:t>
            </a:r>
            <a:r>
              <a:rPr lang="en-US" baseline="0" dirty="0"/>
              <a:t> This section is mainly “pretty pictures” that we have created about Canvas data. I grabbed somewhat randomly from other presentations to highlight usage (I think most are Tableau visualizations, right?) as well as “insights” (e.g., folks use Canvas on study day). The goal for this section is to show how we have started characterizing ELMS-Canvas usage at the enterprise level to understand the “general” or “typical” student experience, but need partners (the next section) to really dive in deep to the student experience. </a:t>
            </a:r>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13</a:t>
            </a:fld>
            <a:endParaRPr lang="en-US"/>
          </a:p>
        </p:txBody>
      </p:sp>
    </p:spTree>
    <p:extLst>
      <p:ext uri="{BB962C8B-B14F-4D97-AF65-F5344CB8AC3E}">
        <p14:creationId xmlns:p14="http://schemas.microsoft.com/office/powerpoint/2010/main" val="2031985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an average of 25,185 (57% of potential student</a:t>
            </a:r>
            <a:r>
              <a:rPr lang="en-US" baseline="0" dirty="0"/>
              <a:t> and instructor users</a:t>
            </a:r>
            <a:r>
              <a:rPr lang="en-US" dirty="0"/>
              <a:t>) unique students using Canvas during Spring 2017.</a:t>
            </a:r>
            <a:r>
              <a:rPr lang="en-US" baseline="0" dirty="0"/>
              <a:t> Not surprisingly, usage drops during spring break. During the week, students activity starts in the late morning. </a:t>
            </a:r>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14</a:t>
            </a:fld>
            <a:endParaRPr lang="en-US"/>
          </a:p>
        </p:txBody>
      </p:sp>
    </p:spTree>
    <p:extLst>
      <p:ext uri="{BB962C8B-B14F-4D97-AF65-F5344CB8AC3E}">
        <p14:creationId xmlns:p14="http://schemas.microsoft.com/office/powerpoint/2010/main" val="28719848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335478" y="890545"/>
            <a:ext cx="8552335" cy="3395207"/>
          </a:xfrm>
          <a:prstGeom prst="rect">
            <a:avLst/>
          </a:prstGeom>
        </p:spPr>
        <p:txBody>
          <a:bodyPr>
            <a:noAutofit/>
          </a:bodyPr>
          <a:lstStyle>
            <a:lvl1pPr marL="0" indent="0" algn="l">
              <a:lnSpc>
                <a:spcPct val="80000"/>
              </a:lnSpc>
              <a:spcBef>
                <a:spcPts val="1950"/>
              </a:spcBef>
              <a:buNone/>
              <a:defRPr sz="6000" b="1" i="0" cap="all" normalizeH="0" baseline="0">
                <a:solidFill>
                  <a:schemeClr val="bg1"/>
                </a:solidFill>
                <a:latin typeface="Open Sans Extrabold" charset="0"/>
                <a:cs typeface="DIN-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a:t>
            </a:r>
            <a:br>
              <a:rPr lang="en-US" dirty="0"/>
            </a:br>
            <a:r>
              <a:rPr lang="en-US" dirty="0"/>
              <a:t>HEADLINE will </a:t>
            </a:r>
            <a:br>
              <a:rPr lang="en-US" dirty="0"/>
            </a:br>
            <a:r>
              <a:rPr lang="en-US" dirty="0"/>
              <a:t>go here</a:t>
            </a:r>
          </a:p>
        </p:txBody>
      </p:sp>
      <p:sp>
        <p:nvSpPr>
          <p:cNvPr id="7" name="Title 1"/>
          <p:cNvSpPr txBox="1">
            <a:spLocks noChangeAspect="1"/>
          </p:cNvSpPr>
          <p:nvPr userDrawn="1"/>
        </p:nvSpPr>
        <p:spPr>
          <a:xfrm>
            <a:off x="335478" y="544213"/>
            <a:ext cx="8552335" cy="286232"/>
          </a:xfrm>
          <a:prstGeom prst="rect">
            <a:avLst/>
          </a:prstGeom>
        </p:spPr>
        <p:txBody>
          <a:bodyPr vert="horz" lIns="91440" tIns="45720" rIns="91440" bIns="45720" rtlCol="0" anchor="t" anchorCtr="0">
            <a:spAutoFit/>
          </a:bodyPr>
          <a:lstStyle>
            <a:lvl1pPr algn="l" defTabSz="685800" rtl="0" eaLnBrk="1" latinLnBrk="0" hangingPunct="1">
              <a:lnSpc>
                <a:spcPct val="90000"/>
              </a:lnSpc>
              <a:spcBef>
                <a:spcPct val="0"/>
              </a:spcBef>
              <a:buNone/>
              <a:defRPr sz="1400" b="0" i="0" kern="1200" cap="all" baseline="0">
                <a:solidFill>
                  <a:schemeClr val="bg1"/>
                </a:solidFill>
                <a:latin typeface="Proxima Nova Regular" charset="0"/>
                <a:ea typeface="+mj-ea"/>
                <a:cs typeface="Proxima Nova Light"/>
              </a:defRPr>
            </a:lvl1pPr>
          </a:lstStyle>
          <a:p>
            <a:r>
              <a:rPr lang="en-US" b="0" i="0" baseline="0" dirty="0" err="1">
                <a:latin typeface="Open Sans Extrabold" charset="0"/>
                <a:cs typeface="Open Sans Light" charset="0"/>
              </a:rPr>
              <a:t>InstructureCarn</a:t>
            </a:r>
            <a:r>
              <a:rPr lang="en-US" b="0" i="0" baseline="0" dirty="0">
                <a:latin typeface="Open Sans Extrabold" charset="0"/>
                <a:cs typeface="Open Sans Light" charset="0"/>
              </a:rPr>
              <a:t> 2018</a:t>
            </a:r>
          </a:p>
        </p:txBody>
      </p:sp>
    </p:spTree>
    <p:extLst>
      <p:ext uri="{BB962C8B-B14F-4D97-AF65-F5344CB8AC3E}">
        <p14:creationId xmlns:p14="http://schemas.microsoft.com/office/powerpoint/2010/main" val="2046005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Col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480"/>
            <a:ext cx="7619967" cy="687508"/>
          </a:xfrm>
          <a:prstGeom prst="rect">
            <a:avLst/>
          </a:prstGeom>
        </p:spPr>
        <p:txBody>
          <a:bodyPr>
            <a:normAutofit/>
          </a:bodyPr>
          <a:lstStyle>
            <a:lvl1pPr algn="l">
              <a:defRPr sz="3500" b="0" i="0" baseline="0">
                <a:solidFill>
                  <a:srgbClr val="4D4D4C"/>
                </a:solidFill>
                <a:latin typeface="Open Sans Extrabold" charset="0"/>
                <a:cs typeface="Open Sans Light" charset="0"/>
              </a:defRPr>
            </a:lvl1pPr>
          </a:lstStyle>
          <a:p>
            <a:r>
              <a:rPr lang="en-US" dirty="0"/>
              <a:t>SLIDE TITLE</a:t>
            </a:r>
          </a:p>
        </p:txBody>
      </p:sp>
      <p:sp>
        <p:nvSpPr>
          <p:cNvPr id="3" name="Content Placeholder 2"/>
          <p:cNvSpPr>
            <a:spLocks noGrp="1"/>
          </p:cNvSpPr>
          <p:nvPr>
            <p:ph sz="half" idx="1" hasCustomPrompt="1"/>
          </p:nvPr>
        </p:nvSpPr>
        <p:spPr>
          <a:xfrm>
            <a:off x="457200" y="1200647"/>
            <a:ext cx="7619967" cy="1877113"/>
          </a:xfrm>
          <a:prstGeom prst="rect">
            <a:avLst/>
          </a:prstGeom>
        </p:spPr>
        <p:txBody>
          <a:bodyPr/>
          <a:lstStyle>
            <a:lvl1pPr marL="0" indent="0">
              <a:lnSpc>
                <a:spcPct val="130000"/>
              </a:lnSpc>
              <a:buNone/>
              <a:defRPr sz="1600" b="0" i="0" baseline="0">
                <a:solidFill>
                  <a:srgbClr val="3C3C3B"/>
                </a:solidFill>
                <a:latin typeface="Open Sans Regular" charset="0"/>
                <a:cs typeface="Open Sans Light" charset="0"/>
              </a:defRPr>
            </a:lvl1pPr>
            <a:lvl2pPr>
              <a:defRPr sz="1600" b="0" i="0">
                <a:solidFill>
                  <a:srgbClr val="323C41"/>
                </a:solidFill>
                <a:latin typeface="Proxima Nova Light"/>
                <a:cs typeface="Proxima Nova Light"/>
              </a:defRPr>
            </a:lvl2pPr>
            <a:lvl3pPr>
              <a:defRPr sz="1600" b="0" i="0">
                <a:solidFill>
                  <a:srgbClr val="323C41"/>
                </a:solidFill>
                <a:latin typeface="Proxima Nova Light"/>
                <a:cs typeface="Proxima Nova Light"/>
              </a:defRPr>
            </a:lvl3pPr>
            <a:lvl4pPr>
              <a:defRPr sz="1600" b="0" i="0">
                <a:solidFill>
                  <a:srgbClr val="323C41"/>
                </a:solidFill>
                <a:latin typeface="Proxima Nova Light"/>
                <a:cs typeface="Proxima Nova Light"/>
              </a:defRPr>
            </a:lvl4pPr>
            <a:lvl5pPr>
              <a:defRPr sz="1600" b="0" i="0">
                <a:solidFill>
                  <a:srgbClr val="323C41"/>
                </a:solidFill>
                <a:latin typeface="Proxima Nova Light"/>
                <a:cs typeface="Proxima Nova Light"/>
              </a:defRPr>
            </a:lvl5pPr>
            <a:lvl6pPr>
              <a:defRPr sz="1800"/>
            </a:lvl6pPr>
            <a:lvl7pPr>
              <a:defRPr sz="1800"/>
            </a:lvl7pPr>
            <a:lvl8pPr>
              <a:defRPr sz="1800"/>
            </a:lvl8pPr>
            <a:lvl9pPr>
              <a:defRPr sz="1800"/>
            </a:lvl9pPr>
          </a:lstStyle>
          <a:p>
            <a:pPr lvl="0"/>
            <a:r>
              <a:rPr lang="en-US" dirty="0"/>
              <a:t>Click to edit text box…</a:t>
            </a:r>
          </a:p>
        </p:txBody>
      </p:sp>
      <p:sp>
        <p:nvSpPr>
          <p:cNvPr id="5" name="Content Placeholder 2"/>
          <p:cNvSpPr>
            <a:spLocks noGrp="1"/>
          </p:cNvSpPr>
          <p:nvPr>
            <p:ph sz="half" idx="11" hasCustomPrompt="1"/>
          </p:nvPr>
        </p:nvSpPr>
        <p:spPr>
          <a:xfrm>
            <a:off x="1279408" y="3077760"/>
            <a:ext cx="6170734" cy="1114176"/>
          </a:xfrm>
          <a:prstGeom prst="rect">
            <a:avLst/>
          </a:prstGeom>
        </p:spPr>
        <p:txBody>
          <a:bodyPr/>
          <a:lstStyle>
            <a:lvl1pPr>
              <a:defRPr sz="1400" b="1" i="0" baseline="0">
                <a:solidFill>
                  <a:srgbClr val="4D4D4C"/>
                </a:solidFill>
                <a:latin typeface="Open Sans Semibold" charset="0"/>
                <a:cs typeface="Open Sans Semibold"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MAKE ALL BULLET POINTS UPPERCASE</a:t>
            </a:r>
          </a:p>
        </p:txBody>
      </p:sp>
    </p:spTree>
    <p:extLst>
      <p:ext uri="{BB962C8B-B14F-4D97-AF65-F5344CB8AC3E}">
        <p14:creationId xmlns:p14="http://schemas.microsoft.com/office/powerpoint/2010/main" val="1714282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edia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sz="half" idx="10" hasCustomPrompt="1"/>
          </p:nvPr>
        </p:nvSpPr>
        <p:spPr>
          <a:xfrm>
            <a:off x="578736" y="416279"/>
            <a:ext cx="6758010" cy="3551790"/>
          </a:xfrm>
          <a:prstGeom prst="rect">
            <a:avLst/>
          </a:prstGeom>
          <a:ln w="57150" cap="rnd" cmpd="sng">
            <a:solidFill>
              <a:schemeClr val="bg1"/>
            </a:solidFill>
            <a:prstDash val="solid"/>
            <a:round/>
          </a:ln>
        </p:spPr>
        <p:txBody>
          <a:bodyPr/>
          <a:lstStyle>
            <a:lvl1pPr marL="0" indent="0">
              <a:lnSpc>
                <a:spcPct val="130000"/>
              </a:lnSpc>
              <a:buNone/>
              <a:defRPr sz="1600" b="0" i="0" baseline="0">
                <a:solidFill>
                  <a:srgbClr val="4D4D4C"/>
                </a:solidFill>
                <a:latin typeface="Open Sans Light" charset="0"/>
                <a:cs typeface="Open Sans Light" charset="0"/>
              </a:defRPr>
            </a:lvl1pPr>
            <a:lvl2pPr>
              <a:defRPr sz="1600" b="0" i="0">
                <a:solidFill>
                  <a:srgbClr val="323C41"/>
                </a:solidFill>
                <a:latin typeface="Proxima Nova Light"/>
                <a:cs typeface="Proxima Nova Light"/>
              </a:defRPr>
            </a:lvl2pPr>
            <a:lvl3pPr>
              <a:defRPr sz="1600" b="0" i="0">
                <a:solidFill>
                  <a:srgbClr val="323C41"/>
                </a:solidFill>
                <a:latin typeface="Proxima Nova Light"/>
                <a:cs typeface="Proxima Nova Light"/>
              </a:defRPr>
            </a:lvl3pPr>
            <a:lvl4pPr>
              <a:defRPr sz="1600" b="0" i="0">
                <a:solidFill>
                  <a:srgbClr val="323C41"/>
                </a:solidFill>
                <a:latin typeface="Proxima Nova Light"/>
                <a:cs typeface="Proxima Nova Light"/>
              </a:defRPr>
            </a:lvl4pPr>
            <a:lvl5pPr>
              <a:defRPr sz="1600" b="0" i="0">
                <a:solidFill>
                  <a:srgbClr val="323C41"/>
                </a:solidFill>
                <a:latin typeface="Proxima Nova Light"/>
                <a:cs typeface="Proxima Nova Light"/>
              </a:defRPr>
            </a:lvl5pPr>
            <a:lvl6pPr>
              <a:defRPr sz="1800"/>
            </a:lvl6pPr>
            <a:lvl7pPr>
              <a:defRPr sz="1800"/>
            </a:lvl7pPr>
            <a:lvl8pPr>
              <a:defRPr sz="1800"/>
            </a:lvl8pPr>
            <a:lvl9pPr>
              <a:defRPr sz="1800"/>
            </a:lvl9pPr>
          </a:lstStyle>
          <a:p>
            <a:pPr lvl="0"/>
            <a:r>
              <a:rPr lang="en-US" dirty="0"/>
              <a:t>Add media…</a:t>
            </a:r>
          </a:p>
        </p:txBody>
      </p:sp>
    </p:spTree>
    <p:extLst>
      <p:ext uri="{BB962C8B-B14F-4D97-AF65-F5344CB8AC3E}">
        <p14:creationId xmlns:p14="http://schemas.microsoft.com/office/powerpoint/2010/main" val="1736381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baseline="0">
                <a:solidFill>
                  <a:srgbClr val="4D4D4C"/>
                </a:solidFill>
              </a:defRPr>
            </a:lvl1pPr>
          </a:lstStyle>
          <a:p>
            <a:r>
              <a:rPr lang="en-US" dirty="0"/>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5493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F16D7CA-F50B-E54F-AF84-443D150DA5A3}" type="datetimeFigureOut">
              <a:rPr lang="en-US" smtClean="0"/>
              <a:t>10/10/2022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E06BC76-4B2E-9146-A87E-4448D2AEE03D}" type="slidenum">
              <a:rPr lang="en-US" smtClean="0"/>
              <a:t>‹#›</a:t>
            </a:fld>
            <a:endParaRPr lang="en-US"/>
          </a:p>
        </p:txBody>
      </p:sp>
    </p:spTree>
    <p:extLst>
      <p:ext uri="{BB962C8B-B14F-4D97-AF65-F5344CB8AC3E}">
        <p14:creationId xmlns:p14="http://schemas.microsoft.com/office/powerpoint/2010/main" val="48220990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4" r:id="rId3"/>
    <p:sldLayoutId id="2147483727" r:id="rId4"/>
    <p:sldLayoutId id="2147483735"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dit.umd.edu/analytics"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mailto:mkrol@umd.edu" TargetMode="External"/><Relationship Id="rId5" Type="http://schemas.openxmlformats.org/officeDocument/2006/relationships/hyperlink" Target="mailto:abiller@umd.edu" TargetMode="External"/><Relationship Id="rId4" Type="http://schemas.openxmlformats.org/officeDocument/2006/relationships/hyperlink" Target="mailto:mclark19@umd.edu"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Subtitle 9"/>
          <p:cNvSpPr>
            <a:spLocks noGrp="1"/>
          </p:cNvSpPr>
          <p:nvPr>
            <p:ph type="subTitle" idx="1"/>
          </p:nvPr>
        </p:nvSpPr>
        <p:spPr/>
        <p:txBody>
          <a:bodyPr/>
          <a:lstStyle/>
          <a:p>
            <a:r>
              <a:rPr lang="en-US" dirty="0"/>
              <a:t>Generating Show-stopping insights from LMS (CANVAS) Data</a:t>
            </a:r>
          </a:p>
        </p:txBody>
      </p:sp>
      <p:sp>
        <p:nvSpPr>
          <p:cNvPr id="12" name="TextBox 11"/>
          <p:cNvSpPr txBox="1"/>
          <p:nvPr/>
        </p:nvSpPr>
        <p:spPr>
          <a:xfrm>
            <a:off x="335478" y="4405023"/>
            <a:ext cx="2026059" cy="286232"/>
          </a:xfrm>
          <a:prstGeom prst="rect">
            <a:avLst/>
          </a:prstGeom>
        </p:spPr>
        <p:txBody>
          <a:bodyPr vert="horz" wrap="square" lIns="91440" tIns="45720" rIns="91440" bIns="45720" rtlCol="0" anchor="t" anchorCtr="0">
            <a:spAutoFit/>
          </a:bodyPr>
          <a:lstStyle/>
          <a:p>
            <a:pPr marL="0" marR="0" indent="0" algn="l" defTabSz="685800" rtl="0" eaLnBrk="1" fontAlgn="auto" latinLnBrk="0" hangingPunct="1">
              <a:lnSpc>
                <a:spcPct val="90000"/>
              </a:lnSpc>
              <a:spcBef>
                <a:spcPct val="0"/>
              </a:spcBef>
              <a:spcAft>
                <a:spcPts val="0"/>
              </a:spcAft>
              <a:buClrTx/>
              <a:buSzTx/>
              <a:buFontTx/>
              <a:buNone/>
              <a:tabLst/>
            </a:pPr>
            <a:r>
              <a:rPr lang="en-US" sz="1400" kern="1200" cap="none" baseline="0" dirty="0">
                <a:solidFill>
                  <a:schemeClr val="bg1"/>
                </a:solidFill>
                <a:latin typeface="Open Sans Extrabold" charset="0"/>
                <a:ea typeface="+mj-ea"/>
                <a:cs typeface="Open Sans Light" charset="0"/>
              </a:rPr>
              <a:t>PRESENTATION BY:</a:t>
            </a:r>
          </a:p>
        </p:txBody>
      </p:sp>
      <p:sp>
        <p:nvSpPr>
          <p:cNvPr id="13" name="TextBox 12"/>
          <p:cNvSpPr txBox="1"/>
          <p:nvPr/>
        </p:nvSpPr>
        <p:spPr>
          <a:xfrm>
            <a:off x="2218411" y="4405023"/>
            <a:ext cx="4572000" cy="286232"/>
          </a:xfrm>
          <a:prstGeom prst="rect">
            <a:avLst/>
          </a:prstGeom>
        </p:spPr>
        <p:txBody>
          <a:bodyPr vert="horz" wrap="square" lIns="91440" tIns="45720" rIns="91440" bIns="45720" rtlCol="0" anchor="t" anchorCtr="0">
            <a:spAutoFit/>
          </a:bodyPr>
          <a:lstStyle/>
          <a:p>
            <a:pPr marL="0" marR="0" indent="0" algn="l" defTabSz="685800" rtl="0" eaLnBrk="1" fontAlgn="auto" latinLnBrk="0" hangingPunct="1">
              <a:lnSpc>
                <a:spcPct val="90000"/>
              </a:lnSpc>
              <a:spcBef>
                <a:spcPct val="0"/>
              </a:spcBef>
              <a:spcAft>
                <a:spcPts val="0"/>
              </a:spcAft>
              <a:buClrTx/>
              <a:buSzTx/>
              <a:buFontTx/>
              <a:buNone/>
              <a:tabLst/>
            </a:pPr>
            <a:r>
              <a:rPr lang="en-US" sz="1400" kern="1200" cap="none" baseline="0" dirty="0">
                <a:solidFill>
                  <a:schemeClr val="bg1"/>
                </a:solidFill>
                <a:latin typeface="Open Sans Extrabold" charset="0"/>
                <a:ea typeface="+mj-ea"/>
                <a:cs typeface="Open Sans Light" charset="0"/>
              </a:rPr>
              <a:t>Martyn Clark, Alia Lancaster, Megan Masters</a:t>
            </a:r>
          </a:p>
        </p:txBody>
      </p:sp>
    </p:spTree>
    <p:extLst>
      <p:ext uri="{BB962C8B-B14F-4D97-AF65-F5344CB8AC3E}">
        <p14:creationId xmlns:p14="http://schemas.microsoft.com/office/powerpoint/2010/main" val="1720199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235" y="717038"/>
            <a:ext cx="6583715" cy="241554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7886" y="89534"/>
            <a:ext cx="2578894" cy="355758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1794" y="3185566"/>
            <a:ext cx="4364831" cy="1321594"/>
          </a:xfrm>
          <a:prstGeom prst="rect">
            <a:avLst/>
          </a:prstGeom>
        </p:spPr>
      </p:pic>
      <p:sp>
        <p:nvSpPr>
          <p:cNvPr id="12" name="TextBox 15"/>
          <p:cNvSpPr txBox="1"/>
          <p:nvPr/>
        </p:nvSpPr>
        <p:spPr>
          <a:xfrm>
            <a:off x="3027917" y="3610043"/>
            <a:ext cx="789594" cy="3000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unpack</a:t>
            </a:r>
          </a:p>
        </p:txBody>
      </p:sp>
      <p:cxnSp>
        <p:nvCxnSpPr>
          <p:cNvPr id="13" name="Straight Arrow Connector 12"/>
          <p:cNvCxnSpPr/>
          <p:nvPr/>
        </p:nvCxnSpPr>
        <p:spPr>
          <a:xfrm>
            <a:off x="2551518" y="3882304"/>
            <a:ext cx="1947497" cy="6595"/>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5"/>
          <a:stretch>
            <a:fillRect/>
          </a:stretch>
        </p:blipFill>
        <p:spPr>
          <a:xfrm>
            <a:off x="195704" y="3213023"/>
            <a:ext cx="2364581" cy="1471613"/>
          </a:xfrm>
          <a:prstGeom prst="rect">
            <a:avLst/>
          </a:prstGeom>
        </p:spPr>
      </p:pic>
      <p:sp>
        <p:nvSpPr>
          <p:cNvPr id="15" name="TextBox 16"/>
          <p:cNvSpPr txBox="1"/>
          <p:nvPr/>
        </p:nvSpPr>
        <p:spPr>
          <a:xfrm>
            <a:off x="4577185" y="4499969"/>
            <a:ext cx="328839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….we blew up a 1 TB drive.</a:t>
            </a:r>
          </a:p>
        </p:txBody>
      </p:sp>
      <p:sp>
        <p:nvSpPr>
          <p:cNvPr id="17" name="TextBox 8"/>
          <p:cNvSpPr txBox="1"/>
          <p:nvPr/>
        </p:nvSpPr>
        <p:spPr>
          <a:xfrm>
            <a:off x="195704" y="293425"/>
            <a:ext cx="557321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When trying to unpack the “request table” folder…..</a:t>
            </a:r>
          </a:p>
        </p:txBody>
      </p:sp>
    </p:spTree>
    <p:extLst>
      <p:ext uri="{BB962C8B-B14F-4D97-AF65-F5344CB8AC3E}">
        <p14:creationId xmlns:p14="http://schemas.microsoft.com/office/powerpoint/2010/main" val="628703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rved Down Arrow 1"/>
          <p:cNvSpPr/>
          <p:nvPr/>
        </p:nvSpPr>
        <p:spPr>
          <a:xfrm rot="10800000">
            <a:off x="7102186" y="2643870"/>
            <a:ext cx="1179242" cy="669671"/>
          </a:xfrm>
          <a:prstGeom prst="curved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schemeClr val="tx1"/>
              </a:solidFill>
            </a:endParaRPr>
          </a:p>
        </p:txBody>
      </p:sp>
      <p:sp>
        <p:nvSpPr>
          <p:cNvPr id="3" name="Flowchart: Multidocument 2"/>
          <p:cNvSpPr/>
          <p:nvPr/>
        </p:nvSpPr>
        <p:spPr>
          <a:xfrm>
            <a:off x="7472964" y="1954833"/>
            <a:ext cx="1221059" cy="954028"/>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 name="Curved Down Arrow 3"/>
          <p:cNvSpPr/>
          <p:nvPr/>
        </p:nvSpPr>
        <p:spPr>
          <a:xfrm>
            <a:off x="7210911" y="1553181"/>
            <a:ext cx="1179242" cy="669671"/>
          </a:xfrm>
          <a:prstGeom prst="curved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schemeClr val="tx1"/>
              </a:solidFill>
            </a:endParaRPr>
          </a:p>
        </p:txBody>
      </p:sp>
      <p:pic>
        <p:nvPicPr>
          <p:cNvPr id="5" name="Picture 4"/>
          <p:cNvPicPr>
            <a:picLocks noChangeAspect="1"/>
          </p:cNvPicPr>
          <p:nvPr/>
        </p:nvPicPr>
        <p:blipFill>
          <a:blip r:embed="rId2"/>
          <a:stretch>
            <a:fillRect/>
          </a:stretch>
        </p:blipFill>
        <p:spPr>
          <a:xfrm>
            <a:off x="138290" y="1235786"/>
            <a:ext cx="6030925" cy="2816165"/>
          </a:xfrm>
          <a:prstGeom prst="rect">
            <a:avLst/>
          </a:prstGeom>
        </p:spPr>
      </p:pic>
      <p:cxnSp>
        <p:nvCxnSpPr>
          <p:cNvPr id="6" name="Straight Arrow Connector 5"/>
          <p:cNvCxnSpPr/>
          <p:nvPr/>
        </p:nvCxnSpPr>
        <p:spPr>
          <a:xfrm>
            <a:off x="5575411" y="3607700"/>
            <a:ext cx="0" cy="8193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5575411" y="3942343"/>
            <a:ext cx="122290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Thousands more</a:t>
            </a:r>
          </a:p>
        </p:txBody>
      </p:sp>
      <p:sp>
        <p:nvSpPr>
          <p:cNvPr id="8" name="TextBox 9"/>
          <p:cNvSpPr txBox="1"/>
          <p:nvPr/>
        </p:nvSpPr>
        <p:spPr>
          <a:xfrm>
            <a:off x="6383535" y="485613"/>
            <a:ext cx="2447365"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 “Manually” extract single term by iterating through zipped files and writing relevant portions to disk. </a:t>
            </a:r>
          </a:p>
        </p:txBody>
      </p:sp>
      <p:sp>
        <p:nvSpPr>
          <p:cNvPr id="9" name="TextBox 10"/>
          <p:cNvSpPr txBox="1"/>
          <p:nvPr/>
        </p:nvSpPr>
        <p:spPr>
          <a:xfrm>
            <a:off x="7210911" y="3734558"/>
            <a:ext cx="17948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“Unpacked” Spring 2017 requests: </a:t>
            </a:r>
          </a:p>
          <a:p>
            <a:pPr marL="214313" indent="-214313">
              <a:buFont typeface="Arial" panose="020B0604020202020204" pitchFamily="34" charset="0"/>
              <a:buChar char="•"/>
            </a:pPr>
            <a:r>
              <a:rPr lang="en-US" sz="1350" dirty="0"/>
              <a:t>346 GB</a:t>
            </a:r>
          </a:p>
          <a:p>
            <a:pPr marL="214313" indent="-214313">
              <a:buFont typeface="Arial" panose="020B0604020202020204" pitchFamily="34" charset="0"/>
              <a:buChar char="•"/>
            </a:pPr>
            <a:r>
              <a:rPr lang="en-US" sz="1350" dirty="0"/>
              <a:t>800M rows</a:t>
            </a:r>
          </a:p>
        </p:txBody>
      </p:sp>
      <p:sp>
        <p:nvSpPr>
          <p:cNvPr id="10" name="TextBox 11"/>
          <p:cNvSpPr txBox="1"/>
          <p:nvPr/>
        </p:nvSpPr>
        <p:spPr>
          <a:xfrm>
            <a:off x="407156" y="678863"/>
            <a:ext cx="54605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We had to develop a work-around for request data</a:t>
            </a:r>
            <a:endParaRPr lang="en-US" sz="1350" dirty="0"/>
          </a:p>
        </p:txBody>
      </p:sp>
    </p:spTree>
    <p:extLst>
      <p:ext uri="{BB962C8B-B14F-4D97-AF65-F5344CB8AC3E}">
        <p14:creationId xmlns:p14="http://schemas.microsoft.com/office/powerpoint/2010/main" val="2919958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 y="108036"/>
            <a:ext cx="8864082" cy="4613780"/>
          </a:xfrm>
          <a:prstGeom prst="rect">
            <a:avLst/>
          </a:prstGeom>
        </p:spPr>
      </p:pic>
    </p:spTree>
    <p:extLst>
      <p:ext uri="{BB962C8B-B14F-4D97-AF65-F5344CB8AC3E}">
        <p14:creationId xmlns:p14="http://schemas.microsoft.com/office/powerpoint/2010/main" val="1020601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BALANCING EFFORT AND INSIGHT</a:t>
            </a:r>
          </a:p>
        </p:txBody>
      </p:sp>
      <p:sp>
        <p:nvSpPr>
          <p:cNvPr id="4" name="Text Placeholder 3"/>
          <p:cNvSpPr>
            <a:spLocks noGrp="1"/>
          </p:cNvSpPr>
          <p:nvPr>
            <p:ph type="body" sz="half" idx="2"/>
          </p:nvPr>
        </p:nvSpPr>
        <p:spPr/>
        <p:txBody>
          <a:bodyPr>
            <a:normAutofit/>
          </a:bodyPr>
          <a:lstStyle/>
          <a:p>
            <a:pPr marL="285750" indent="-285750">
              <a:buFont typeface="Arial" panose="020B0604020202020204" pitchFamily="34" charset="0"/>
              <a:buChar char="•"/>
            </a:pPr>
            <a:r>
              <a:rPr lang="en-US" sz="1600" dirty="0">
                <a:latin typeface="Open Sans Regular"/>
              </a:rPr>
              <a:t>Enterprise wide usage patterns</a:t>
            </a:r>
          </a:p>
          <a:p>
            <a:endParaRPr lang="en-US" sz="1600" dirty="0">
              <a:latin typeface="Open Sans Regular"/>
            </a:endParaRPr>
          </a:p>
        </p:txBody>
      </p:sp>
      <p:pic>
        <p:nvPicPr>
          <p:cNvPr id="5" name="Picture Placeholder 4"/>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7237" b="-75"/>
          <a:stretch/>
        </p:blipFill>
        <p:spPr>
          <a:xfrm>
            <a:off x="4945442" y="230344"/>
            <a:ext cx="2984766" cy="4523140"/>
          </a:xfrm>
        </p:spPr>
      </p:pic>
    </p:spTree>
    <p:extLst>
      <p:ext uri="{BB962C8B-B14F-4D97-AF65-F5344CB8AC3E}">
        <p14:creationId xmlns:p14="http://schemas.microsoft.com/office/powerpoint/2010/main" val="1132481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Grp="1" noChangeAspect="1"/>
          </p:cNvPicPr>
          <p:nvPr/>
        </p:nvPicPr>
        <p:blipFill rotWithShape="1">
          <a:blip r:embed="rId3"/>
          <a:srcRect t="16720" r="70870" b="26620"/>
          <a:stretch/>
        </p:blipFill>
        <p:spPr>
          <a:xfrm>
            <a:off x="87649" y="-8144"/>
            <a:ext cx="8968701" cy="4838701"/>
          </a:xfrm>
          <a:prstGeom prst="rect">
            <a:avLst/>
          </a:prstGeom>
        </p:spPr>
      </p:pic>
    </p:spTree>
    <p:extLst>
      <p:ext uri="{BB962C8B-B14F-4D97-AF65-F5344CB8AC3E}">
        <p14:creationId xmlns:p14="http://schemas.microsoft.com/office/powerpoint/2010/main" val="2940988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1FF328C-044F-5743-8410-112FBA728625}"/>
              </a:ext>
            </a:extLst>
          </p:cNvPr>
          <p:cNvSpPr txBox="1">
            <a:spLocks/>
          </p:cNvSpPr>
          <p:nvPr/>
        </p:nvSpPr>
        <p:spPr>
          <a:xfrm>
            <a:off x="296656" y="230905"/>
            <a:ext cx="7619967" cy="687508"/>
          </a:xfrm>
          <a:prstGeom prst="rect">
            <a:avLst/>
          </a:prstGeom>
        </p:spPr>
        <p:txBody>
          <a:bodyPr>
            <a:normAutofit fontScale="77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WHAT DO STUDENTS DO ON READING DAY?</a:t>
            </a:r>
          </a:p>
        </p:txBody>
      </p:sp>
      <p:cxnSp>
        <p:nvCxnSpPr>
          <p:cNvPr id="4" name="Straight Connector 3"/>
          <p:cNvCxnSpPr/>
          <p:nvPr/>
        </p:nvCxnSpPr>
        <p:spPr>
          <a:xfrm>
            <a:off x="1810139" y="1772816"/>
            <a:ext cx="9330" cy="2248678"/>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634343" y="1772816"/>
            <a:ext cx="9330" cy="2248678"/>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430555" y="1772816"/>
            <a:ext cx="9330" cy="2248678"/>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39208" y="1772816"/>
            <a:ext cx="9330" cy="2248678"/>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60302" y="1772816"/>
            <a:ext cx="9330" cy="2248678"/>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62735" y="1772816"/>
            <a:ext cx="9330" cy="2248678"/>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665169" y="1772816"/>
            <a:ext cx="9330" cy="2248678"/>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819469" y="2086219"/>
            <a:ext cx="4208107" cy="42371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0138" y="3161811"/>
            <a:ext cx="3396343" cy="4237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691373" y="4011382"/>
            <a:ext cx="274851" cy="244682"/>
          </a:xfrm>
          <a:prstGeom prst="rect">
            <a:avLst/>
          </a:prstGeom>
        </p:spPr>
        <p:txBody>
          <a:bodyPr vert="horz" wrap="square" lIns="91440" tIns="45720" rIns="91440" bIns="45720" rtlCol="0" anchor="t" anchorCtr="0">
            <a:spAutoFit/>
          </a:bodyPr>
          <a:lstStyle/>
          <a:p>
            <a:pPr marL="0" marR="0" indent="0" algn="l" defTabSz="685800" rtl="0" eaLnBrk="1" fontAlgn="auto" latinLnBrk="0" hangingPunct="1">
              <a:lnSpc>
                <a:spcPct val="90000"/>
              </a:lnSpc>
              <a:spcBef>
                <a:spcPct val="0"/>
              </a:spcBef>
              <a:spcAft>
                <a:spcPts val="0"/>
              </a:spcAft>
              <a:buClrTx/>
              <a:buSzTx/>
              <a:buFontTx/>
              <a:buNone/>
              <a:tabLst/>
            </a:pPr>
            <a:r>
              <a:rPr lang="en-US" sz="1100" b="0" i="0" kern="1200" cap="none" baseline="0" dirty="0">
                <a:latin typeface="Proxima Nova Extrabold" charset="0"/>
                <a:ea typeface="+mj-ea"/>
                <a:cs typeface="Proxima Nova Light"/>
              </a:rPr>
              <a:t>0</a:t>
            </a:r>
          </a:p>
        </p:txBody>
      </p:sp>
      <p:sp>
        <p:nvSpPr>
          <p:cNvPr id="19" name="TextBox 18"/>
          <p:cNvSpPr txBox="1"/>
          <p:nvPr/>
        </p:nvSpPr>
        <p:spPr>
          <a:xfrm>
            <a:off x="2375620" y="4014486"/>
            <a:ext cx="610178" cy="244682"/>
          </a:xfrm>
          <a:prstGeom prst="rect">
            <a:avLst/>
          </a:prstGeom>
        </p:spPr>
        <p:txBody>
          <a:bodyPr vert="horz" wrap="square" lIns="91440" tIns="45720" rIns="91440" bIns="45720" rtlCol="0" anchor="t" anchorCtr="0">
            <a:spAutoFit/>
          </a:bodyPr>
          <a:lstStyle/>
          <a:p>
            <a:pPr marL="0" marR="0" indent="0" algn="l" defTabSz="685800" rtl="0" eaLnBrk="1" fontAlgn="auto" latinLnBrk="0" hangingPunct="1">
              <a:lnSpc>
                <a:spcPct val="90000"/>
              </a:lnSpc>
              <a:spcBef>
                <a:spcPct val="0"/>
              </a:spcBef>
              <a:spcAft>
                <a:spcPts val="0"/>
              </a:spcAft>
              <a:buClrTx/>
              <a:buSzTx/>
              <a:buFontTx/>
              <a:buNone/>
              <a:tabLst/>
            </a:pPr>
            <a:r>
              <a:rPr lang="en-US" sz="1100" dirty="0">
                <a:latin typeface="Proxima Nova Extrabold" charset="0"/>
                <a:ea typeface="+mj-ea"/>
                <a:cs typeface="Proxima Nova Light"/>
              </a:rPr>
              <a:t>5,000</a:t>
            </a:r>
            <a:endParaRPr lang="en-US" sz="1100" b="0" i="0" kern="1200" cap="none" baseline="0" dirty="0">
              <a:latin typeface="Proxima Nova Extrabold" charset="0"/>
              <a:ea typeface="+mj-ea"/>
              <a:cs typeface="Proxima Nova Light"/>
            </a:endParaRPr>
          </a:p>
        </p:txBody>
      </p:sp>
      <p:sp>
        <p:nvSpPr>
          <p:cNvPr id="20" name="TextBox 19"/>
          <p:cNvSpPr txBox="1"/>
          <p:nvPr/>
        </p:nvSpPr>
        <p:spPr>
          <a:xfrm>
            <a:off x="3143848" y="4017590"/>
            <a:ext cx="610178" cy="244682"/>
          </a:xfrm>
          <a:prstGeom prst="rect">
            <a:avLst/>
          </a:prstGeom>
        </p:spPr>
        <p:txBody>
          <a:bodyPr vert="horz" wrap="square" lIns="91440" tIns="45720" rIns="91440" bIns="45720" rtlCol="0" anchor="t" anchorCtr="0">
            <a:spAutoFit/>
          </a:bodyPr>
          <a:lstStyle/>
          <a:p>
            <a:pPr marL="0" marR="0" indent="0" algn="l" defTabSz="685800" rtl="0" eaLnBrk="1" fontAlgn="auto" latinLnBrk="0" hangingPunct="1">
              <a:lnSpc>
                <a:spcPct val="90000"/>
              </a:lnSpc>
              <a:spcBef>
                <a:spcPct val="0"/>
              </a:spcBef>
              <a:spcAft>
                <a:spcPts val="0"/>
              </a:spcAft>
              <a:buClrTx/>
              <a:buSzTx/>
              <a:buFontTx/>
              <a:buNone/>
              <a:tabLst/>
            </a:pPr>
            <a:r>
              <a:rPr lang="en-US" sz="1100" dirty="0">
                <a:latin typeface="Proxima Nova Extrabold" charset="0"/>
                <a:ea typeface="+mj-ea"/>
                <a:cs typeface="Proxima Nova Light"/>
              </a:rPr>
              <a:t>10,000</a:t>
            </a:r>
            <a:endParaRPr lang="en-US" sz="1100" b="0" i="0" kern="1200" cap="none" baseline="0" dirty="0">
              <a:latin typeface="Proxima Nova Extrabold" charset="0"/>
              <a:ea typeface="+mj-ea"/>
              <a:cs typeface="Proxima Nova Light"/>
            </a:endParaRPr>
          </a:p>
        </p:txBody>
      </p:sp>
      <p:sp>
        <p:nvSpPr>
          <p:cNvPr id="21" name="TextBox 20"/>
          <p:cNvSpPr txBox="1"/>
          <p:nvPr/>
        </p:nvSpPr>
        <p:spPr>
          <a:xfrm>
            <a:off x="3943449" y="4016605"/>
            <a:ext cx="610178" cy="244682"/>
          </a:xfrm>
          <a:prstGeom prst="rect">
            <a:avLst/>
          </a:prstGeom>
        </p:spPr>
        <p:txBody>
          <a:bodyPr vert="horz" wrap="square" lIns="91440" tIns="45720" rIns="91440" bIns="45720" rtlCol="0" anchor="t" anchorCtr="0">
            <a:spAutoFit/>
          </a:bodyPr>
          <a:lstStyle/>
          <a:p>
            <a:pPr marL="0" marR="0" indent="0" algn="l" defTabSz="685800" rtl="0" eaLnBrk="1" fontAlgn="auto" latinLnBrk="0" hangingPunct="1">
              <a:lnSpc>
                <a:spcPct val="90000"/>
              </a:lnSpc>
              <a:spcBef>
                <a:spcPct val="0"/>
              </a:spcBef>
              <a:spcAft>
                <a:spcPts val="0"/>
              </a:spcAft>
              <a:buClrTx/>
              <a:buSzTx/>
              <a:buFontTx/>
              <a:buNone/>
              <a:tabLst/>
            </a:pPr>
            <a:r>
              <a:rPr lang="en-US" sz="1100" dirty="0">
                <a:latin typeface="Proxima Nova Extrabold" charset="0"/>
                <a:ea typeface="+mj-ea"/>
                <a:cs typeface="Proxima Nova Light"/>
              </a:rPr>
              <a:t>15,000</a:t>
            </a:r>
            <a:endParaRPr lang="en-US" sz="1100" b="0" i="0" kern="1200" cap="none" baseline="0" dirty="0">
              <a:latin typeface="Proxima Nova Extrabold" charset="0"/>
              <a:ea typeface="+mj-ea"/>
              <a:cs typeface="Proxima Nova Light"/>
            </a:endParaRPr>
          </a:p>
        </p:txBody>
      </p:sp>
      <p:sp>
        <p:nvSpPr>
          <p:cNvPr id="22" name="TextBox 21"/>
          <p:cNvSpPr txBox="1"/>
          <p:nvPr/>
        </p:nvSpPr>
        <p:spPr>
          <a:xfrm>
            <a:off x="4736552" y="4000273"/>
            <a:ext cx="610178" cy="244682"/>
          </a:xfrm>
          <a:prstGeom prst="rect">
            <a:avLst/>
          </a:prstGeom>
        </p:spPr>
        <p:txBody>
          <a:bodyPr vert="horz" wrap="square" lIns="91440" tIns="45720" rIns="91440" bIns="45720" rtlCol="0" anchor="t" anchorCtr="0">
            <a:spAutoFit/>
          </a:bodyPr>
          <a:lstStyle/>
          <a:p>
            <a:pPr marL="0" marR="0" indent="0" algn="l" defTabSz="685800" rtl="0" eaLnBrk="1" fontAlgn="auto" latinLnBrk="0" hangingPunct="1">
              <a:lnSpc>
                <a:spcPct val="90000"/>
              </a:lnSpc>
              <a:spcBef>
                <a:spcPct val="0"/>
              </a:spcBef>
              <a:spcAft>
                <a:spcPts val="0"/>
              </a:spcAft>
              <a:buClrTx/>
              <a:buSzTx/>
              <a:buFontTx/>
              <a:buNone/>
              <a:tabLst/>
            </a:pPr>
            <a:r>
              <a:rPr lang="en-US" sz="1100" dirty="0">
                <a:latin typeface="Proxima Nova Extrabold" charset="0"/>
                <a:ea typeface="+mj-ea"/>
                <a:cs typeface="Proxima Nova Light"/>
              </a:rPr>
              <a:t>20,000</a:t>
            </a:r>
            <a:endParaRPr lang="en-US" sz="1100" b="0" i="0" kern="1200" cap="none" baseline="0" dirty="0">
              <a:latin typeface="Proxima Nova Extrabold" charset="0"/>
              <a:ea typeface="+mj-ea"/>
              <a:cs typeface="Proxima Nova Light"/>
            </a:endParaRPr>
          </a:p>
        </p:txBody>
      </p:sp>
      <p:sp>
        <p:nvSpPr>
          <p:cNvPr id="24" name="TextBox 23"/>
          <p:cNvSpPr txBox="1"/>
          <p:nvPr/>
        </p:nvSpPr>
        <p:spPr>
          <a:xfrm>
            <a:off x="5557646" y="4000273"/>
            <a:ext cx="610178" cy="244682"/>
          </a:xfrm>
          <a:prstGeom prst="rect">
            <a:avLst/>
          </a:prstGeom>
        </p:spPr>
        <p:txBody>
          <a:bodyPr vert="horz" wrap="square" lIns="91440" tIns="45720" rIns="91440" bIns="45720" rtlCol="0" anchor="t" anchorCtr="0">
            <a:spAutoFit/>
          </a:bodyPr>
          <a:lstStyle/>
          <a:p>
            <a:pPr marL="0" marR="0" indent="0" algn="l" defTabSz="685800" rtl="0" eaLnBrk="1" fontAlgn="auto" latinLnBrk="0" hangingPunct="1">
              <a:lnSpc>
                <a:spcPct val="90000"/>
              </a:lnSpc>
              <a:spcBef>
                <a:spcPct val="0"/>
              </a:spcBef>
              <a:spcAft>
                <a:spcPts val="0"/>
              </a:spcAft>
              <a:buClrTx/>
              <a:buSzTx/>
              <a:buFontTx/>
              <a:buNone/>
              <a:tabLst/>
            </a:pPr>
            <a:r>
              <a:rPr lang="en-US" sz="1100" dirty="0">
                <a:latin typeface="Proxima Nova Extrabold" charset="0"/>
                <a:ea typeface="+mj-ea"/>
                <a:cs typeface="Proxima Nova Light"/>
              </a:rPr>
              <a:t>25,000</a:t>
            </a:r>
            <a:endParaRPr lang="en-US" sz="1100" b="0" i="0" kern="1200" cap="none" baseline="0" dirty="0">
              <a:latin typeface="Proxima Nova Extrabold" charset="0"/>
              <a:ea typeface="+mj-ea"/>
              <a:cs typeface="Proxima Nova Light"/>
            </a:endParaRPr>
          </a:p>
        </p:txBody>
      </p:sp>
      <p:sp>
        <p:nvSpPr>
          <p:cNvPr id="25" name="TextBox 24"/>
          <p:cNvSpPr txBox="1"/>
          <p:nvPr/>
        </p:nvSpPr>
        <p:spPr>
          <a:xfrm>
            <a:off x="6360368" y="4000273"/>
            <a:ext cx="610178" cy="244682"/>
          </a:xfrm>
          <a:prstGeom prst="rect">
            <a:avLst/>
          </a:prstGeom>
        </p:spPr>
        <p:txBody>
          <a:bodyPr vert="horz" wrap="square" lIns="91440" tIns="45720" rIns="91440" bIns="45720" rtlCol="0" anchor="t" anchorCtr="0">
            <a:spAutoFit/>
          </a:bodyPr>
          <a:lstStyle/>
          <a:p>
            <a:pPr marL="0" marR="0" indent="0" algn="l" defTabSz="685800" rtl="0" eaLnBrk="1" fontAlgn="auto" latinLnBrk="0" hangingPunct="1">
              <a:lnSpc>
                <a:spcPct val="90000"/>
              </a:lnSpc>
              <a:spcBef>
                <a:spcPct val="0"/>
              </a:spcBef>
              <a:spcAft>
                <a:spcPts val="0"/>
              </a:spcAft>
              <a:buClrTx/>
              <a:buSzTx/>
              <a:buFontTx/>
              <a:buNone/>
              <a:tabLst/>
            </a:pPr>
            <a:r>
              <a:rPr lang="en-US" sz="1100" dirty="0">
                <a:latin typeface="Proxima Nova Extrabold" charset="0"/>
                <a:ea typeface="+mj-ea"/>
                <a:cs typeface="Proxima Nova Light"/>
              </a:rPr>
              <a:t>30,000</a:t>
            </a:r>
            <a:endParaRPr lang="en-US" sz="1100" b="0" i="0" kern="1200" cap="none" baseline="0" dirty="0">
              <a:latin typeface="Proxima Nova Extrabold" charset="0"/>
              <a:ea typeface="+mj-ea"/>
              <a:cs typeface="Proxima Nova Light"/>
            </a:endParaRPr>
          </a:p>
        </p:txBody>
      </p:sp>
      <p:sp>
        <p:nvSpPr>
          <p:cNvPr id="26" name="TextBox 25"/>
          <p:cNvSpPr txBox="1"/>
          <p:nvPr/>
        </p:nvSpPr>
        <p:spPr>
          <a:xfrm>
            <a:off x="819172" y="2185458"/>
            <a:ext cx="1093605" cy="244682"/>
          </a:xfrm>
          <a:prstGeom prst="rect">
            <a:avLst/>
          </a:prstGeom>
        </p:spPr>
        <p:txBody>
          <a:bodyPr vert="horz" wrap="square" lIns="91440" tIns="45720" rIns="91440" bIns="45720" rtlCol="0" anchor="t" anchorCtr="0">
            <a:spAutoFit/>
          </a:bodyPr>
          <a:lstStyle/>
          <a:p>
            <a:pPr marL="0" marR="0" indent="0" algn="l" defTabSz="685800" rtl="0" eaLnBrk="1" fontAlgn="auto" latinLnBrk="0" hangingPunct="1">
              <a:lnSpc>
                <a:spcPct val="90000"/>
              </a:lnSpc>
              <a:spcBef>
                <a:spcPct val="0"/>
              </a:spcBef>
              <a:spcAft>
                <a:spcPts val="0"/>
              </a:spcAft>
              <a:buClrTx/>
              <a:buSzTx/>
              <a:buFontTx/>
              <a:buNone/>
              <a:tabLst/>
            </a:pPr>
            <a:r>
              <a:rPr lang="en-US" sz="1100" dirty="0">
                <a:latin typeface="Proxima Nova Extrabold" charset="0"/>
                <a:ea typeface="+mj-ea"/>
                <a:cs typeface="Proxima Nova Light"/>
              </a:rPr>
              <a:t>Reading Day</a:t>
            </a:r>
            <a:endParaRPr lang="en-US" sz="1100" b="0" i="0" kern="1200" cap="none" baseline="0" dirty="0">
              <a:latin typeface="Proxima Nova Extrabold" charset="0"/>
              <a:ea typeface="+mj-ea"/>
              <a:cs typeface="Proxima Nova Light"/>
            </a:endParaRPr>
          </a:p>
        </p:txBody>
      </p:sp>
      <p:sp>
        <p:nvSpPr>
          <p:cNvPr id="27" name="TextBox 26"/>
          <p:cNvSpPr txBox="1"/>
          <p:nvPr/>
        </p:nvSpPr>
        <p:spPr>
          <a:xfrm>
            <a:off x="629454" y="3263414"/>
            <a:ext cx="1162031" cy="244682"/>
          </a:xfrm>
          <a:prstGeom prst="rect">
            <a:avLst/>
          </a:prstGeom>
        </p:spPr>
        <p:txBody>
          <a:bodyPr vert="horz" wrap="square" lIns="91440" tIns="45720" rIns="91440" bIns="45720" rtlCol="0" anchor="t" anchorCtr="0">
            <a:spAutoFit/>
          </a:bodyPr>
          <a:lstStyle/>
          <a:p>
            <a:pPr marL="0" marR="0" indent="0" algn="l" defTabSz="685800" rtl="0" eaLnBrk="1" fontAlgn="auto" latinLnBrk="0" hangingPunct="1">
              <a:lnSpc>
                <a:spcPct val="90000"/>
              </a:lnSpc>
              <a:spcBef>
                <a:spcPct val="0"/>
              </a:spcBef>
              <a:spcAft>
                <a:spcPts val="0"/>
              </a:spcAft>
              <a:buClrTx/>
              <a:buSzTx/>
              <a:buFontTx/>
              <a:buNone/>
              <a:tabLst/>
            </a:pPr>
            <a:r>
              <a:rPr lang="en-US" sz="1100" dirty="0">
                <a:latin typeface="Proxima Nova Extrabold" charset="0"/>
                <a:ea typeface="+mj-ea"/>
                <a:cs typeface="Proxima Nova Light"/>
              </a:rPr>
              <a:t>Average Friday</a:t>
            </a:r>
            <a:endParaRPr lang="en-US" sz="1100" b="0" i="0" kern="1200" cap="none" baseline="0" dirty="0">
              <a:latin typeface="Proxima Nova Extrabold" charset="0"/>
              <a:ea typeface="+mj-ea"/>
              <a:cs typeface="Proxima Nova Light"/>
            </a:endParaRPr>
          </a:p>
        </p:txBody>
      </p:sp>
      <p:sp>
        <p:nvSpPr>
          <p:cNvPr id="29" name="Up Arrow 28"/>
          <p:cNvSpPr/>
          <p:nvPr/>
        </p:nvSpPr>
        <p:spPr>
          <a:xfrm>
            <a:off x="6150632" y="2041485"/>
            <a:ext cx="298580" cy="513183"/>
          </a:xfrm>
          <a:prstGeom prst="upArrow">
            <a:avLst/>
          </a:prstGeom>
          <a:solidFill>
            <a:srgbClr val="B33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933691" y="2615141"/>
            <a:ext cx="1031042" cy="369332"/>
          </a:xfrm>
          <a:prstGeom prst="rect">
            <a:avLst/>
          </a:prstGeom>
        </p:spPr>
        <p:txBody>
          <a:bodyPr vert="horz" wrap="square" lIns="91440" tIns="45720" rIns="91440" bIns="45720" rtlCol="0" anchor="t" anchorCtr="0">
            <a:spAutoFit/>
          </a:bodyPr>
          <a:lstStyle/>
          <a:p>
            <a:pPr marL="0" marR="0" indent="0" algn="l" defTabSz="685800" rtl="0" eaLnBrk="1" fontAlgn="auto" latinLnBrk="0" hangingPunct="1">
              <a:lnSpc>
                <a:spcPct val="90000"/>
              </a:lnSpc>
              <a:spcBef>
                <a:spcPct val="0"/>
              </a:spcBef>
              <a:spcAft>
                <a:spcPts val="0"/>
              </a:spcAft>
              <a:buClrTx/>
              <a:buSzTx/>
              <a:buFontTx/>
              <a:buNone/>
              <a:tabLst/>
            </a:pPr>
            <a:r>
              <a:rPr lang="en-US" sz="2000" b="1" i="0" kern="1200" cap="none" baseline="0" dirty="0">
                <a:solidFill>
                  <a:srgbClr val="B3371F"/>
                </a:solidFill>
                <a:latin typeface="Proxima Nova Extrabold" charset="0"/>
                <a:ea typeface="+mj-ea"/>
                <a:cs typeface="Proxima Nova Light"/>
              </a:rPr>
              <a:t>24%</a:t>
            </a:r>
            <a:endParaRPr lang="en-US" sz="1100" b="1" i="0" kern="1200" cap="none" baseline="0" dirty="0">
              <a:solidFill>
                <a:srgbClr val="B3371F"/>
              </a:solidFill>
              <a:latin typeface="Proxima Nova Extrabold" charset="0"/>
              <a:ea typeface="+mj-ea"/>
              <a:cs typeface="Proxima Nova Light"/>
            </a:endParaRPr>
          </a:p>
        </p:txBody>
      </p:sp>
      <p:sp>
        <p:nvSpPr>
          <p:cNvPr id="31" name="TextBox 30"/>
          <p:cNvSpPr txBox="1"/>
          <p:nvPr/>
        </p:nvSpPr>
        <p:spPr>
          <a:xfrm>
            <a:off x="819172" y="948714"/>
            <a:ext cx="5980922" cy="535531"/>
          </a:xfrm>
          <a:prstGeom prst="rect">
            <a:avLst/>
          </a:prstGeom>
        </p:spPr>
        <p:txBody>
          <a:bodyPr vert="horz" wrap="square" lIns="91440" tIns="45720" rIns="91440" bIns="45720" rtlCol="0" anchor="t" anchorCtr="0">
            <a:spAutoFit/>
          </a:bodyPr>
          <a:lstStyle/>
          <a:p>
            <a:pPr marL="0" marR="0" indent="0" algn="l" defTabSz="685800" rtl="0" eaLnBrk="1" fontAlgn="auto" latinLnBrk="0" hangingPunct="1">
              <a:lnSpc>
                <a:spcPct val="90000"/>
              </a:lnSpc>
              <a:spcBef>
                <a:spcPct val="0"/>
              </a:spcBef>
              <a:spcAft>
                <a:spcPts val="0"/>
              </a:spcAft>
              <a:buClrTx/>
              <a:buSzTx/>
              <a:buFontTx/>
              <a:buNone/>
              <a:tabLst/>
            </a:pPr>
            <a:r>
              <a:rPr lang="en-US" sz="1600" b="0" i="0" kern="1200" cap="none" baseline="0" dirty="0">
                <a:solidFill>
                  <a:schemeClr val="bg1">
                    <a:lumMod val="50000"/>
                  </a:schemeClr>
                </a:solidFill>
                <a:latin typeface="Open Sans Extrabold"/>
                <a:ea typeface="+mj-ea"/>
                <a:cs typeface="Proxima Nova Light"/>
              </a:rPr>
              <a:t>There are more ELMS-Canvas logins on </a:t>
            </a:r>
            <a:r>
              <a:rPr lang="en-US" sz="1600" b="1" i="0" kern="1200" cap="none" baseline="0" dirty="0">
                <a:solidFill>
                  <a:schemeClr val="accent1">
                    <a:lumMod val="50000"/>
                  </a:schemeClr>
                </a:solidFill>
                <a:latin typeface="Open Sans Extrabold"/>
                <a:ea typeface="+mj-ea"/>
                <a:cs typeface="Proxima Nova Light"/>
              </a:rPr>
              <a:t>Reading Day </a:t>
            </a:r>
            <a:r>
              <a:rPr lang="en-US" sz="1600" b="0" i="0" kern="1200" cap="none" baseline="0" dirty="0">
                <a:solidFill>
                  <a:schemeClr val="bg1">
                    <a:lumMod val="50000"/>
                  </a:schemeClr>
                </a:solidFill>
                <a:latin typeface="Open Sans Extrabold"/>
                <a:ea typeface="+mj-ea"/>
                <a:cs typeface="Proxima Nova Light"/>
              </a:rPr>
              <a:t>than on average Fridays throughout the semester.</a:t>
            </a:r>
          </a:p>
        </p:txBody>
      </p:sp>
    </p:spTree>
    <p:extLst>
      <p:ext uri="{BB962C8B-B14F-4D97-AF65-F5344CB8AC3E}">
        <p14:creationId xmlns:p14="http://schemas.microsoft.com/office/powerpoint/2010/main" val="935468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6656" y="230904"/>
            <a:ext cx="7818644" cy="943845"/>
          </a:xfrm>
          <a:prstGeom prst="rect">
            <a:avLst/>
          </a:prstGeom>
        </p:spPr>
        <p:txBody>
          <a:bodyPr>
            <a:normAutofit fontScale="85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WHAT PERCENTAGE OF UMD FACULTY ARE PUBLISHING COURSES ON CANVAS?</a:t>
            </a:r>
          </a:p>
        </p:txBody>
      </p:sp>
      <p:pic>
        <p:nvPicPr>
          <p:cNvPr id="5" name="Picture 4">
            <a:extLst>
              <a:ext uri="{FF2B5EF4-FFF2-40B4-BE49-F238E27FC236}">
                <a16:creationId xmlns:a16="http://schemas.microsoft.com/office/drawing/2014/main" id="{0B7BCC2D-DB42-BC48-B897-29D92352E9E5}"/>
              </a:ext>
            </a:extLst>
          </p:cNvPr>
          <p:cNvPicPr>
            <a:picLocks noChangeAspect="1"/>
          </p:cNvPicPr>
          <p:nvPr/>
        </p:nvPicPr>
        <p:blipFill>
          <a:blip r:embed="rId3"/>
          <a:stretch>
            <a:fillRect/>
          </a:stretch>
        </p:blipFill>
        <p:spPr>
          <a:xfrm>
            <a:off x="1685925" y="1174750"/>
            <a:ext cx="5943600" cy="3136900"/>
          </a:xfrm>
          <a:prstGeom prst="rect">
            <a:avLst/>
          </a:prstGeom>
        </p:spPr>
      </p:pic>
    </p:spTree>
    <p:extLst>
      <p:ext uri="{BB962C8B-B14F-4D97-AF65-F5344CB8AC3E}">
        <p14:creationId xmlns:p14="http://schemas.microsoft.com/office/powerpoint/2010/main" val="2841688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Grp="1" noChangeAspect="1"/>
          </p:cNvPicPr>
          <p:nvPr/>
        </p:nvPicPr>
        <p:blipFill rotWithShape="1">
          <a:blip r:embed="rId2"/>
          <a:srcRect l="-1" t="16500" r="70871" b="27390"/>
          <a:stretch/>
        </p:blipFill>
        <p:spPr>
          <a:xfrm>
            <a:off x="24358" y="142082"/>
            <a:ext cx="9095284" cy="4859337"/>
          </a:xfrm>
          <a:prstGeom prst="rect">
            <a:avLst/>
          </a:prstGeom>
        </p:spPr>
      </p:pic>
    </p:spTree>
    <p:extLst>
      <p:ext uri="{BB962C8B-B14F-4D97-AF65-F5344CB8AC3E}">
        <p14:creationId xmlns:p14="http://schemas.microsoft.com/office/powerpoint/2010/main" val="926437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Grp="1" noChangeAspect="1"/>
          </p:cNvPicPr>
          <p:nvPr/>
        </p:nvPicPr>
        <p:blipFill rotWithShape="1">
          <a:blip r:embed="rId3"/>
          <a:srcRect t="16646" r="70904" b="26624"/>
          <a:stretch/>
        </p:blipFill>
        <p:spPr>
          <a:xfrm>
            <a:off x="167525" y="124958"/>
            <a:ext cx="8614744" cy="4658873"/>
          </a:xfrm>
          <a:prstGeom prst="rect">
            <a:avLst/>
          </a:prstGeom>
        </p:spPr>
      </p:pic>
    </p:spTree>
    <p:extLst>
      <p:ext uri="{BB962C8B-B14F-4D97-AF65-F5344CB8AC3E}">
        <p14:creationId xmlns:p14="http://schemas.microsoft.com/office/powerpoint/2010/main" val="1324552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half" idx="10"/>
          </p:nvPr>
        </p:nvSpPr>
        <p:spPr/>
        <p:txBody>
          <a:bodyPr/>
          <a:lstStyle/>
          <a:p>
            <a:endParaRPr lang="en-US"/>
          </a:p>
        </p:txBody>
      </p:sp>
      <mc:AlternateContent xmlns:mc="http://schemas.openxmlformats.org/markup-compatibility/2006" xmlns:cx1="http://schemas.microsoft.com/office/drawing/2015/9/8/chartex">
        <mc:Choice Requires="cx1">
          <p:graphicFrame>
            <p:nvGraphicFramePr>
              <p:cNvPr id="4" name="Content Placeholder 5"/>
              <p:cNvGraphicFramePr>
                <a:graphicFrameLocks/>
              </p:cNvGraphicFramePr>
              <p:nvPr>
                <p:extLst>
                  <p:ext uri="{D42A27DB-BD31-4B8C-83A1-F6EECF244321}">
                    <p14:modId xmlns:p14="http://schemas.microsoft.com/office/powerpoint/2010/main" val="1353692761"/>
                  </p:ext>
                </p:extLst>
              </p:nvPr>
            </p:nvGraphicFramePr>
            <p:xfrm>
              <a:off x="457200" y="119330"/>
              <a:ext cx="8229600" cy="4525963"/>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Content Placeholder 5"/>
              <p:cNvPicPr>
                <a:picLocks noGrp="1" noRot="1" noChangeAspect="1" noMove="1" noResize="1" noEditPoints="1" noAdjustHandles="1" noChangeArrowheads="1" noChangeShapeType="1"/>
              </p:cNvPicPr>
              <p:nvPr/>
            </p:nvPicPr>
            <p:blipFill>
              <a:blip r:embed="rId4"/>
              <a:stretch>
                <a:fillRect/>
              </a:stretch>
            </p:blipFill>
            <p:spPr>
              <a:xfrm>
                <a:off x="457200" y="119330"/>
                <a:ext cx="8229600" cy="4525963"/>
              </a:xfrm>
              <a:prstGeom prst="rect">
                <a:avLst/>
              </a:prstGeom>
            </p:spPr>
          </p:pic>
        </mc:Fallback>
      </mc:AlternateContent>
      <p:pic>
        <p:nvPicPr>
          <p:cNvPr id="11" name="Picture 10"/>
          <p:cNvPicPr>
            <a:picLocks noChangeAspect="1"/>
          </p:cNvPicPr>
          <p:nvPr/>
        </p:nvPicPr>
        <p:blipFill>
          <a:blip r:embed="rId5"/>
          <a:stretch>
            <a:fillRect/>
          </a:stretch>
        </p:blipFill>
        <p:spPr>
          <a:xfrm>
            <a:off x="457200" y="0"/>
            <a:ext cx="8364437" cy="4925995"/>
          </a:xfrm>
          <a:prstGeom prst="rect">
            <a:avLst/>
          </a:prstGeom>
        </p:spPr>
      </p:pic>
    </p:spTree>
    <p:extLst>
      <p:ext uri="{BB962C8B-B14F-4D97-AF65-F5344CB8AC3E}">
        <p14:creationId xmlns:p14="http://schemas.microsoft.com/office/powerpoint/2010/main" val="761781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1" y="640156"/>
            <a:ext cx="2671763" cy="730650"/>
          </a:xfrm>
        </p:spPr>
        <p:txBody>
          <a:bodyPr>
            <a:normAutofit/>
          </a:bodyPr>
          <a:lstStyle/>
          <a:p>
            <a:r>
              <a:rPr lang="en-US" b="1" dirty="0"/>
              <a:t>ABOUT US</a:t>
            </a:r>
          </a:p>
        </p:txBody>
      </p:sp>
      <p:pic>
        <p:nvPicPr>
          <p:cNvPr id="2052" name="Picture 4" descr="C:\Users\mclark19\AppData\Local\Microsoft\Windows\INetCache\Content.Word\ATI_image.jpg"/>
          <p:cNvPicPr>
            <a:picLocks noGrp="1" noChangeAspect="1" noChangeArrowheads="1"/>
          </p:cNvPicPr>
          <p:nvPr>
            <p:ph sz="half" idx="11"/>
          </p:nvPr>
        </p:nvPicPr>
        <p:blipFill>
          <a:blip r:embed="rId3">
            <a:extLst>
              <a:ext uri="{28A0092B-C50C-407E-A947-70E740481C1C}">
                <a14:useLocalDpi xmlns:a14="http://schemas.microsoft.com/office/drawing/2010/main" val="0"/>
              </a:ext>
            </a:extLst>
          </a:blip>
          <a:srcRect/>
          <a:stretch>
            <a:fillRect/>
          </a:stretch>
        </p:blipFill>
        <p:spPr bwMode="auto">
          <a:xfrm>
            <a:off x="242888" y="257969"/>
            <a:ext cx="3728144" cy="11128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62845FE-BCDC-434F-9FD9-BA6E955126BC}"/>
              </a:ext>
            </a:extLst>
          </p:cNvPr>
          <p:cNvPicPr>
            <a:picLocks noChangeAspect="1"/>
          </p:cNvPicPr>
          <p:nvPr/>
        </p:nvPicPr>
        <p:blipFill>
          <a:blip r:embed="rId4"/>
          <a:stretch>
            <a:fillRect/>
          </a:stretch>
        </p:blipFill>
        <p:spPr>
          <a:xfrm>
            <a:off x="57150" y="1485105"/>
            <a:ext cx="5700713" cy="3342936"/>
          </a:xfrm>
          <a:prstGeom prst="rect">
            <a:avLst/>
          </a:prstGeom>
        </p:spPr>
      </p:pic>
      <p:sp>
        <p:nvSpPr>
          <p:cNvPr id="8" name="Title 1">
            <a:extLst>
              <a:ext uri="{FF2B5EF4-FFF2-40B4-BE49-F238E27FC236}">
                <a16:creationId xmlns:a16="http://schemas.microsoft.com/office/drawing/2014/main" id="{58CAAD74-4FDA-6642-BE7D-4559528F2D72}"/>
              </a:ext>
            </a:extLst>
          </p:cNvPr>
          <p:cNvSpPr txBox="1">
            <a:spLocks/>
          </p:cNvSpPr>
          <p:nvPr/>
        </p:nvSpPr>
        <p:spPr>
          <a:xfrm>
            <a:off x="5501480" y="1380137"/>
            <a:ext cx="3551541" cy="310709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500" b="0" i="0" kern="1200" baseline="0">
                <a:solidFill>
                  <a:srgbClr val="4D4D4C"/>
                </a:solidFill>
                <a:latin typeface="Open Sans Extrabold" charset="0"/>
                <a:ea typeface="+mj-ea"/>
                <a:cs typeface="Open Sans Light" charset="0"/>
              </a:defRPr>
            </a:lvl1pPr>
          </a:lstStyle>
          <a:p>
            <a:r>
              <a:rPr lang="en-US" sz="1900" b="1" dirty="0"/>
              <a:t>Academic Technology Experience</a:t>
            </a:r>
          </a:p>
          <a:p>
            <a:pPr marL="342900" indent="-342900">
              <a:buFont typeface="Arial" panose="020B0604020202020204" pitchFamily="34" charset="0"/>
              <a:buChar char="•"/>
            </a:pPr>
            <a:endParaRPr lang="en-US" sz="1900" dirty="0"/>
          </a:p>
          <a:p>
            <a:pPr marL="342900" indent="-342900">
              <a:buFont typeface="Arial" panose="020B0604020202020204" pitchFamily="34" charset="0"/>
              <a:buChar char="•"/>
            </a:pPr>
            <a:r>
              <a:rPr lang="en-US" sz="1900" dirty="0"/>
              <a:t>Focus on student, faculty, and staff experiences with technology</a:t>
            </a:r>
          </a:p>
          <a:p>
            <a:endParaRPr lang="en-US" sz="1900" dirty="0"/>
          </a:p>
          <a:p>
            <a:pPr marL="342900" indent="-342900">
              <a:buFont typeface="Arial" panose="020B0604020202020204" pitchFamily="34" charset="0"/>
              <a:buChar char="•"/>
            </a:pPr>
            <a:r>
              <a:rPr lang="en-US" sz="1900" dirty="0"/>
              <a:t>Provide evidence-based insights about university-wide initiatives and IT systems and services</a:t>
            </a:r>
          </a:p>
          <a:p>
            <a:endParaRPr lang="en-US" sz="2800" dirty="0"/>
          </a:p>
        </p:txBody>
      </p:sp>
    </p:spTree>
    <p:extLst>
      <p:ext uri="{BB962C8B-B14F-4D97-AF65-F5344CB8AC3E}">
        <p14:creationId xmlns:p14="http://schemas.microsoft.com/office/powerpoint/2010/main" val="2312512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017" y="127805"/>
            <a:ext cx="6938482" cy="4625655"/>
          </a:xfrm>
          <a:prstGeom prst="rect">
            <a:avLst/>
          </a:prstGeom>
        </p:spPr>
      </p:pic>
    </p:spTree>
    <p:extLst>
      <p:ext uri="{BB962C8B-B14F-4D97-AF65-F5344CB8AC3E}">
        <p14:creationId xmlns:p14="http://schemas.microsoft.com/office/powerpoint/2010/main" val="4241893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7"/>
          <p:cNvPicPr>
            <a:picLocks noGrp="1" noChangeAspect="1"/>
          </p:cNvPicPr>
          <p:nvPr>
            <p:ph sz="half" idx="10"/>
          </p:nvPr>
        </p:nvPicPr>
        <p:blipFill>
          <a:blip r:embed="rId3" cstate="print">
            <a:extLst>
              <a:ext uri="{28A0092B-C50C-407E-A947-70E740481C1C}">
                <a14:useLocalDpi xmlns:a14="http://schemas.microsoft.com/office/drawing/2010/main" val="0"/>
              </a:ext>
            </a:extLst>
          </a:blip>
          <a:stretch>
            <a:fillRect/>
          </a:stretch>
        </p:blipFill>
        <p:spPr>
          <a:xfrm>
            <a:off x="1057005" y="61206"/>
            <a:ext cx="6942382" cy="4626864"/>
          </a:xfrm>
        </p:spPr>
      </p:pic>
    </p:spTree>
    <p:extLst>
      <p:ext uri="{BB962C8B-B14F-4D97-AF65-F5344CB8AC3E}">
        <p14:creationId xmlns:p14="http://schemas.microsoft.com/office/powerpoint/2010/main" val="3855191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LURING OTHERS TO THE TENT</a:t>
            </a:r>
          </a:p>
        </p:txBody>
      </p:sp>
      <p:sp>
        <p:nvSpPr>
          <p:cNvPr id="4" name="Text Placeholder 3"/>
          <p:cNvSpPr>
            <a:spLocks noGrp="1"/>
          </p:cNvSpPr>
          <p:nvPr>
            <p:ph type="body" sz="half" idx="2"/>
          </p:nvPr>
        </p:nvSpPr>
        <p:spPr/>
        <p:txBody>
          <a:bodyPr>
            <a:normAutofit/>
          </a:bodyPr>
          <a:lstStyle/>
          <a:p>
            <a:pPr marL="285750" indent="-285750">
              <a:buFont typeface="Arial" panose="020B0604020202020204" pitchFamily="34" charset="0"/>
              <a:buChar char="•"/>
            </a:pPr>
            <a:r>
              <a:rPr lang="en-US" sz="1600" dirty="0">
                <a:latin typeface="Open Sans Regular"/>
              </a:rPr>
              <a:t>Collaborations with colleagues</a:t>
            </a:r>
          </a:p>
          <a:p>
            <a:pPr marL="285750" indent="-285750">
              <a:buFont typeface="Arial" panose="020B0604020202020204" pitchFamily="34" charset="0"/>
              <a:buChar char="•"/>
            </a:pPr>
            <a:r>
              <a:rPr lang="en-US" sz="1600" dirty="0">
                <a:latin typeface="Open Sans Regular"/>
              </a:rPr>
              <a:t>Collaborations with researchers</a:t>
            </a:r>
          </a:p>
          <a:p>
            <a:pPr marL="285750" indent="-285750">
              <a:buFont typeface="Arial" panose="020B0604020202020204" pitchFamily="34" charset="0"/>
              <a:buChar char="•"/>
            </a:pPr>
            <a:r>
              <a:rPr lang="en-US" sz="1600" dirty="0">
                <a:latin typeface="Open Sans Regular"/>
              </a:rPr>
              <a:t>Collaborations with instructors</a:t>
            </a:r>
          </a:p>
          <a:p>
            <a:pPr marL="285750" indent="-285750">
              <a:buFont typeface="Arial" panose="020B0604020202020204" pitchFamily="34" charset="0"/>
              <a:buChar char="•"/>
            </a:pPr>
            <a:endParaRPr lang="en-US" sz="1600" dirty="0">
              <a:latin typeface="Open Sans Regular"/>
            </a:endParaRPr>
          </a:p>
        </p:txBody>
      </p:sp>
      <p:pic>
        <p:nvPicPr>
          <p:cNvPr id="11" name="Content Placeholder 2"/>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17" r="121"/>
          <a:stretch/>
        </p:blipFill>
        <p:spPr>
          <a:xfrm>
            <a:off x="3273692" y="746522"/>
            <a:ext cx="5856348" cy="3655219"/>
          </a:xfrm>
        </p:spPr>
      </p:pic>
    </p:spTree>
    <p:extLst>
      <p:ext uri="{BB962C8B-B14F-4D97-AF65-F5344CB8AC3E}">
        <p14:creationId xmlns:p14="http://schemas.microsoft.com/office/powerpoint/2010/main" val="2874846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CONTACT US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9153" y="251926"/>
            <a:ext cx="2930125" cy="2941476"/>
          </a:xfrm>
          <a:prstGeom prst="rect">
            <a:avLst/>
          </a:prstGeom>
        </p:spPr>
      </p:pic>
      <p:pic>
        <p:nvPicPr>
          <p:cNvPr id="4" name="Picture 4" descr="C:\Users\mclark19\AppData\Local\Microsoft\Windows\INetCache\Content.Word\ATI_image.jpg"/>
          <p:cNvPicPr>
            <a:picLocks noGrp="1" noChangeAspect="1" noChangeArrowheads="1"/>
          </p:cNvPicPr>
          <p:nvPr>
            <p:ph sz="half" idx="11"/>
          </p:nvPr>
        </p:nvPicPr>
        <p:blipFill>
          <a:blip r:embed="rId3">
            <a:extLst>
              <a:ext uri="{28A0092B-C50C-407E-A947-70E740481C1C}">
                <a14:useLocalDpi xmlns:a14="http://schemas.microsoft.com/office/drawing/2010/main" val="0"/>
              </a:ext>
            </a:extLst>
          </a:blip>
          <a:srcRect/>
          <a:stretch>
            <a:fillRect/>
          </a:stretch>
        </p:blipFill>
        <p:spPr bwMode="auto">
          <a:xfrm>
            <a:off x="384563" y="3706959"/>
            <a:ext cx="3728144" cy="1112837"/>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p:cNvSpPr txBox="1">
            <a:spLocks/>
          </p:cNvSpPr>
          <p:nvPr/>
        </p:nvSpPr>
        <p:spPr>
          <a:xfrm>
            <a:off x="457199" y="1558212"/>
            <a:ext cx="5355772" cy="1666681"/>
          </a:xfrm>
          <a:prstGeom prst="rect">
            <a:avLst/>
          </a:prstGeom>
        </p:spPr>
        <p:txBody>
          <a:bodyP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latin typeface="Open Sans Regular"/>
              </a:rPr>
              <a:t>MARTYN CLARK – </a:t>
            </a:r>
            <a:r>
              <a:rPr lang="en-US" sz="1600" dirty="0">
                <a:latin typeface="Open Sans Regular"/>
                <a:hlinkClick r:id="rId4"/>
              </a:rPr>
              <a:t>mclark19@umd.edu</a:t>
            </a:r>
            <a:endParaRPr lang="en-US" sz="1600" dirty="0">
              <a:latin typeface="Open Sans Regular"/>
            </a:endParaRPr>
          </a:p>
          <a:p>
            <a:pPr marL="285750" indent="-285750">
              <a:buFont typeface="Arial" panose="020B0604020202020204" pitchFamily="34" charset="0"/>
              <a:buChar char="•"/>
            </a:pPr>
            <a:r>
              <a:rPr lang="en-US" sz="1600" dirty="0">
                <a:latin typeface="Open Sans Regular"/>
              </a:rPr>
              <a:t>ALIA LANCASTER – </a:t>
            </a:r>
            <a:r>
              <a:rPr lang="en-US" sz="1600" dirty="0">
                <a:latin typeface="Open Sans Regular"/>
                <a:hlinkClick r:id="rId5"/>
              </a:rPr>
              <a:t>abiller@umd.edu</a:t>
            </a:r>
            <a:endParaRPr lang="en-US" sz="1600" dirty="0">
              <a:latin typeface="Open Sans Regular"/>
            </a:endParaRPr>
          </a:p>
          <a:p>
            <a:pPr marL="285750" indent="-285750">
              <a:buFont typeface="Arial" panose="020B0604020202020204" pitchFamily="34" charset="0"/>
              <a:buChar char="•"/>
            </a:pPr>
            <a:r>
              <a:rPr lang="en-US" sz="1600" dirty="0">
                <a:latin typeface="Open Sans Regular"/>
              </a:rPr>
              <a:t>MEGAN MASTERS – </a:t>
            </a:r>
            <a:r>
              <a:rPr lang="en-US" sz="1600" dirty="0">
                <a:latin typeface="Open Sans Regular"/>
                <a:hlinkClick r:id="rId6"/>
              </a:rPr>
              <a:t>mkrol@umd.edu</a:t>
            </a:r>
            <a:endParaRPr lang="en-US" sz="1600" dirty="0">
              <a:latin typeface="Open Sans Regular"/>
            </a:endParaRPr>
          </a:p>
          <a:p>
            <a:pPr marL="285750" indent="-285750">
              <a:buFont typeface="Arial" panose="020B0604020202020204" pitchFamily="34" charset="0"/>
              <a:buChar char="•"/>
            </a:pPr>
            <a:endParaRPr lang="en-US" sz="1600" dirty="0">
              <a:latin typeface="Open Sans Regular"/>
            </a:endParaRPr>
          </a:p>
          <a:p>
            <a:pPr marL="285750" indent="-285750">
              <a:buFont typeface="Arial" panose="020B0604020202020204" pitchFamily="34" charset="0"/>
              <a:buChar char="•"/>
            </a:pPr>
            <a:r>
              <a:rPr lang="en-US" sz="1600">
                <a:latin typeface="Open Sans Regular"/>
              </a:rPr>
              <a:t>IT ANALYTICS </a:t>
            </a:r>
            <a:r>
              <a:rPr lang="en-US" sz="1600" dirty="0">
                <a:latin typeface="Open Sans Regular"/>
              </a:rPr>
              <a:t>-- </a:t>
            </a:r>
            <a:r>
              <a:rPr lang="en-US" sz="1600" dirty="0">
                <a:latin typeface="Open Sans Regular"/>
                <a:hlinkClick r:id="rId7"/>
              </a:rPr>
              <a:t>https://dit.umd.edu/analytics</a:t>
            </a:r>
            <a:endParaRPr lang="en-US" sz="1600" dirty="0">
              <a:latin typeface="Open Sans Regular"/>
            </a:endParaRPr>
          </a:p>
          <a:p>
            <a:pPr marL="285750" indent="-285750">
              <a:buFont typeface="Arial" panose="020B0604020202020204" pitchFamily="34" charset="0"/>
              <a:buChar char="•"/>
            </a:pPr>
            <a:endParaRPr lang="en-US" sz="1600" dirty="0">
              <a:latin typeface="Open Sans Regular"/>
            </a:endParaRPr>
          </a:p>
          <a:p>
            <a:pPr marL="0" indent="0">
              <a:buNone/>
            </a:pPr>
            <a:endParaRPr lang="en-US" sz="1600" dirty="0">
              <a:latin typeface="Open Sans Regular"/>
            </a:endParaRPr>
          </a:p>
          <a:p>
            <a:pPr marL="285750" indent="-285750">
              <a:buFont typeface="Arial" panose="020B0604020202020204" pitchFamily="34" charset="0"/>
              <a:buChar char="•"/>
            </a:pPr>
            <a:endParaRPr lang="en-US" sz="1600" dirty="0">
              <a:latin typeface="Open Sans Regular"/>
            </a:endParaRPr>
          </a:p>
        </p:txBody>
      </p:sp>
    </p:spTree>
    <p:extLst>
      <p:ext uri="{BB962C8B-B14F-4D97-AF65-F5344CB8AC3E}">
        <p14:creationId xmlns:p14="http://schemas.microsoft.com/office/powerpoint/2010/main" val="4102147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853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26777-581C-8F42-821E-EF32CC2F039D}"/>
              </a:ext>
            </a:extLst>
          </p:cNvPr>
          <p:cNvSpPr>
            <a:spLocks noGrp="1"/>
          </p:cNvSpPr>
          <p:nvPr>
            <p:ph type="title"/>
          </p:nvPr>
        </p:nvSpPr>
        <p:spPr/>
        <p:txBody>
          <a:bodyPr/>
          <a:lstStyle/>
          <a:p>
            <a:r>
              <a:rPr lang="en-US" dirty="0"/>
              <a:t>GUIDING PRINCIPLES</a:t>
            </a:r>
          </a:p>
        </p:txBody>
      </p:sp>
      <p:pic>
        <p:nvPicPr>
          <p:cNvPr id="6" name="Picture 5">
            <a:extLst>
              <a:ext uri="{FF2B5EF4-FFF2-40B4-BE49-F238E27FC236}">
                <a16:creationId xmlns:a16="http://schemas.microsoft.com/office/drawing/2014/main" id="{53EB9CA6-E6B5-8841-B035-D7A486762350}"/>
              </a:ext>
            </a:extLst>
          </p:cNvPr>
          <p:cNvPicPr>
            <a:picLocks noChangeAspect="1"/>
          </p:cNvPicPr>
          <p:nvPr/>
        </p:nvPicPr>
        <p:blipFill>
          <a:blip r:embed="rId3"/>
          <a:stretch>
            <a:fillRect/>
          </a:stretch>
        </p:blipFill>
        <p:spPr>
          <a:xfrm>
            <a:off x="900113" y="1315166"/>
            <a:ext cx="6457950" cy="3224007"/>
          </a:xfrm>
          <a:prstGeom prst="rect">
            <a:avLst/>
          </a:prstGeom>
        </p:spPr>
      </p:pic>
    </p:spTree>
    <p:extLst>
      <p:ext uri="{BB962C8B-B14F-4D97-AF65-F5344CB8AC3E}">
        <p14:creationId xmlns:p14="http://schemas.microsoft.com/office/powerpoint/2010/main" val="3368783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DOWNLOADING ACROBATICS</a:t>
            </a:r>
          </a:p>
        </p:txBody>
      </p:sp>
      <p:pic>
        <p:nvPicPr>
          <p:cNvPr id="8" name="Picture Placeholder 4">
            <a:extLst>
              <a:ext uri="{FF2B5EF4-FFF2-40B4-BE49-F238E27FC236}">
                <a16:creationId xmlns:a16="http://schemas.microsoft.com/office/drawing/2014/main" id="{B6D56A3F-1C62-4F48-875A-A12D59539283}"/>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412" b="-489"/>
          <a:stretch/>
        </p:blipFill>
        <p:spPr>
          <a:xfrm>
            <a:off x="471487" y="1874499"/>
            <a:ext cx="2502342" cy="2437490"/>
          </a:xfrm>
        </p:spPr>
      </p:pic>
      <p:pic>
        <p:nvPicPr>
          <p:cNvPr id="10" name="Picture 9">
            <a:extLst>
              <a:ext uri="{FF2B5EF4-FFF2-40B4-BE49-F238E27FC236}">
                <a16:creationId xmlns:a16="http://schemas.microsoft.com/office/drawing/2014/main" id="{77F1CF8F-7B35-684E-94D7-1655FEF2440A}"/>
              </a:ext>
            </a:extLst>
          </p:cNvPr>
          <p:cNvPicPr>
            <a:picLocks noChangeAspect="1"/>
          </p:cNvPicPr>
          <p:nvPr/>
        </p:nvPicPr>
        <p:blipFill>
          <a:blip r:embed="rId4"/>
          <a:stretch>
            <a:fillRect/>
          </a:stretch>
        </p:blipFill>
        <p:spPr>
          <a:xfrm>
            <a:off x="4114800" y="192010"/>
            <a:ext cx="4557712" cy="4590820"/>
          </a:xfrm>
          <a:prstGeom prst="rect">
            <a:avLst/>
          </a:prstGeom>
        </p:spPr>
      </p:pic>
      <p:sp>
        <p:nvSpPr>
          <p:cNvPr id="11" name="TextBox 10">
            <a:extLst>
              <a:ext uri="{FF2B5EF4-FFF2-40B4-BE49-F238E27FC236}">
                <a16:creationId xmlns:a16="http://schemas.microsoft.com/office/drawing/2014/main" id="{9C18C402-EA15-AB46-BC63-4FEE138040BA}"/>
              </a:ext>
            </a:extLst>
          </p:cNvPr>
          <p:cNvSpPr txBox="1"/>
          <p:nvPr/>
        </p:nvSpPr>
        <p:spPr>
          <a:xfrm>
            <a:off x="4414940" y="2423829"/>
            <a:ext cx="2907354" cy="461665"/>
          </a:xfrm>
          <a:prstGeom prst="rect">
            <a:avLst/>
          </a:prstGeom>
          <a:noFill/>
        </p:spPr>
        <p:txBody>
          <a:bodyPr wrap="square" rtlCol="0">
            <a:spAutoFit/>
          </a:bodyPr>
          <a:lstStyle/>
          <a:p>
            <a:r>
              <a:rPr lang="en-US" sz="2400" b="1" dirty="0">
                <a:latin typeface="+mj-lt"/>
              </a:rPr>
              <a:t>What we do now</a:t>
            </a:r>
          </a:p>
        </p:txBody>
      </p:sp>
      <p:sp>
        <p:nvSpPr>
          <p:cNvPr id="12" name="TextBox 11">
            <a:extLst>
              <a:ext uri="{FF2B5EF4-FFF2-40B4-BE49-F238E27FC236}">
                <a16:creationId xmlns:a16="http://schemas.microsoft.com/office/drawing/2014/main" id="{D916E7F0-1139-404A-BAF3-D1D0B8FD1D8E}"/>
              </a:ext>
            </a:extLst>
          </p:cNvPr>
          <p:cNvSpPr txBox="1"/>
          <p:nvPr/>
        </p:nvSpPr>
        <p:spPr>
          <a:xfrm>
            <a:off x="6038784" y="212570"/>
            <a:ext cx="2567020" cy="830997"/>
          </a:xfrm>
          <a:prstGeom prst="rect">
            <a:avLst/>
          </a:prstGeom>
          <a:noFill/>
        </p:spPr>
        <p:txBody>
          <a:bodyPr wrap="square" rtlCol="0">
            <a:spAutoFit/>
          </a:bodyPr>
          <a:lstStyle/>
          <a:p>
            <a:r>
              <a:rPr lang="en-US" sz="2400" b="1" dirty="0">
                <a:latin typeface="+mj-lt"/>
              </a:rPr>
              <a:t>Where we are going</a:t>
            </a:r>
          </a:p>
        </p:txBody>
      </p:sp>
    </p:spTree>
    <p:extLst>
      <p:ext uri="{BB962C8B-B14F-4D97-AF65-F5344CB8AC3E}">
        <p14:creationId xmlns:p14="http://schemas.microsoft.com/office/powerpoint/2010/main" val="81828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rotWithShape="1">
          <a:blip r:embed="rId3"/>
          <a:srcRect b="8252"/>
          <a:stretch/>
        </p:blipFill>
        <p:spPr>
          <a:xfrm>
            <a:off x="112223" y="498764"/>
            <a:ext cx="8919554" cy="4145973"/>
          </a:xfrm>
          <a:prstGeom prst="rect">
            <a:avLst/>
          </a:prstGeom>
          <a:ln>
            <a:solidFill>
              <a:schemeClr val="tx1"/>
            </a:solidFill>
          </a:ln>
        </p:spPr>
      </p:pic>
    </p:spTree>
    <p:extLst>
      <p:ext uri="{BB962C8B-B14F-4D97-AF65-F5344CB8AC3E}">
        <p14:creationId xmlns:p14="http://schemas.microsoft.com/office/powerpoint/2010/main" val="1487685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r="14069"/>
          <a:stretch/>
        </p:blipFill>
        <p:spPr>
          <a:xfrm>
            <a:off x="268406" y="2657830"/>
            <a:ext cx="3868928" cy="1726756"/>
          </a:xfrm>
          <a:prstGeom prst="rect">
            <a:avLst/>
          </a:prstGeom>
        </p:spPr>
      </p:pic>
      <p:pic>
        <p:nvPicPr>
          <p:cNvPr id="13" name="Picture 12"/>
          <p:cNvPicPr>
            <a:picLocks noChangeAspect="1"/>
          </p:cNvPicPr>
          <p:nvPr/>
        </p:nvPicPr>
        <p:blipFill>
          <a:blip r:embed="rId4"/>
          <a:stretch>
            <a:fillRect/>
          </a:stretch>
        </p:blipFill>
        <p:spPr>
          <a:xfrm>
            <a:off x="4384266" y="2647699"/>
            <a:ext cx="4577842" cy="1736887"/>
          </a:xfrm>
          <a:prstGeom prst="rect">
            <a:avLst/>
          </a:prstGeom>
        </p:spPr>
      </p:pic>
      <p:sp>
        <p:nvSpPr>
          <p:cNvPr id="14" name="TextBox 3"/>
          <p:cNvSpPr txBox="1"/>
          <p:nvPr/>
        </p:nvSpPr>
        <p:spPr>
          <a:xfrm>
            <a:off x="1698834" y="4538556"/>
            <a:ext cx="615627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Each download folder contains multiple compressed files</a:t>
            </a:r>
          </a:p>
        </p:txBody>
      </p:sp>
      <p:sp>
        <p:nvSpPr>
          <p:cNvPr id="15" name="TextBox 8"/>
          <p:cNvSpPr txBox="1"/>
          <p:nvPr/>
        </p:nvSpPr>
        <p:spPr>
          <a:xfrm>
            <a:off x="6729965" y="743988"/>
            <a:ext cx="1941164"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Data are downloaded from “the cloud” using a command line tool and stored on the team laptop.</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217" y="231573"/>
            <a:ext cx="5980922" cy="2194380"/>
          </a:xfrm>
          <a:prstGeom prst="rect">
            <a:avLst/>
          </a:prstGeom>
        </p:spPr>
      </p:pic>
    </p:spTree>
    <p:extLst>
      <p:ext uri="{BB962C8B-B14F-4D97-AF65-F5344CB8AC3E}">
        <p14:creationId xmlns:p14="http://schemas.microsoft.com/office/powerpoint/2010/main" val="1429280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srcRect r="47915"/>
          <a:stretch/>
        </p:blipFill>
        <p:spPr>
          <a:xfrm>
            <a:off x="643936" y="2314106"/>
            <a:ext cx="2397662" cy="1765501"/>
          </a:xfrm>
          <a:prstGeom prst="rect">
            <a:avLst/>
          </a:prstGeom>
        </p:spPr>
      </p:pic>
      <p:pic>
        <p:nvPicPr>
          <p:cNvPr id="24" name="Picture 23"/>
          <p:cNvPicPr>
            <a:picLocks noChangeAspect="1"/>
          </p:cNvPicPr>
          <p:nvPr/>
        </p:nvPicPr>
        <p:blipFill>
          <a:blip r:embed="rId3"/>
          <a:stretch>
            <a:fillRect/>
          </a:stretch>
        </p:blipFill>
        <p:spPr>
          <a:xfrm>
            <a:off x="4740330" y="2246281"/>
            <a:ext cx="4058170" cy="2017935"/>
          </a:xfrm>
          <a:prstGeom prst="rect">
            <a:avLst/>
          </a:prstGeom>
        </p:spPr>
      </p:pic>
      <p:sp>
        <p:nvSpPr>
          <p:cNvPr id="26" name="TextBox 16"/>
          <p:cNvSpPr txBox="1"/>
          <p:nvPr/>
        </p:nvSpPr>
        <p:spPr>
          <a:xfrm>
            <a:off x="3267647" y="3208924"/>
            <a:ext cx="796469" cy="3000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unpack</a:t>
            </a:r>
          </a:p>
        </p:txBody>
      </p:sp>
      <p:cxnSp>
        <p:nvCxnSpPr>
          <p:cNvPr id="27" name="Straight Arrow Connector 26"/>
          <p:cNvCxnSpPr/>
          <p:nvPr/>
        </p:nvCxnSpPr>
        <p:spPr>
          <a:xfrm>
            <a:off x="2792833" y="3494571"/>
            <a:ext cx="1947497" cy="6595"/>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3"/>
          <p:cNvSpPr txBox="1"/>
          <p:nvPr/>
        </p:nvSpPr>
        <p:spPr>
          <a:xfrm>
            <a:off x="6886139" y="739344"/>
            <a:ext cx="166675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Downloaded data are uncompressed to a second drive. </a:t>
            </a:r>
          </a:p>
        </p:txBody>
      </p:sp>
      <p:sp>
        <p:nvSpPr>
          <p:cNvPr id="29" name="TextBox 8"/>
          <p:cNvSpPr txBox="1"/>
          <p:nvPr/>
        </p:nvSpPr>
        <p:spPr>
          <a:xfrm>
            <a:off x="38407" y="4305702"/>
            <a:ext cx="896598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command line tool unpacks the files and re-assembles them to a single file per table.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754" y="86800"/>
            <a:ext cx="5570374" cy="2043751"/>
          </a:xfrm>
          <a:prstGeom prst="rect">
            <a:avLst/>
          </a:prstGeom>
        </p:spPr>
      </p:pic>
    </p:spTree>
    <p:extLst>
      <p:ext uri="{BB962C8B-B14F-4D97-AF65-F5344CB8AC3E}">
        <p14:creationId xmlns:p14="http://schemas.microsoft.com/office/powerpoint/2010/main" val="611570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0469" y="390489"/>
            <a:ext cx="6392119" cy="4154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dirty="0"/>
              <a:t>Unpacking the request table has been challenging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2411"/>
            <a:ext cx="9144000" cy="3538920"/>
          </a:xfrm>
          <a:prstGeom prst="rect">
            <a:avLst/>
          </a:prstGeom>
        </p:spPr>
      </p:pic>
    </p:spTree>
    <p:extLst>
      <p:ext uri="{BB962C8B-B14F-4D97-AF65-F5344CB8AC3E}">
        <p14:creationId xmlns:p14="http://schemas.microsoft.com/office/powerpoint/2010/main" val="3136567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5"/>
          <p:cNvSpPr txBox="1"/>
          <p:nvPr/>
        </p:nvSpPr>
        <p:spPr>
          <a:xfrm>
            <a:off x="3119932" y="3586105"/>
            <a:ext cx="1097505" cy="3000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unpack</a:t>
            </a:r>
          </a:p>
        </p:txBody>
      </p:sp>
      <p:cxnSp>
        <p:nvCxnSpPr>
          <p:cNvPr id="13" name="Straight Arrow Connector 12"/>
          <p:cNvCxnSpPr/>
          <p:nvPr/>
        </p:nvCxnSpPr>
        <p:spPr>
          <a:xfrm>
            <a:off x="2551518" y="3882304"/>
            <a:ext cx="1947497" cy="6595"/>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a:stretch>
            <a:fillRect/>
          </a:stretch>
        </p:blipFill>
        <p:spPr>
          <a:xfrm>
            <a:off x="195704" y="3213023"/>
            <a:ext cx="2364581" cy="1471613"/>
          </a:xfrm>
          <a:prstGeom prst="rect">
            <a:avLst/>
          </a:prstGeom>
        </p:spPr>
      </p:pic>
      <p:sp>
        <p:nvSpPr>
          <p:cNvPr id="17" name="TextBox 8"/>
          <p:cNvSpPr txBox="1"/>
          <p:nvPr/>
        </p:nvSpPr>
        <p:spPr>
          <a:xfrm>
            <a:off x="195704" y="293425"/>
            <a:ext cx="557321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When trying to unpack the “request table” folder…..</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662" y="711325"/>
            <a:ext cx="6923314" cy="2540140"/>
          </a:xfrm>
          <a:prstGeom prst="rect">
            <a:avLst/>
          </a:prstGeom>
        </p:spPr>
      </p:pic>
    </p:spTree>
    <p:extLst>
      <p:ext uri="{BB962C8B-B14F-4D97-AF65-F5344CB8AC3E}">
        <p14:creationId xmlns:p14="http://schemas.microsoft.com/office/powerpoint/2010/main" val="2837116122"/>
      </p:ext>
    </p:extLst>
  </p:cSld>
  <p:clrMapOvr>
    <a:masterClrMapping/>
  </p:clrMapOvr>
</p:sld>
</file>

<file path=ppt/theme/theme1.xml><?xml version="1.0" encoding="utf-8"?>
<a:theme xmlns:a="http://schemas.openxmlformats.org/drawingml/2006/main" name="Office Theme">
  <a:themeElements>
    <a:clrScheme name="InstCon18">
      <a:dk1>
        <a:srgbClr val="000000"/>
      </a:dk1>
      <a:lt1>
        <a:srgbClr val="FFFFFF"/>
      </a:lt1>
      <a:dk2>
        <a:srgbClr val="35373C"/>
      </a:dk2>
      <a:lt2>
        <a:srgbClr val="E7E6E6"/>
      </a:lt2>
      <a:accent1>
        <a:srgbClr val="45B7F2"/>
      </a:accent1>
      <a:accent2>
        <a:srgbClr val="ED5F00"/>
      </a:accent2>
      <a:accent3>
        <a:srgbClr val="A5A5A5"/>
      </a:accent3>
      <a:accent4>
        <a:srgbClr val="FFD500"/>
      </a:accent4>
      <a:accent5>
        <a:srgbClr val="7744C4"/>
      </a:accent5>
      <a:accent6>
        <a:srgbClr val="6FC634"/>
      </a:accent6>
      <a:hlink>
        <a:srgbClr val="5AA3EC"/>
      </a:hlink>
      <a:folHlink>
        <a:srgbClr val="FF2124"/>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91440" tIns="45720" rIns="91440" bIns="45720" rtlCol="0" anchor="t" anchorCtr="0">
        <a:spAutoFit/>
      </a:bodyPr>
      <a:lstStyle>
        <a:defPPr marL="0" marR="0" indent="0" algn="l" defTabSz="685800" rtl="0" eaLnBrk="1" fontAlgn="auto" latinLnBrk="0" hangingPunct="1">
          <a:lnSpc>
            <a:spcPct val="90000"/>
          </a:lnSpc>
          <a:spcBef>
            <a:spcPct val="0"/>
          </a:spcBef>
          <a:spcAft>
            <a:spcPts val="0"/>
          </a:spcAft>
          <a:buClrTx/>
          <a:buSzTx/>
          <a:buFontTx/>
          <a:buNone/>
          <a:tabLst/>
          <a:defRPr sz="1100" b="0" i="0" kern="1200" cap="none" baseline="0" dirty="0" smtClean="0">
            <a:solidFill>
              <a:schemeClr val="bg1"/>
            </a:solidFill>
            <a:latin typeface="Proxima Nova Extrabold" charset="0"/>
            <a:ea typeface="+mj-ea"/>
            <a:cs typeface="Proxima Nova Ligh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19207</TotalTime>
  <Words>1235</Words>
  <Application>Microsoft Office PowerPoint</Application>
  <PresentationFormat>On-screen Show (16:9)</PresentationFormat>
  <Paragraphs>104</Paragraphs>
  <Slides>24</Slides>
  <Notes>16</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Open Sans Extrabold</vt:lpstr>
      <vt:lpstr>Open Sans Light</vt:lpstr>
      <vt:lpstr>Open Sans Regular</vt:lpstr>
      <vt:lpstr>Open Sans Semibold</vt:lpstr>
      <vt:lpstr>Proxima Nova Extrabold</vt:lpstr>
      <vt:lpstr>Proxima Nova Light</vt:lpstr>
      <vt:lpstr>Times New Roman</vt:lpstr>
      <vt:lpstr>Office Theme</vt:lpstr>
      <vt:lpstr>PowerPoint Presentation</vt:lpstr>
      <vt:lpstr>ABOUT US</vt:lpstr>
      <vt:lpstr>GUIDING PRINCIPLES</vt:lpstr>
      <vt:lpstr>DATA DOWNLOADING ACROBATICS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BALANCING EFFORT AND INSIGHT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LURING OTHERS TO THE TENT</vt:lpstr>
      <vt:lpstr>CONTACT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dc:creator>
  <cp:lastModifiedBy>Alia Katherine Lancaster</cp:lastModifiedBy>
  <cp:revision>221</cp:revision>
  <dcterms:created xsi:type="dcterms:W3CDTF">2013-04-22T22:27:39Z</dcterms:created>
  <dcterms:modified xsi:type="dcterms:W3CDTF">2022-10-10T17:15:46Z</dcterms:modified>
</cp:coreProperties>
</file>