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6" r:id="rId2"/>
    <p:sldId id="451" r:id="rId3"/>
    <p:sldId id="452" r:id="rId4"/>
    <p:sldId id="325" r:id="rId5"/>
    <p:sldId id="327" r:id="rId6"/>
    <p:sldId id="449" r:id="rId7"/>
    <p:sldId id="450" r:id="rId8"/>
    <p:sldId id="453" r:id="rId9"/>
    <p:sldId id="308" r:id="rId10"/>
    <p:sldId id="315" r:id="rId11"/>
    <p:sldId id="454" r:id="rId12"/>
    <p:sldId id="392" r:id="rId13"/>
    <p:sldId id="430" r:id="rId14"/>
    <p:sldId id="429" r:id="rId15"/>
    <p:sldId id="482" r:id="rId16"/>
    <p:sldId id="427" r:id="rId17"/>
    <p:sldId id="397" r:id="rId18"/>
    <p:sldId id="471" r:id="rId19"/>
    <p:sldId id="456" r:id="rId20"/>
    <p:sldId id="475" r:id="rId21"/>
    <p:sldId id="477" r:id="rId22"/>
    <p:sldId id="478" r:id="rId23"/>
    <p:sldId id="479" r:id="rId24"/>
    <p:sldId id="480" r:id="rId25"/>
    <p:sldId id="442" r:id="rId26"/>
    <p:sldId id="492" r:id="rId27"/>
    <p:sldId id="474" r:id="rId28"/>
    <p:sldId id="288" r:id="rId29"/>
  </p:sldIdLst>
  <p:sldSz cx="9144000" cy="6858000" type="screen4x3"/>
  <p:notesSz cx="7010400" cy="92964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a Katherine Lancaster" initials="AKL" lastIdx="5" clrIdx="0">
    <p:extLst>
      <p:ext uri="{19B8F6BF-5375-455C-9EA6-DF929625EA0E}">
        <p15:presenceInfo xmlns:p15="http://schemas.microsoft.com/office/powerpoint/2012/main" userId="S-1-5-21-201570533-2938451369-1176671008-645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56B4E9"/>
    <a:srgbClr val="5D478B"/>
    <a:srgbClr val="3B2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0" autoAdjust="0"/>
    <p:restoredTop sz="92661" autoAdjust="0"/>
  </p:normalViewPr>
  <p:slideViewPr>
    <p:cSldViewPr snapToGrid="0">
      <p:cViewPr varScale="1">
        <p:scale>
          <a:sx n="74" d="100"/>
          <a:sy n="74" d="100"/>
        </p:scale>
        <p:origin x="1224" y="60"/>
      </p:cViewPr>
      <p:guideLst>
        <p:guide orient="horz" pos="235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34" y="3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D12F3-4D21-4557-940D-8DBF07244D8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1A280-ECAB-40C5-A7CF-4D01C354D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DACEE5B-1330-4F66-ADC4-116C2C41BCB4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7D0130-04DC-40B7-88F2-D1F0FDF5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44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From the 2017 </a:t>
            </a:r>
            <a:r>
              <a:rPr lang="en-US" baseline="0" dirty="0" err="1"/>
              <a:t>Educause</a:t>
            </a:r>
            <a:r>
              <a:rPr lang="en-US" baseline="0" dirty="0"/>
              <a:t> survey </a:t>
            </a:r>
            <a:r>
              <a:rPr lang="en-US" baseline="0"/>
              <a:t>of studentsNeither </a:t>
            </a:r>
            <a:r>
              <a:rPr lang="en-US" baseline="0" dirty="0"/>
              <a:t>datasets are perfect. Canvas data have to pull data from multiple tables, not transparent. Survey data is self-report.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Can start to develop inferences – sections are being published but students still want more, which could mean more sections published or more use with those already published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One way to contextualize is by triangulating data sources. Another is to examine trends over time.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7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5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it comes to digital literacy, instructors</a:t>
            </a:r>
            <a:r>
              <a:rPr lang="en-US" baseline="0" dirty="0"/>
              <a:t> and students rated themselves similarly. Granted this is self-report, so categories may be something slightly different to different groups, but I think both groups have assumptions about the other on this topic.</a:t>
            </a:r>
          </a:p>
          <a:p>
            <a:endParaRPr lang="en-US" baseline="0" dirty="0"/>
          </a:p>
          <a:p>
            <a:r>
              <a:rPr lang="en-US" baseline="0" dirty="0"/>
              <a:t>First series of questions were about accessing ELMS-Canvas, frequency and with which device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Entire</a:t>
            </a:r>
            <a:r>
              <a:rPr lang="en-US" baseline="0" dirty="0"/>
              <a:t> Scale: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Unfamiliar – I have little to no experience with computer technologies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Newcomer – I have attempted to use computer technologies, but I still require help on a regular basis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Beginner – I am able to perform basic functions in a limited number of computer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 demonstrate a general competency in a number of computer applications”)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(i.e., “I have acquired the ability to completely use a broad spectrum of computer technologies”)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 – I am extremely proficient in using a wide variety of computer technologies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1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Agreed or strongly agreed</a:t>
            </a:r>
            <a:r>
              <a:rPr lang="en-US" baseline="0" dirty="0"/>
              <a:t> to these statements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24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Agreed or strongly agreed</a:t>
            </a:r>
            <a:r>
              <a:rPr lang="en-US" baseline="0" dirty="0"/>
              <a:t> to these statements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16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the extent that you have stuff well laid out in canvas,</a:t>
            </a:r>
            <a:r>
              <a:rPr lang="en-US" baseline="0" dirty="0"/>
              <a:t> we can pull data and out and tell you stuff about it</a:t>
            </a:r>
          </a:p>
          <a:p>
            <a:r>
              <a:rPr lang="en-US" baseline="0" dirty="0"/>
              <a:t>Utility of due dates, modules, organization</a:t>
            </a:r>
            <a:endParaRPr lang="en-US" dirty="0"/>
          </a:p>
          <a:p>
            <a:r>
              <a:rPr lang="en-US" dirty="0"/>
              <a:t>Lastly, asked a few questions about which</a:t>
            </a:r>
            <a:r>
              <a:rPr lang="en-US" baseline="0" dirty="0"/>
              <a:t> native features (list generated by our Director of Learning Design, Deb </a:t>
            </a:r>
            <a:r>
              <a:rPr lang="en-US" baseline="0" dirty="0" err="1"/>
              <a:t>Matik</a:t>
            </a:r>
            <a:r>
              <a:rPr lang="en-US" baseline="0" dirty="0"/>
              <a:t>) are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32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62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/>
              <a:t>Individual course analytics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76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Often situated under the umbrella terms of “data science”, “educational data mining”, “big data”, and “big science”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How do we employ data mining, machine learning, natural language processing, visualization, and human-computer interaction to provide educators and learners with insights that might improve learning processes and teaching practices?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Enables both instructors and learners to visually inspect their own process and progress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Potential intersection between learning analytics integration and </a:t>
            </a:r>
            <a:r>
              <a:rPr lang="en-US" sz="1200" dirty="0" err="1"/>
              <a:t>useMakes</a:t>
            </a:r>
            <a:r>
              <a:rPr lang="en-US" sz="1200" dirty="0"/>
              <a:t> previously invisible processes and progress </a:t>
            </a:r>
            <a:r>
              <a:rPr lang="en-US" sz="1200" b="1" u="sng" dirty="0"/>
              <a:t>visible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following slides display some of the insights that we've learned in patterns of course-specific student activity.</a:t>
            </a:r>
            <a:endParaRPr lang="en-US" sz="1200" b="1" u="sn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Makes previously invisible processes and progress </a:t>
            </a:r>
            <a:r>
              <a:rPr lang="en-US" sz="1200" b="1" u="sng" dirty="0"/>
              <a:t>visible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1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94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98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7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684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21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88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092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70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78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student and faculty perceptions of technology (including classroom technology)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Part of a longer story on teaching and learning experiences at UMD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Presenting 2/5 sections (other</a:t>
            </a:r>
            <a:r>
              <a:rPr lang="en-US" baseline="0" dirty="0"/>
              <a:t> sections: academic technology and </a:t>
            </a:r>
            <a:r>
              <a:rPr lang="en-US" baseline="0" dirty="0" err="1"/>
              <a:t>wifi</a:t>
            </a:r>
            <a:r>
              <a:rPr lang="en-US" baseline="0" dirty="0"/>
              <a:t> for teaching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Sneak peak before final report, just finished analyzing. If you have follow-up analyses ideas or questions, love to hear about it/get in touch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Future plans: survey instructors like this every other year. Students via ECAR every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Who uses</a:t>
            </a:r>
            <a:r>
              <a:rPr lang="en-US" baseline="0" dirty="0"/>
              <a:t> Canvas as their Enterprise Learning Management system (ELMS)?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Can be a common course space online for instructors and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semester a space automatically generated within our ELMS-Canvas instance (with exception of some types of sections, like independent study)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Instructor can publish a space = ACCESS available to students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Available since Fall 2012. Many teams within DIT piloted, implemented, and maintain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0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Spring break is a good check – we would expect there to be fewer users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25185/39,000 = 65%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Pervasive learning technology that DIT supports that touches 65% of on a daily basis. And that’s just 1 tool that DIT provides, not to mention the other services.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Spring break = gut check. Out expectations about the patterns were met. Situation with the opposite.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First day of classes: Jan 25, last day: May 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98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Average is for period Aug 27 – December 10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This number is JUST students and JUST activity related to a Fall 2018 course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28,129 / 41,200 = 68% of all students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Peak use was 34,924 on September 17, 2018. (85% of all students)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Thanksgiving is a good check – we would expect there to be fewer users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Averages per day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Sunday       26,444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Monday       31,245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Tuesday      30,942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Wednesday    30,036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Thursday     28,640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Friday       23,834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Saturday     17,474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Pervasive learning technology that DIT supports that touches 65% of on a daily basis. And that’s just 1 tool that DIT provides, not to mention the other services.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First day of classes: Jan 25, last day: May 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78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This chart is the number of unique student users per hour for a week in Fall 2018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September 16 (Sunday) midnight – 1:00 AM through September 22 (Saturday) 11:00 PM – midnight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Most days, usage tends to peak at 2:00 PM, with a secondary uptick around 9:00 PM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Lowest usage is around 5:00 AM in the morning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The largest number of hourly users here was around 2:00 PM on Monday, September 17 (12,050 users)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Because of the difficulty in unambiguously disambiguating human activity from system activity in the log table, this chart is best for understanding general trends rather than obsessing on exact numbers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In</a:t>
            </a:r>
            <a:r>
              <a:rPr lang="en-US" baseline="0" dirty="0"/>
              <a:t> Spring 2017, 70% of course sections published, meaning available to students, on ELMS-Canvas (that’s 6,882 course sections)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Using our no adjectives principle, we know that an average of 70% of a students course sections were published in EC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We don’t know what instructors are doing within those ELMS-Canvas spaces? Are they posting the syllabus, are all assignments submitted online?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aseline="0" dirty="0"/>
              <a:t>Here is where we can pull in another dataset to triangulate information or provide some context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D0130-04DC-40B7-88F2-D1F0FDF59A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9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76200" y="2971800"/>
            <a:ext cx="9296400" cy="85953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effectLst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048002"/>
            <a:ext cx="8229600" cy="359663"/>
          </a:xfr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algn="ctr">
              <a:defRPr sz="1950" b="1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477771"/>
            <a:ext cx="8229600" cy="256031"/>
          </a:xfr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200" baseline="0"/>
            </a:lvl1pPr>
            <a:lvl2pPr marL="342900" indent="0">
              <a:buNone/>
              <a:defRPr/>
            </a:lvl2pPr>
            <a:lvl3pPr marL="685800" indent="0" algn="ctr">
              <a:buNone/>
              <a:defRPr sz="1200" baseline="0"/>
            </a:lvl3pPr>
          </a:lstStyle>
          <a:p>
            <a:pPr lvl="0"/>
            <a:r>
              <a:rPr lang="en-US" dirty="0"/>
              <a:t>Subtitle / Division / Unit / Department</a:t>
            </a:r>
          </a:p>
        </p:txBody>
      </p:sp>
      <p:pic>
        <p:nvPicPr>
          <p:cNvPr id="12" name="Picture 11" descr="UMD_primary_mark_ver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440172"/>
            <a:ext cx="2895600" cy="13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2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MD_primary_mark_vertical_white_black_typ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971802"/>
            <a:ext cx="3124200" cy="145091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57800"/>
            <a:ext cx="9144000" cy="1600200"/>
          </a:xfrm>
        </p:spPr>
        <p:txBody>
          <a:bodyPr anchor="ctr"/>
          <a:lstStyle>
            <a:lvl1pPr algn="ctr">
              <a:defRPr sz="975" b="1">
                <a:solidFill>
                  <a:schemeClr val="bg2"/>
                </a:solidFill>
              </a:defRPr>
            </a:lvl1pPr>
          </a:lstStyle>
          <a:p>
            <a:r>
              <a:rPr lang="en-US" sz="750" dirty="0"/>
              <a:t>CONTACT INFORMATION</a:t>
            </a:r>
          </a:p>
          <a:p>
            <a:r>
              <a:rPr lang="en-US" b="0" dirty="0"/>
              <a:t>First and Last Name</a:t>
            </a:r>
          </a:p>
          <a:p>
            <a:r>
              <a:rPr lang="en-US" b="0" dirty="0"/>
              <a:t>Campus Address / Room Number / College Park, MD 20742</a:t>
            </a:r>
          </a:p>
          <a:p>
            <a:r>
              <a:rPr lang="en-US" b="0" dirty="0"/>
              <a:t>phone: 301.450.XXXX / email: </a:t>
            </a:r>
            <a:r>
              <a:rPr lang="en-US" b="0" dirty="0" err="1"/>
              <a:t>xxxxxxx@umd.edu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48019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794"/>
            <a:ext cx="2133600" cy="365125"/>
          </a:xfrm>
        </p:spPr>
        <p:txBody>
          <a:bodyPr/>
          <a:lstStyle/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5875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6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Bullete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5875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Numbere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 typeface="+mj-lt"/>
              <a:buNone/>
              <a:defRPr/>
            </a:lvl1pPr>
            <a:lvl2pPr marL="728663" indent="-385763">
              <a:buFont typeface="+mj-lt"/>
              <a:buAutoNum type="arabicPeriod"/>
              <a:defRPr/>
            </a:lvl2pPr>
            <a:lvl3pPr marL="1028700" indent="-342900">
              <a:buFont typeface="+mj-lt"/>
              <a:buAutoNum type="arabicPeriod"/>
              <a:defRPr/>
            </a:lvl3pPr>
            <a:lvl4pPr marL="1285875" indent="-257175">
              <a:buFont typeface="+mj-lt"/>
              <a:buAutoNum type="arabicPeriod"/>
              <a:defRPr/>
            </a:lvl4pPr>
            <a:lvl5pPr marL="16287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15875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01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5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388620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92362"/>
            <a:ext cx="388620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92362"/>
            <a:ext cx="3886200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0" y="1752600"/>
            <a:ext cx="0" cy="457200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14478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0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6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 marL="0" indent="0">
              <a:buNone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</p:spPr>
        <p:txBody>
          <a:bodyPr/>
          <a:lstStyle>
            <a:lvl1pPr>
              <a:defRPr sz="750" spc="225"/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6248400"/>
            <a:ext cx="8229600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MD_primary_mar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74872"/>
            <a:ext cx="2057400" cy="576072"/>
          </a:xfrm>
          <a:prstGeom prst="rect">
            <a:avLst/>
          </a:prstGeom>
        </p:spPr>
      </p:pic>
      <p:pic>
        <p:nvPicPr>
          <p:cNvPr id="11" name="Picture 10" descr="FearlessIdeas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400802"/>
            <a:ext cx="2514600" cy="3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6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B6CEA-C3C3-4F9B-9E95-A6F9C22F2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6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5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None/>
        <a:defRPr sz="25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chemeClr val="accent1"/>
        </a:buClr>
        <a:buSzPct val="68000"/>
        <a:buFont typeface="Arial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ELMS-Canvas use at UMD</a:t>
            </a:r>
          </a:p>
        </p:txBody>
      </p:sp>
      <p:sp>
        <p:nvSpPr>
          <p:cNvPr id="3" name="Subtitle"/>
          <p:cNvSpPr>
            <a:spLocks noGrp="1"/>
          </p:cNvSpPr>
          <p:nvPr>
            <p:ph type="body" sz="quarter" idx="10"/>
          </p:nvPr>
        </p:nvSpPr>
        <p:spPr>
          <a:xfrm>
            <a:off x="457199" y="3048002"/>
            <a:ext cx="8570423" cy="1158238"/>
          </a:xfrm>
        </p:spPr>
        <p:txBody>
          <a:bodyPr>
            <a:noAutofit/>
          </a:bodyPr>
          <a:lstStyle/>
          <a:p>
            <a:r>
              <a:rPr lang="en-US" sz="2500" dirty="0"/>
              <a:t>Learning by Design: The integration of learning analytics and instructional design</a:t>
            </a:r>
          </a:p>
          <a:p>
            <a:r>
              <a:rPr lang="en-US" dirty="0"/>
              <a:t>Megan Masters, PhD, Alia Lancaster, PhD, Martyn Clark, PhD, &amp; Scott Moses</a:t>
            </a:r>
          </a:p>
        </p:txBody>
      </p:sp>
    </p:spTree>
    <p:extLst>
      <p:ext uri="{BB962C8B-B14F-4D97-AF65-F5344CB8AC3E}">
        <p14:creationId xmlns:p14="http://schemas.microsoft.com/office/powerpoint/2010/main" val="867184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thoughts on ELMS-Canvas</a:t>
            </a:r>
          </a:p>
        </p:txBody>
      </p:sp>
      <p:pic>
        <p:nvPicPr>
          <p:cNvPr id="8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pic>
        <p:nvPicPr>
          <p:cNvPr id="9" name="Picture 2" descr="Icon of a computer representing systems data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770" y="538019"/>
            <a:ext cx="753963" cy="801813"/>
          </a:xfrm>
          <a:prstGeom prst="rect">
            <a:avLst/>
          </a:prstGeom>
        </p:spPr>
      </p:pic>
      <p:pic>
        <p:nvPicPr>
          <p:cNvPr id="12" name="Picture 3" descr="Pie graph shows that 70% of course sections are publishedand 30% of course sections are not published during the Spring semester of 2017. ">
            <a:extLst>
              <a:ext uri="{FF2B5EF4-FFF2-40B4-BE49-F238E27FC236}">
                <a16:creationId xmlns:a16="http://schemas.microsoft.com/office/drawing/2014/main" id="{F24DA6C3-6D97-8B4C-A137-CB59166E8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r="16975"/>
          <a:stretch/>
        </p:blipFill>
        <p:spPr>
          <a:xfrm>
            <a:off x="714183" y="2837701"/>
            <a:ext cx="3504669" cy="3244850"/>
          </a:xfrm>
          <a:prstGeom prst="rect">
            <a:avLst/>
          </a:prstGeom>
        </p:spPr>
      </p:pic>
      <p:sp>
        <p:nvSpPr>
          <p:cNvPr id="3" name="TextBody 1"/>
          <p:cNvSpPr txBox="1"/>
          <p:nvPr/>
        </p:nvSpPr>
        <p:spPr>
          <a:xfrm>
            <a:off x="4182301" y="2232919"/>
            <a:ext cx="45044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500" b="1" dirty="0"/>
              <a:t>60% 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students wish their instructor used ELMS-Canvas more.</a:t>
            </a:r>
            <a:r>
              <a:rPr lang="en-US" sz="3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US" sz="3000" baseline="30000" dirty="0"/>
          </a:p>
        </p:txBody>
      </p:sp>
      <p:sp>
        <p:nvSpPr>
          <p:cNvPr id="6" name="Caption"/>
          <p:cNvSpPr txBox="1"/>
          <p:nvPr/>
        </p:nvSpPr>
        <p:spPr>
          <a:xfrm>
            <a:off x="4218852" y="6529067"/>
            <a:ext cx="49251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UMD Student EDUCAUSE Survey, 2017</a:t>
            </a:r>
          </a:p>
        </p:txBody>
      </p:sp>
      <p:sp>
        <p:nvSpPr>
          <p:cNvPr id="7" name="Slide Numb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2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pic>
        <p:nvPicPr>
          <p:cNvPr id="6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sp>
        <p:nvSpPr>
          <p:cNvPr id="3" name="TextBody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Academic Technology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Interested in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instructor</a:t>
            </a:r>
            <a:r>
              <a:rPr lang="en-US" dirty="0"/>
              <a:t> and </a:t>
            </a:r>
            <a:r>
              <a:rPr lang="en-US" b="1" dirty="0">
                <a:solidFill>
                  <a:srgbClr val="56B4E9"/>
                </a:solidFill>
              </a:rPr>
              <a:t>student</a:t>
            </a:r>
            <a:r>
              <a:rPr lang="en-US" dirty="0"/>
              <a:t> perceptions of technology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These slides: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dirty="0"/>
              <a:t>University-wide ELMS-Canvas usage statistics </a:t>
            </a:r>
          </a:p>
          <a:p>
            <a:pPr marL="800100" lvl="1" indent="-457200">
              <a:buFont typeface="Arial" panose="020B0604020202020204" pitchFamily="34" charset="0"/>
              <a:buChar char="•"/>
            </a:pPr>
            <a:r>
              <a:rPr lang="en-US" dirty="0"/>
              <a:t>Five total survey sections</a:t>
            </a:r>
          </a:p>
          <a:p>
            <a:pPr marL="1143000" lvl="2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Demographic Information</a:t>
            </a:r>
          </a:p>
          <a:p>
            <a:pPr marL="1143000" lvl="2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Academic Technology: ELMS-Canvas</a:t>
            </a:r>
          </a:p>
          <a:p>
            <a:pPr marL="1143000" lvl="2" indent="-457200">
              <a:buFont typeface="Arial" panose="020B0604020202020204" pitchFamily="34" charset="0"/>
              <a:buChar char="•"/>
            </a:pPr>
            <a:r>
              <a:rPr lang="en-US" dirty="0" err="1"/>
              <a:t>WiFi</a:t>
            </a:r>
            <a:r>
              <a:rPr lang="en-US" dirty="0"/>
              <a:t> for Teaching</a:t>
            </a:r>
          </a:p>
          <a:p>
            <a:pPr marL="1143000" lvl="2" indent="-457200">
              <a:buFont typeface="Arial" panose="020B0604020202020204" pitchFamily="34" charset="0"/>
              <a:buChar char="•"/>
            </a:pPr>
            <a:r>
              <a:rPr lang="en-US" dirty="0"/>
              <a:t>Classroom Technology</a:t>
            </a:r>
          </a:p>
          <a:p>
            <a:pPr marL="1143000" lvl="2" indent="-457200">
              <a:buFont typeface="Arial" panose="020B0604020202020204" pitchFamily="34" charset="0"/>
              <a:buChar char="•"/>
            </a:pPr>
            <a:r>
              <a:rPr lang="en-US" dirty="0"/>
              <a:t>Classroom Spaces (including TERP classrooms)</a:t>
            </a:r>
          </a:p>
          <a:p>
            <a:pPr lvl="1"/>
            <a:endParaRPr lang="en-US" dirty="0"/>
          </a:p>
        </p:txBody>
      </p:sp>
      <p:sp>
        <p:nvSpPr>
          <p:cNvPr id="4" name="Camption"/>
          <p:cNvSpPr txBox="1"/>
          <p:nvPr/>
        </p:nvSpPr>
        <p:spPr>
          <a:xfrm>
            <a:off x="1795550" y="6425425"/>
            <a:ext cx="55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ELMS = Enterprise Learning Management System</a:t>
            </a:r>
          </a:p>
        </p:txBody>
      </p:sp>
      <p:sp>
        <p:nvSpPr>
          <p:cNvPr id="5" name="Slide Numb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9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Literacy</a:t>
            </a:r>
          </a:p>
        </p:txBody>
      </p:sp>
      <p:pic>
        <p:nvPicPr>
          <p:cNvPr id="7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sp>
        <p:nvSpPr>
          <p:cNvPr id="5" name="TextBody 1"/>
          <p:cNvSpPr txBox="1"/>
          <p:nvPr/>
        </p:nvSpPr>
        <p:spPr>
          <a:xfrm>
            <a:off x="508635" y="1929361"/>
            <a:ext cx="8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Instructors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b="1" dirty="0">
                <a:solidFill>
                  <a:srgbClr val="56B4E9"/>
                </a:solidFill>
              </a:rPr>
              <a:t>students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reported similar rates of digital literacy.</a:t>
            </a:r>
          </a:p>
        </p:txBody>
      </p:sp>
      <p:pic>
        <p:nvPicPr>
          <p:cNvPr id="4" name="Picture 2" descr="Graph indicating that the majority of students and faculty rated themselves as advanced or experts in digital literacy while fewer are beginners or newcomers. Faculty and students have similar self-ratings in this regard.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554880"/>
            <a:ext cx="8046721" cy="3657600"/>
          </a:xfrm>
        </p:spPr>
      </p:pic>
      <p:sp>
        <p:nvSpPr>
          <p:cNvPr id="6" name="Caption"/>
          <p:cNvSpPr txBox="1"/>
          <p:nvPr/>
        </p:nvSpPr>
        <p:spPr>
          <a:xfrm>
            <a:off x="591423" y="6212480"/>
            <a:ext cx="7961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it comes to computer technology, which category describes you best?</a:t>
            </a:r>
          </a:p>
        </p:txBody>
      </p:sp>
      <p:sp>
        <p:nvSpPr>
          <p:cNvPr id="3" name="Slide Numb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1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</a:t>
            </a:r>
          </a:p>
        </p:txBody>
      </p:sp>
      <p:pic>
        <p:nvPicPr>
          <p:cNvPr id="26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sp>
        <p:nvSpPr>
          <p:cNvPr id="4" name="TextBody 1"/>
          <p:cNvSpPr txBox="1"/>
          <p:nvPr/>
        </p:nvSpPr>
        <p:spPr>
          <a:xfrm>
            <a:off x="641643" y="1817276"/>
            <a:ext cx="7429303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56B4E9"/>
                </a:solidFill>
              </a:rPr>
              <a:t>Over 90% </a:t>
            </a:r>
            <a:r>
              <a:rPr lang="en-US" sz="25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students</a:t>
            </a:r>
          </a:p>
          <a:p>
            <a:pPr marL="514350" indent="-514350">
              <a:buAutoNum type="arabicParenR"/>
            </a:pPr>
            <a:r>
              <a:rPr lang="en-US" sz="25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Prefer all their courses to be available in ELMS-Canvas</a:t>
            </a:r>
          </a:p>
          <a:p>
            <a:pPr marL="514350" indent="-514350">
              <a:buAutoNum type="arabicParenR"/>
            </a:pPr>
            <a:r>
              <a:rPr lang="en-US" sz="25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 it easier to learn when all their courses are published in ELMS-Canvas</a:t>
            </a:r>
          </a:p>
          <a:p>
            <a:pPr marL="514350" indent="-514350">
              <a:buAutoNum type="arabicParenR"/>
            </a:pPr>
            <a:endParaRPr lang="en-US" sz="25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29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DD0F209-009F-F84C-9A4F-BAE4EFDB9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4343400"/>
            <a:ext cx="4521200" cy="1828800"/>
          </a:xfrm>
          <a:prstGeom prst="rect">
            <a:avLst/>
          </a:prstGeom>
        </p:spPr>
      </p:pic>
      <p:sp>
        <p:nvSpPr>
          <p:cNvPr id="3" name="Slide Numb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67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</a:t>
            </a:r>
          </a:p>
        </p:txBody>
      </p:sp>
      <p:pic>
        <p:nvPicPr>
          <p:cNvPr id="7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sp>
        <p:nvSpPr>
          <p:cNvPr id="5" name="TextBody 1"/>
          <p:cNvSpPr txBox="1"/>
          <p:nvPr/>
        </p:nvSpPr>
        <p:spPr>
          <a:xfrm>
            <a:off x="600075" y="1570550"/>
            <a:ext cx="808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b="1" dirty="0">
                <a:solidFill>
                  <a:srgbClr val="56B4E9"/>
                </a:solidFill>
              </a:rPr>
              <a:t>student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respondents agree to a similar extent that ELMS-Canvas is critical to and facilities their teaching and learning. </a:t>
            </a:r>
          </a:p>
        </p:txBody>
      </p:sp>
      <p:pic>
        <p:nvPicPr>
          <p:cNvPr id="4098" name="Picture 2" descr="Graph indicating that the majority of instructors and students that ELMS-Canvas is critical to their teaching/learning and is easy to use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2380"/>
            <a:ext cx="8229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ption"/>
          <p:cNvSpPr txBox="1"/>
          <p:nvPr/>
        </p:nvSpPr>
        <p:spPr>
          <a:xfrm>
            <a:off x="591424" y="6365919"/>
            <a:ext cx="7961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of respondents who selected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Strongly Agree 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  <a:r>
              <a:rPr lang="en-US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Agree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93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</a:t>
            </a:r>
          </a:p>
        </p:txBody>
      </p:sp>
      <p:pic>
        <p:nvPicPr>
          <p:cNvPr id="26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sp>
        <p:nvSpPr>
          <p:cNvPr id="4" name="TextBody 1"/>
          <p:cNvSpPr txBox="1"/>
          <p:nvPr/>
        </p:nvSpPr>
        <p:spPr>
          <a:xfrm>
            <a:off x="857349" y="1817276"/>
            <a:ext cx="7429303" cy="1300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56B4E9"/>
                </a:solidFill>
              </a:rPr>
              <a:t>50% </a:t>
            </a:r>
            <a:r>
              <a:rPr lang="en-US" sz="25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students interacted with a course website other than ELMS-Canvas.</a:t>
            </a:r>
          </a:p>
          <a:p>
            <a:endParaRPr lang="en-US" dirty="0"/>
          </a:p>
        </p:txBody>
      </p:sp>
      <p:pic>
        <p:nvPicPr>
          <p:cNvPr id="29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B0048A3-F4CC-B544-8591-0D85D6B0C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429000"/>
            <a:ext cx="7962900" cy="2336800"/>
          </a:xfrm>
          <a:prstGeom prst="rect">
            <a:avLst/>
          </a:prstGeom>
        </p:spPr>
      </p:pic>
      <p:sp>
        <p:nvSpPr>
          <p:cNvPr id="3" name="Slide Numb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28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</a:t>
            </a:r>
          </a:p>
        </p:txBody>
      </p:sp>
      <p:pic>
        <p:nvPicPr>
          <p:cNvPr id="6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sp>
        <p:nvSpPr>
          <p:cNvPr id="5" name="TextBody 1"/>
          <p:cNvSpPr txBox="1"/>
          <p:nvPr/>
        </p:nvSpPr>
        <p:spPr>
          <a:xfrm>
            <a:off x="632517" y="1714686"/>
            <a:ext cx="8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Nine in 10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instructors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report using Canvas exclusively as their ELMS.</a:t>
            </a:r>
          </a:p>
        </p:txBody>
      </p:sp>
      <p:pic>
        <p:nvPicPr>
          <p:cNvPr id="2050" name="Picture 2" descr="Graph showing that 92% of instructors reported publishing all of their courses in ELMS-Canvas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/>
          <a:stretch/>
        </p:blipFill>
        <p:spPr bwMode="auto">
          <a:xfrm>
            <a:off x="177554" y="2462012"/>
            <a:ext cx="8788891" cy="415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34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dy 1"/>
          <p:cNvSpPr txBox="1"/>
          <p:nvPr/>
        </p:nvSpPr>
        <p:spPr>
          <a:xfrm>
            <a:off x="551577" y="219885"/>
            <a:ext cx="8086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instructors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b="1" dirty="0">
                <a:solidFill>
                  <a:srgbClr val="56B4E9"/>
                </a:solidFill>
              </a:rPr>
              <a:t>students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report using ELMS-Canvas for course management purposes most often, such as posting/checking grades and uploading/downloading materials.</a:t>
            </a:r>
          </a:p>
        </p:txBody>
      </p:sp>
      <p:pic>
        <p:nvPicPr>
          <p:cNvPr id="9" name="Picture " descr="Graph indicating that both students and instructors (more than 90%) use ELMS-Canvas often for upload/downloading assignments, upload/download materials, check assignment due dates, and checking grades">
            <a:extLst>
              <a:ext uri="{FF2B5EF4-FFF2-40B4-BE49-F238E27FC236}">
                <a16:creationId xmlns:a16="http://schemas.microsoft.com/office/drawing/2014/main" id="{45A72531-CBD8-B243-A250-F2CA4082B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363100"/>
            <a:ext cx="9055100" cy="5613400"/>
          </a:xfrm>
          <a:prstGeom prst="rect">
            <a:avLst/>
          </a:prstGeom>
        </p:spPr>
      </p:pic>
      <p:sp>
        <p:nvSpPr>
          <p:cNvPr id="7" name="Slide Numb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76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8" name="Picture 1" descr="Icon of a computer representing systems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pic>
        <p:nvPicPr>
          <p:cNvPr id="7" name="Picture 2" descr="Screenshot of ELMS-Canvas’ dashboard&#10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98" y="1953878"/>
            <a:ext cx="4972405" cy="404677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6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8" name="Picture" descr="Icon of a computer representing systems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sp>
        <p:nvSpPr>
          <p:cNvPr id="10" name="Textbody 1"/>
          <p:cNvSpPr/>
          <p:nvPr/>
        </p:nvSpPr>
        <p:spPr>
          <a:xfrm>
            <a:off x="226975" y="1918894"/>
            <a:ext cx="8772549" cy="32316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50" b="1" dirty="0"/>
              <a:t>Understanding learning patterns within ELMS-Canvas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50" dirty="0"/>
              <a:t>Relatively emerging, interdisciplinary field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50" dirty="0"/>
              <a:t>Data mining, machine learning, natural language processing, visualization, human computer interaction, linguistics,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50" dirty="0"/>
              <a:t>How do we move from “clicks” to “constructs”?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50" dirty="0"/>
              <a:t>How might insights inform teaching and learning practices?</a:t>
            </a:r>
          </a:p>
        </p:txBody>
      </p:sp>
      <p:sp>
        <p:nvSpPr>
          <p:cNvPr id="6" name="Slide Numb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38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Main Take-</a:t>
            </a:r>
            <a:r>
              <a:rPr lang="en-US" dirty="0" err="1"/>
              <a:t>Aways</a:t>
            </a:r>
            <a:endParaRPr lang="en-US" dirty="0"/>
          </a:p>
        </p:txBody>
      </p:sp>
      <p:pic>
        <p:nvPicPr>
          <p:cNvPr id="10" name="Picture " descr="Three main data sources:&#10;Icon of a screenshot in the computer&#10;Icon of a web page or tab&#10;Icon of text messages&#10;">
            <a:extLst>
              <a:ext uri="{FF2B5EF4-FFF2-40B4-BE49-F238E27FC236}">
                <a16:creationId xmlns:a16="http://schemas.microsoft.com/office/drawing/2014/main" id="{76482DB7-37E6-7F4A-9874-CC0D78C42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540130"/>
            <a:ext cx="1943100" cy="660400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ELMS-Canvas: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critical component of the teaching and learning experience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Patterns in usage provide insights into the overall student learning 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housed within ELMS-Canvas serves robust resource for learning analytic research that can inform instructional design practices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aption"/>
          <p:cNvSpPr txBox="1"/>
          <p:nvPr/>
        </p:nvSpPr>
        <p:spPr>
          <a:xfrm>
            <a:off x="1795550" y="6425425"/>
            <a:ext cx="55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ELMS = Enterprise Learning Management System</a:t>
            </a:r>
          </a:p>
        </p:txBody>
      </p:sp>
      <p:sp>
        <p:nvSpPr>
          <p:cNvPr id="5" name="Slide Numb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21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PWP</a:t>
            </a:r>
          </a:p>
        </p:txBody>
      </p:sp>
      <p:pic>
        <p:nvPicPr>
          <p:cNvPr id="6" name="Picture 1" descr="Icon of a computer representing systems&#10;">
            <a:extLst>
              <a:ext uri="{FF2B5EF4-FFF2-40B4-BE49-F238E27FC236}">
                <a16:creationId xmlns:a16="http://schemas.microsoft.com/office/drawing/2014/main" id="{9D5C9330-C722-B14C-97EF-CFBF18D2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Professional Writing Program (PWP)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14 courses fulfilling Fundamental Studies </a:t>
            </a:r>
            <a:r>
              <a:rPr lang="en-US" dirty="0" err="1"/>
              <a:t>GenEd</a:t>
            </a:r>
            <a:r>
              <a:rPr lang="en-US" dirty="0"/>
              <a:t> requirements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85 instructors, ~ 7,000 students/year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Largest courses offered in both face-to-face and asynchronous online formats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20+ online instructors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4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PWP</a:t>
            </a:r>
          </a:p>
        </p:txBody>
      </p:sp>
      <p:pic>
        <p:nvPicPr>
          <p:cNvPr id="6" name="Picture 1" descr="Icon of a computer representing systems&#10;">
            <a:extLst>
              <a:ext uri="{FF2B5EF4-FFF2-40B4-BE49-F238E27FC236}">
                <a16:creationId xmlns:a16="http://schemas.microsoft.com/office/drawing/2014/main" id="{F03618F2-6903-FE44-981C-D8ABFDD62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Key Concerns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available scholarship and best practices for effective course design</a:t>
            </a:r>
          </a:p>
          <a:p>
            <a:pPr marL="857250" lvl="1" indent="-514350">
              <a:buFont typeface="Arial" panose="020B0604020202020204" pitchFamily="34" charset="0"/>
              <a:buChar char="•"/>
            </a:pPr>
            <a:r>
              <a:rPr lang="en-US" dirty="0"/>
              <a:t>Quality Matters</a:t>
            </a:r>
          </a:p>
          <a:p>
            <a:pPr marL="857250" lvl="1" indent="-514350">
              <a:buFont typeface="Arial" panose="020B0604020202020204" pitchFamily="34" charset="0"/>
              <a:buChar char="•"/>
            </a:pPr>
            <a:r>
              <a:rPr lang="en-US" dirty="0"/>
              <a:t>CCCC OWI Principles</a:t>
            </a:r>
          </a:p>
          <a:p>
            <a:pPr marL="857250" lvl="1" indent="-514350">
              <a:buFont typeface="Arial" panose="020B0604020202020204" pitchFamily="34" charset="0"/>
              <a:buChar char="•"/>
            </a:pPr>
            <a:r>
              <a:rPr lang="en-US" dirty="0"/>
              <a:t>Community of Inquiry and other online learning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Training instructors and providing professional development opportunities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Ensuring quality and consistency across instructors, courses, and delivery formats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8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PWP</a:t>
            </a:r>
          </a:p>
        </p:txBody>
      </p:sp>
      <p:pic>
        <p:nvPicPr>
          <p:cNvPr id="9" name="Picture 1" descr="Icon of a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Potential of Learning Analytics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Student evaluations are helpful, to a point.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Manual assessment of course design is time-consuming and often only infers student experience.</a:t>
            </a:r>
          </a:p>
          <a:p>
            <a:pPr marL="857250" lvl="1" indent="-514350">
              <a:buFont typeface="Arial" panose="020B0604020202020204" pitchFamily="34" charset="0"/>
              <a:buChar char="•"/>
            </a:pPr>
            <a:r>
              <a:rPr lang="en-US" dirty="0"/>
              <a:t>Many instructors using similar or identical course shells.</a:t>
            </a:r>
          </a:p>
          <a:p>
            <a:pPr marL="857250" lvl="1" indent="-5143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ELMS-Canvas analytics offers data to complement qualitative/subjective assessment.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aption"/>
          <p:cNvSpPr txBox="1"/>
          <p:nvPr/>
        </p:nvSpPr>
        <p:spPr>
          <a:xfrm>
            <a:off x="1795550" y="6425425"/>
            <a:ext cx="55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ELMS = Enterprise Learning Management System</a:t>
            </a:r>
          </a:p>
        </p:txBody>
      </p:sp>
      <p:sp>
        <p:nvSpPr>
          <p:cNvPr id="5" name="Slide Numb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45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PWP</a:t>
            </a:r>
          </a:p>
        </p:txBody>
      </p:sp>
      <p:pic>
        <p:nvPicPr>
          <p:cNvPr id="9" name="Picture " descr="Icon of a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Limitations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Educational Data Mining (EDM) and learning analytics in higher </a:t>
            </a:r>
            <a:r>
              <a:rPr lang="en-US" dirty="0" err="1"/>
              <a:t>ed</a:t>
            </a:r>
            <a:r>
              <a:rPr lang="en-US" dirty="0"/>
              <a:t> often focuses on CS and other STEM disciplines.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Much LMS research comes from Blackboard, Moodle, and other systems, not Canvas.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Researchers still determining what variables to investigate and how those variables actually relate to learning.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aption"/>
          <p:cNvSpPr txBox="1"/>
          <p:nvPr/>
        </p:nvSpPr>
        <p:spPr>
          <a:xfrm>
            <a:off x="1795550" y="6425425"/>
            <a:ext cx="55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ELMS = Enterprise Learning Management System</a:t>
            </a:r>
          </a:p>
        </p:txBody>
      </p:sp>
      <p:sp>
        <p:nvSpPr>
          <p:cNvPr id="5" name="Slide Numb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49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PWP</a:t>
            </a:r>
          </a:p>
        </p:txBody>
      </p:sp>
      <p:pic>
        <p:nvPicPr>
          <p:cNvPr id="9" name="Picture " descr="Icon of a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we’ve investigated so far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ELMS-Canvas usage across programs within the English department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Course design differences across delivery formats.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Student performance modeling using page views and discussion board activity</a:t>
            </a:r>
          </a:p>
          <a:p>
            <a:pPr marL="857250" lvl="1" indent="-514350">
              <a:buFont typeface="Arial" panose="020B0604020202020204" pitchFamily="34" charset="0"/>
              <a:buChar char="•"/>
            </a:pPr>
            <a:r>
              <a:rPr lang="en-US" dirty="0"/>
              <a:t>Specifically considering the modular design of PWP online courses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aption"/>
          <p:cNvSpPr txBox="1"/>
          <p:nvPr/>
        </p:nvSpPr>
        <p:spPr>
          <a:xfrm>
            <a:off x="1795550" y="6425425"/>
            <a:ext cx="55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ELMS = Enterprise Learning Management System</a:t>
            </a:r>
          </a:p>
        </p:txBody>
      </p:sp>
      <p:sp>
        <p:nvSpPr>
          <p:cNvPr id="5" name="Slide Number 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16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Icon of a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02" y="626075"/>
            <a:ext cx="595738" cy="553154"/>
          </a:xfrm>
          <a:prstGeom prst="rect">
            <a:avLst/>
          </a:prstGeom>
        </p:spPr>
      </p:pic>
      <p:sp>
        <p:nvSpPr>
          <p:cNvPr id="4" name="TextBody 1"/>
          <p:cNvSpPr txBox="1"/>
          <p:nvPr/>
        </p:nvSpPr>
        <p:spPr>
          <a:xfrm>
            <a:off x="528636" y="441880"/>
            <a:ext cx="8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Exploring patterns in student activity within the ELMS-Canvas platform</a:t>
            </a:r>
          </a:p>
        </p:txBody>
      </p:sp>
      <p:pic>
        <p:nvPicPr>
          <p:cNvPr id="5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342EB0B-D799-D644-9746-BA0E1A219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1555750"/>
            <a:ext cx="6337300" cy="4356100"/>
          </a:xfrm>
          <a:prstGeom prst="rect">
            <a:avLst/>
          </a:prstGeom>
        </p:spPr>
      </p:pic>
      <p:sp>
        <p:nvSpPr>
          <p:cNvPr id="2" name="Slide Numb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5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Icon of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491" y="519008"/>
            <a:ext cx="595738" cy="553154"/>
          </a:xfrm>
          <a:prstGeom prst="rect">
            <a:avLst/>
          </a:prstGeom>
        </p:spPr>
      </p:pic>
      <p:sp>
        <p:nvSpPr>
          <p:cNvPr id="4" name="TextBody"/>
          <p:cNvSpPr txBox="1"/>
          <p:nvPr/>
        </p:nvSpPr>
        <p:spPr>
          <a:xfrm>
            <a:off x="528636" y="441880"/>
            <a:ext cx="808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Exploring patterns in student activity within ELMS-Canvas 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ENGL393 (n = 55)</a:t>
            </a:r>
          </a:p>
        </p:txBody>
      </p:sp>
      <p:sp>
        <p:nvSpPr>
          <p:cNvPr id="2" name="Slide Numb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 descr="Heatmap of views in the ELMS-Canvas course space by individual students over the semester. There were more views in the beginning of the semester, which was how the course was designed. .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1200150"/>
            <a:ext cx="81153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Main Take-</a:t>
            </a:r>
            <a:r>
              <a:rPr lang="en-US" dirty="0" err="1"/>
              <a:t>Aways</a:t>
            </a:r>
            <a:endParaRPr lang="en-US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713" y="737537"/>
            <a:ext cx="595738" cy="5531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26" y="790889"/>
            <a:ext cx="488854" cy="44644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641" y="790889"/>
            <a:ext cx="636159" cy="597575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ELMS-Canvas: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critical component of the teaching and learning experience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Patterns in usage provide insights into the overall student learning experience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housed within ELMS-Canvas serves robust resource for learning analytic research that can inform instructional design practices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aption"/>
          <p:cNvSpPr txBox="1"/>
          <p:nvPr/>
        </p:nvSpPr>
        <p:spPr>
          <a:xfrm>
            <a:off x="1795550" y="6425425"/>
            <a:ext cx="55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ELMS = Enterprise Learning Management System</a:t>
            </a:r>
          </a:p>
        </p:txBody>
      </p:sp>
      <p:sp>
        <p:nvSpPr>
          <p:cNvPr id="5" name="Slide Numb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dy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Megan Masters, PhD | Alia Lancaster, PhD | Martyn Clark, PhD | Phillip Scott Moses</a:t>
            </a:r>
          </a:p>
          <a:p>
            <a:r>
              <a:rPr lang="en-US" dirty="0"/>
              <a:t>acadtechfeedback@umd.edu</a:t>
            </a:r>
          </a:p>
        </p:txBody>
      </p:sp>
    </p:spTree>
    <p:extLst>
      <p:ext uri="{BB962C8B-B14F-4D97-AF65-F5344CB8AC3E}">
        <p14:creationId xmlns:p14="http://schemas.microsoft.com/office/powerpoint/2010/main" val="1930673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Main Data Sources</a:t>
            </a:r>
          </a:p>
        </p:txBody>
      </p:sp>
      <p:pic>
        <p:nvPicPr>
          <p:cNvPr id="9" name="Picture " descr="Three main data sources:&#10;Icon of a screenshot in the computer&#10;Icon of a web page or tab&#10;Icon of text messages&#10;">
            <a:extLst>
              <a:ext uri="{FF2B5EF4-FFF2-40B4-BE49-F238E27FC236}">
                <a16:creationId xmlns:a16="http://schemas.microsoft.com/office/drawing/2014/main" id="{A9FA0924-6FD0-484E-9F4A-D113128B7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540130"/>
            <a:ext cx="1943100" cy="660400"/>
          </a:xfrm>
          <a:prstGeom prst="rect">
            <a:avLst/>
          </a:prstGeom>
        </p:spPr>
      </p:pic>
      <p:sp>
        <p:nvSpPr>
          <p:cNvPr id="3" name="Textbody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ELMS-Canvas System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Surveys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UMD-Specific Student and Instructor Surveys (Summer 2018)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dirty="0"/>
              <a:t>Demographic Information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dirty="0"/>
              <a:t>Academic Technology: ELMS-Canvas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WiFi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Teaching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Classroom Technology</a:t>
            </a:r>
          </a:p>
          <a:p>
            <a:pPr marL="1143000" lvl="2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Classroom Spaces (including TERP classrooms)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Nationally-administered survey results</a:t>
            </a:r>
          </a:p>
          <a:p>
            <a:pPr marL="1485900" lvl="3" indent="-457200">
              <a:buFont typeface="+mj-lt"/>
              <a:buAutoNum type="arabicPeriod"/>
            </a:pPr>
            <a:r>
              <a:rPr lang="en-US" dirty="0"/>
              <a:t>EDUCAUSE Center for Analysis and Research (ECAR)</a:t>
            </a:r>
          </a:p>
          <a:p>
            <a:pPr marL="1485900" lvl="3" indent="-457200">
              <a:buFont typeface="+mj-lt"/>
              <a:buAutoNum type="arabicPeriod"/>
            </a:pPr>
            <a:r>
              <a:rPr lang="en-US" dirty="0"/>
              <a:t>Administered annually to students and bi-annually to instructional faculty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Anecdotes</a:t>
            </a:r>
          </a:p>
          <a:p>
            <a:pPr lvl="1"/>
            <a:endParaRPr lang="en-US" dirty="0"/>
          </a:p>
        </p:txBody>
      </p:sp>
      <p:sp>
        <p:nvSpPr>
          <p:cNvPr id="5" name="Slide Numb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3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8" name="Picture " descr="Icon of a screenshot in the compu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837" y="639763"/>
            <a:ext cx="753963" cy="700069"/>
          </a:xfrm>
          <a:prstGeom prst="rect">
            <a:avLst/>
          </a:prstGeom>
        </p:spPr>
      </p:pic>
      <p:pic>
        <p:nvPicPr>
          <p:cNvPr id="6" name="Picture 1" descr="Screenshot of ELMS-Canvas login page"/>
          <p:cNvPicPr>
            <a:picLocks noChangeAspect="1"/>
          </p:cNvPicPr>
          <p:nvPr/>
        </p:nvPicPr>
        <p:blipFill rotWithShape="1">
          <a:blip r:embed="rId4"/>
          <a:srcRect l="6258" t="19980" r="77170" b="36755"/>
          <a:stretch/>
        </p:blipFill>
        <p:spPr>
          <a:xfrm>
            <a:off x="457200" y="1561186"/>
            <a:ext cx="3992880" cy="28915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shot of how to publish a course page&#10;"/>
          <p:cNvPicPr>
            <a:picLocks noChangeAspect="1"/>
          </p:cNvPicPr>
          <p:nvPr/>
        </p:nvPicPr>
        <p:blipFill rotWithShape="1">
          <a:blip r:embed="rId5"/>
          <a:srcRect l="4179" t="36084" r="89116" b="41316"/>
          <a:stretch/>
        </p:blipFill>
        <p:spPr>
          <a:xfrm>
            <a:off x="2558568" y="2340182"/>
            <a:ext cx="3364712" cy="31458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Screenshot of ELMS-Canvas Dashboard&#10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61" y="2953590"/>
            <a:ext cx="3932439" cy="32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11" name="Picture " descr="Icon of a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837" y="639763"/>
            <a:ext cx="753963" cy="700069"/>
          </a:xfrm>
          <a:prstGeom prst="rect">
            <a:avLst/>
          </a:prstGeom>
        </p:spPr>
      </p:pic>
      <p:sp>
        <p:nvSpPr>
          <p:cNvPr id="5" name="Subtitle"/>
          <p:cNvSpPr txBox="1"/>
          <p:nvPr/>
        </p:nvSpPr>
        <p:spPr>
          <a:xfrm>
            <a:off x="457200" y="1582230"/>
            <a:ext cx="8328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</a:rPr>
              <a:t>25,185</a:t>
            </a:r>
            <a:r>
              <a:rPr lang="en-US" sz="2500" dirty="0"/>
              <a:t> students used ELMS-Canvas on average every day during Spring 2017</a:t>
            </a:r>
          </a:p>
        </p:txBody>
      </p:sp>
      <p:pic>
        <p:nvPicPr>
          <p:cNvPr id="9" name="Picture 1" descr="The graph shows that over 25,000 students use ELMS-Canvas on average every day in the Spring of 2017.">
            <a:extLst>
              <a:ext uri="{FF2B5EF4-FFF2-40B4-BE49-F238E27FC236}">
                <a16:creationId xmlns:a16="http://schemas.microsoft.com/office/drawing/2014/main" id="{65E35843-8616-0A4E-8DCD-E693DB7F9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" y="2723890"/>
            <a:ext cx="8293100" cy="3619500"/>
          </a:xfrm>
          <a:prstGeom prst="rect">
            <a:avLst/>
          </a:prstGeom>
        </p:spPr>
      </p:pic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6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11" name="Picture" descr="Icon of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837" y="639763"/>
            <a:ext cx="753963" cy="700069"/>
          </a:xfrm>
          <a:prstGeom prst="rect">
            <a:avLst/>
          </a:prstGeom>
        </p:spPr>
      </p:pic>
      <p:sp>
        <p:nvSpPr>
          <p:cNvPr id="5" name="Subtitle"/>
          <p:cNvSpPr txBox="1"/>
          <p:nvPr/>
        </p:nvSpPr>
        <p:spPr>
          <a:xfrm>
            <a:off x="457200" y="1582230"/>
            <a:ext cx="8328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C00000"/>
                </a:solidFill>
              </a:rPr>
              <a:t>28,129</a:t>
            </a:r>
            <a:r>
              <a:rPr lang="en-US" sz="2500" dirty="0"/>
              <a:t> students used ELMS-Canvas on average every day during Fall 2018</a:t>
            </a:r>
          </a:p>
        </p:txBody>
      </p:sp>
      <p:pic>
        <p:nvPicPr>
          <p:cNvPr id="9" name="Picture 1" descr="The graph shows that 28,000 students use ELMS-Canvas on average every day in the Fall of 2018.&#10;">
            <a:extLst>
              <a:ext uri="{FF2B5EF4-FFF2-40B4-BE49-F238E27FC236}">
                <a16:creationId xmlns:a16="http://schemas.microsoft.com/office/drawing/2014/main" id="{D9F666EE-FFA6-6D47-80CD-936521FED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2597893"/>
            <a:ext cx="7797800" cy="4267200"/>
          </a:xfrm>
          <a:prstGeom prst="rect">
            <a:avLst/>
          </a:prstGeom>
        </p:spPr>
      </p:pic>
      <p:sp>
        <p:nvSpPr>
          <p:cNvPr id="6" name="Slide Numb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1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4857" cy="1143000"/>
          </a:xfrm>
        </p:spPr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11" name="Picture 1" descr="Icon of a computer representing systems data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837" y="639763"/>
            <a:ext cx="753963" cy="700069"/>
          </a:xfrm>
          <a:prstGeom prst="rect">
            <a:avLst/>
          </a:prstGeom>
        </p:spPr>
      </p:pic>
      <p:pic>
        <p:nvPicPr>
          <p:cNvPr id="5" name="Picture 2" descr="The graph focuses on students’ usage of ELMS-Canvas from the 16th to 22th of September 2018. The lowest usage of ELMS-Canvas are Fridays and Saturdays and the highest on Mondays and Tuesdays.">
            <a:extLst>
              <a:ext uri="{FF2B5EF4-FFF2-40B4-BE49-F238E27FC236}">
                <a16:creationId xmlns:a16="http://schemas.microsoft.com/office/drawing/2014/main" id="{43E3EAB9-59E3-D648-A4F9-E75F4B03F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1"/>
            <a:ext cx="8839200" cy="4889500"/>
          </a:xfrm>
          <a:prstGeom prst="rect">
            <a:avLst/>
          </a:prstGeom>
        </p:spPr>
      </p:pic>
      <p:sp>
        <p:nvSpPr>
          <p:cNvPr id="6" name="Slide Numb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70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7" name="Picture 1" descr="Icon of text mess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368" y="667110"/>
            <a:ext cx="781081" cy="733708"/>
          </a:xfrm>
          <a:prstGeom prst="rect">
            <a:avLst/>
          </a:prstGeom>
        </p:spPr>
      </p:pic>
      <p:pic>
        <p:nvPicPr>
          <p:cNvPr id="8" name="Picture 2" descr="Icon of Icon of a computer representing systems data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449" y="683930"/>
            <a:ext cx="753963" cy="700069"/>
          </a:xfrm>
          <a:prstGeom prst="rect">
            <a:avLst/>
          </a:prstGeom>
        </p:spPr>
      </p:pic>
      <p:pic>
        <p:nvPicPr>
          <p:cNvPr id="10" name="Picture 3" descr="Graph showing that the number of students in the LMS increased by 24% on reading day, which was a Friday, relative to other Fridays throughout the semester.&#10;">
            <a:extLst>
              <a:ext uri="{FF2B5EF4-FFF2-40B4-BE49-F238E27FC236}">
                <a16:creationId xmlns:a16="http://schemas.microsoft.com/office/drawing/2014/main" id="{93309B9B-8C11-764E-9E0E-379DDCC781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03748"/>
            <a:ext cx="6705600" cy="4610100"/>
          </a:xfrm>
          <a:prstGeom prst="rect">
            <a:avLst/>
          </a:prstGeom>
        </p:spPr>
      </p:pic>
      <p:sp>
        <p:nvSpPr>
          <p:cNvPr id="6" name="Slide Number 8"/>
          <p:cNvSpPr>
            <a:spLocks noGrp="1"/>
          </p:cNvSpPr>
          <p:nvPr>
            <p:ph type="sldNum" sz="quarter" idx="12"/>
          </p:nvPr>
        </p:nvSpPr>
        <p:spPr>
          <a:xfrm>
            <a:off x="7010400" y="361589"/>
            <a:ext cx="2133600" cy="365125"/>
          </a:xfrm>
        </p:spPr>
        <p:txBody>
          <a:bodyPr/>
          <a:lstStyle/>
          <a:p>
            <a:fld id="{FE5B6CEA-C3C3-4F9B-9E95-A6F9C22F2C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ELMS-Canvas usage</a:t>
            </a:r>
          </a:p>
        </p:txBody>
      </p:sp>
      <p:pic>
        <p:nvPicPr>
          <p:cNvPr id="6" name="Picture 1" descr="Icon of a surve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369" y="639763"/>
            <a:ext cx="646067" cy="590025"/>
          </a:xfrm>
          <a:prstGeom prst="rect">
            <a:avLst/>
          </a:prstGeom>
        </p:spPr>
      </p:pic>
      <p:pic>
        <p:nvPicPr>
          <p:cNvPr id="7" name="Picture 2" descr="Icon of a computer representing systems data&#10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770" y="538019"/>
            <a:ext cx="753963" cy="801813"/>
          </a:xfrm>
          <a:prstGeom prst="rect">
            <a:avLst/>
          </a:prstGeom>
        </p:spPr>
      </p:pic>
      <p:pic>
        <p:nvPicPr>
          <p:cNvPr id="12" name="Picture 3" descr="Pie graph shows that 70% of course sections are publishedand 30% of course sections are not published during the Spring semester of 2017. &#10;">
            <a:extLst>
              <a:ext uri="{FF2B5EF4-FFF2-40B4-BE49-F238E27FC236}">
                <a16:creationId xmlns:a16="http://schemas.microsoft.com/office/drawing/2014/main" id="{2E16F587-68F0-C74B-BDAF-F080411FE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6081"/>
            <a:ext cx="8229600" cy="4533900"/>
          </a:xfrm>
          <a:prstGeom prst="rect">
            <a:avLst/>
          </a:prstGeom>
        </p:spPr>
      </p:pic>
      <p:sp>
        <p:nvSpPr>
          <p:cNvPr id="3" name="Slide Numb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B6CEA-C3C3-4F9B-9E95-A6F9C22F2C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626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2228d950-ba18-44b8-bc70-eca1ce766fe3"/>
  <p:tag name="WASPOLLED" val="CB97943013324F52AAC38C5C6E4E181C"/>
  <p:tag name="TPVERSION" val="8"/>
  <p:tag name="TPFULLVERSION" val="8.2.0.30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UMD_Template_withShell">
  <a:themeElements>
    <a:clrScheme name="UMD Colors 1">
      <a:dk1>
        <a:srgbClr val="2A2F30"/>
      </a:dk1>
      <a:lt1>
        <a:srgbClr val="F4F1F1"/>
      </a:lt1>
      <a:dk2>
        <a:srgbClr val="2A2F30"/>
      </a:dk2>
      <a:lt2>
        <a:srgbClr val="FFFFFE"/>
      </a:lt2>
      <a:accent1>
        <a:srgbClr val="C30A29"/>
      </a:accent1>
      <a:accent2>
        <a:srgbClr val="F9C51A"/>
      </a:accent2>
      <a:accent3>
        <a:srgbClr val="E68320"/>
      </a:accent3>
      <a:accent4>
        <a:srgbClr val="4070FF"/>
      </a:accent4>
      <a:accent5>
        <a:srgbClr val="60E653"/>
      </a:accent5>
      <a:accent6>
        <a:srgbClr val="2DE6C6"/>
      </a:accent6>
      <a:hlink>
        <a:srgbClr val="C30A29"/>
      </a:hlink>
      <a:folHlink>
        <a:srgbClr val="6F75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D_Template_withShell" id="{83EE31D6-52BE-450A-AB84-AB3D67D79A15}" vid="{4ED71EBA-EDB4-432D-9BDE-1D65B9288E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UMD_Template_withShell</Template>
  <TotalTime>15018</TotalTime>
  <Words>2467</Words>
  <Application>Microsoft Office PowerPoint</Application>
  <PresentationFormat>On-screen Show (4:3)</PresentationFormat>
  <Paragraphs>323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UMD_Template_withShell</vt:lpstr>
      <vt:lpstr>ELMS-Canvas use at UMD</vt:lpstr>
      <vt:lpstr>Three Main Take-Aways</vt:lpstr>
      <vt:lpstr>Three Main Data Sources</vt:lpstr>
      <vt:lpstr>ELMS-Canvas usage</vt:lpstr>
      <vt:lpstr>ELMS-Canvas usage</vt:lpstr>
      <vt:lpstr>ELMS-Canvas usage</vt:lpstr>
      <vt:lpstr>ELMS-Canvas usage</vt:lpstr>
      <vt:lpstr>ELMS-Canvas usage</vt:lpstr>
      <vt:lpstr>ELMS-Canvas usage</vt:lpstr>
      <vt:lpstr>Student thoughts on ELMS-Canvas</vt:lpstr>
      <vt:lpstr>Context</vt:lpstr>
      <vt:lpstr>Digital Literacy</vt:lpstr>
      <vt:lpstr>ELMS-Canvas</vt:lpstr>
      <vt:lpstr>ELMS-Canvas</vt:lpstr>
      <vt:lpstr>ELMS-Canvas</vt:lpstr>
      <vt:lpstr>ELMS-Canvas</vt:lpstr>
      <vt:lpstr>PowerPoint Presentation</vt:lpstr>
      <vt:lpstr>ELMS-Canvas usage</vt:lpstr>
      <vt:lpstr>ELMS-Canvas usage</vt:lpstr>
      <vt:lpstr>PWP</vt:lpstr>
      <vt:lpstr>PWP</vt:lpstr>
      <vt:lpstr>PWP</vt:lpstr>
      <vt:lpstr>PWP</vt:lpstr>
      <vt:lpstr>PWP</vt:lpstr>
      <vt:lpstr>PowerPoint Presentation</vt:lpstr>
      <vt:lpstr>PowerPoint Presentation</vt:lpstr>
      <vt:lpstr>Three Main Take-Aways</vt:lpstr>
      <vt:lpstr>PowerPoint Presentation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Martyn Keeler Clark</dc:creator>
  <cp:lastModifiedBy>Alia Katherine Lancaster</cp:lastModifiedBy>
  <cp:revision>539</cp:revision>
  <cp:lastPrinted>2018-09-30T18:21:45Z</cp:lastPrinted>
  <dcterms:created xsi:type="dcterms:W3CDTF">2017-10-18T15:36:52Z</dcterms:created>
  <dcterms:modified xsi:type="dcterms:W3CDTF">2022-10-10T17:12:55Z</dcterms:modified>
</cp:coreProperties>
</file>