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276" r:id="rId2"/>
    <p:sldId id="545" r:id="rId3"/>
    <p:sldId id="258" r:id="rId4"/>
    <p:sldId id="567" r:id="rId5"/>
    <p:sldId id="610" r:id="rId6"/>
    <p:sldId id="613" r:id="rId7"/>
    <p:sldId id="612" r:id="rId8"/>
    <p:sldId id="614" r:id="rId9"/>
    <p:sldId id="611" r:id="rId10"/>
    <p:sldId id="623" r:id="rId11"/>
    <p:sldId id="624" r:id="rId12"/>
    <p:sldId id="629" r:id="rId13"/>
    <p:sldId id="628" r:id="rId14"/>
    <p:sldId id="630" r:id="rId15"/>
    <p:sldId id="608" r:id="rId16"/>
    <p:sldId id="620" r:id="rId17"/>
    <p:sldId id="678" r:id="rId18"/>
    <p:sldId id="679" r:id="rId19"/>
    <p:sldId id="680" r:id="rId20"/>
    <p:sldId id="681" r:id="rId21"/>
    <p:sldId id="682" r:id="rId22"/>
    <p:sldId id="635" r:id="rId23"/>
    <p:sldId id="621" r:id="rId24"/>
    <p:sldId id="659" r:id="rId25"/>
    <p:sldId id="647" r:id="rId26"/>
    <p:sldId id="667" r:id="rId27"/>
    <p:sldId id="668" r:id="rId28"/>
    <p:sldId id="660" r:id="rId29"/>
    <p:sldId id="622" r:id="rId30"/>
    <p:sldId id="638" r:id="rId31"/>
    <p:sldId id="669" r:id="rId32"/>
    <p:sldId id="670" r:id="rId33"/>
    <p:sldId id="649" r:id="rId34"/>
    <p:sldId id="671" r:id="rId35"/>
    <p:sldId id="639" r:id="rId36"/>
    <p:sldId id="652" r:id="rId37"/>
    <p:sldId id="654" r:id="rId38"/>
    <p:sldId id="640" r:id="rId39"/>
    <p:sldId id="651" r:id="rId40"/>
    <p:sldId id="642" r:id="rId41"/>
    <p:sldId id="661" r:id="rId42"/>
    <p:sldId id="643" r:id="rId43"/>
    <p:sldId id="645" r:id="rId44"/>
    <p:sldId id="655" r:id="rId45"/>
    <p:sldId id="656" r:id="rId46"/>
    <p:sldId id="657" r:id="rId47"/>
    <p:sldId id="676" r:id="rId48"/>
    <p:sldId id="677" r:id="rId49"/>
    <p:sldId id="658" r:id="rId50"/>
    <p:sldId id="288" r:id="rId51"/>
  </p:sldIdLst>
  <p:sldSz cx="9144000" cy="6858000" type="screen4x3"/>
  <p:notesSz cx="7010400" cy="92964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a Katherine Lancaster" initials="AKL" lastIdx="10" clrIdx="0">
    <p:extLst>
      <p:ext uri="{19B8F6BF-5375-455C-9EA6-DF929625EA0E}">
        <p15:presenceInfo xmlns:p15="http://schemas.microsoft.com/office/powerpoint/2012/main" userId="S-1-5-21-201570533-2938451369-1176671008-645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4E8"/>
    <a:srgbClr val="656767"/>
    <a:srgbClr val="666666"/>
    <a:srgbClr val="FFFFFE"/>
    <a:srgbClr val="E6E6E6"/>
    <a:srgbClr val="D9D9D9"/>
    <a:srgbClr val="B4DCF5"/>
    <a:srgbClr val="626064"/>
    <a:srgbClr val="8C8C8C"/>
    <a:srgbClr val="65AA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46" autoAdjust="0"/>
    <p:restoredTop sz="95953" autoAdjust="0"/>
  </p:normalViewPr>
  <p:slideViewPr>
    <p:cSldViewPr snapToGrid="0">
      <p:cViewPr varScale="1">
        <p:scale>
          <a:sx n="75" d="100"/>
          <a:sy n="75" d="100"/>
        </p:scale>
        <p:origin x="1452" y="78"/>
      </p:cViewPr>
      <p:guideLst>
        <p:guide orient="horz" pos="3960"/>
        <p:guide pos="2880"/>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p:cViewPr varScale="1">
        <p:scale>
          <a:sx n="85" d="100"/>
          <a:sy n="85" d="100"/>
        </p:scale>
        <p:origin x="3834"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4"/>
            <a:ext cx="3038475" cy="466725"/>
          </a:xfrm>
          <a:prstGeom prst="rect">
            <a:avLst/>
          </a:prstGeom>
        </p:spPr>
        <p:txBody>
          <a:bodyPr vert="horz" lIns="91440" tIns="45720" rIns="91440" bIns="45720" rtlCol="0"/>
          <a:lstStyle>
            <a:lvl1pPr algn="r">
              <a:defRPr sz="1200"/>
            </a:lvl1pPr>
          </a:lstStyle>
          <a:p>
            <a:fld id="{B24D12F3-4D21-4557-940D-8DBF07244D89}" type="datetimeFigureOut">
              <a:rPr lang="en-US" smtClean="0"/>
              <a:t>10/10/2022</a:t>
            </a:fld>
            <a:endParaRPr lang="en-US"/>
          </a:p>
        </p:txBody>
      </p:sp>
      <p:sp>
        <p:nvSpPr>
          <p:cNvPr id="4" name="Footer Placeholder 3"/>
          <p:cNvSpPr>
            <a:spLocks noGrp="1"/>
          </p:cNvSpPr>
          <p:nvPr>
            <p:ph type="ftr" sz="quarter" idx="2"/>
          </p:nvPr>
        </p:nvSpPr>
        <p:spPr>
          <a:xfrm>
            <a:off x="2" y="8829679"/>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9"/>
            <a:ext cx="3038475" cy="466725"/>
          </a:xfrm>
          <a:prstGeom prst="rect">
            <a:avLst/>
          </a:prstGeom>
        </p:spPr>
        <p:txBody>
          <a:bodyPr vert="horz" lIns="91440" tIns="45720" rIns="91440" bIns="45720" rtlCol="0" anchor="b"/>
          <a:lstStyle>
            <a:lvl1pPr algn="r">
              <a:defRPr sz="1200"/>
            </a:lvl1pPr>
          </a:lstStyle>
          <a:p>
            <a:fld id="{82F1A280-ECAB-40C5-A7CF-4D01C354D851}" type="slidenum">
              <a:rPr lang="en-US" smtClean="0"/>
              <a:t>‹#›</a:t>
            </a:fld>
            <a:endParaRPr lang="en-US"/>
          </a:p>
        </p:txBody>
      </p:sp>
    </p:spTree>
    <p:extLst>
      <p:ext uri="{BB962C8B-B14F-4D97-AF65-F5344CB8AC3E}">
        <p14:creationId xmlns:p14="http://schemas.microsoft.com/office/powerpoint/2010/main" val="106857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ACEE5B-1330-4F66-ADC4-116C2C41BCB4}" type="datetimeFigureOut">
              <a:rPr lang="en-US" smtClean="0"/>
              <a:t>10/10/2022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1"/>
            <a:ext cx="3037840" cy="466433"/>
          </a:xfrm>
          <a:prstGeom prst="rect">
            <a:avLst/>
          </a:prstGeom>
        </p:spPr>
        <p:txBody>
          <a:bodyPr vert="horz" lIns="93177" tIns="46589" rIns="93177" bIns="46589" rtlCol="0" anchor="b"/>
          <a:lstStyle>
            <a:lvl1pPr algn="r">
              <a:defRPr sz="1200"/>
            </a:lvl1pPr>
          </a:lstStyle>
          <a:p>
            <a:fld id="{BF7D0130-04DC-40B7-88F2-D1F0FDF59AF7}" type="slidenum">
              <a:rPr lang="en-US" smtClean="0"/>
              <a:t>‹#›</a:t>
            </a:fld>
            <a:endParaRPr lang="en-US"/>
          </a:p>
        </p:txBody>
      </p:sp>
    </p:spTree>
    <p:extLst>
      <p:ext uri="{BB962C8B-B14F-4D97-AF65-F5344CB8AC3E}">
        <p14:creationId xmlns:p14="http://schemas.microsoft.com/office/powerpoint/2010/main" val="264920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 Perceptions of Online Privacy Survey Data Brief</a:t>
            </a:r>
          </a:p>
          <a:p>
            <a:pPr lvl="1" rtl="0" fontAlgn="base"/>
            <a:r>
              <a:rPr lang="en-US" sz="1200" b="0" i="0" u="none" strike="noStrike" kern="1200" dirty="0">
                <a:solidFill>
                  <a:schemeClr val="tx1"/>
                </a:solidFill>
                <a:effectLst/>
                <a:latin typeface="+mn-lt"/>
                <a:ea typeface="+mn-ea"/>
                <a:cs typeface="+mn-cs"/>
              </a:rPr>
              <a:t>Megan Masters, PhD, Alia Lancaster, PhD, Martyn Clark, PhD, &amp; </a:t>
            </a:r>
            <a:r>
              <a:rPr lang="en-US" sz="1200" b="0" i="0" u="none" strike="noStrike" kern="1200" dirty="0" err="1">
                <a:solidFill>
                  <a:schemeClr val="tx1"/>
                </a:solidFill>
                <a:effectLst/>
                <a:latin typeface="+mn-lt"/>
                <a:ea typeface="+mn-ea"/>
                <a:cs typeface="+mn-cs"/>
              </a:rPr>
              <a:t>Bekzod</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Akramov</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May 13, 2020</a:t>
            </a:r>
          </a:p>
          <a:p>
            <a:pPr lvl="1" rtl="0" fontAlgn="base"/>
            <a:r>
              <a:rPr lang="en-US" sz="1200" b="0" i="0" u="none" strike="noStrike" kern="1200" dirty="0">
                <a:solidFill>
                  <a:schemeClr val="tx1"/>
                </a:solidFill>
                <a:effectLst/>
                <a:latin typeface="+mn-lt"/>
                <a:ea typeface="+mn-ea"/>
                <a:cs typeface="+mn-cs"/>
              </a:rPr>
              <a:t>Special Meeting| Learning Technology Working Group, Research Technology Working Group, and IT Council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a:t>
            </a:fld>
            <a:endParaRPr lang="en-US"/>
          </a:p>
        </p:txBody>
      </p:sp>
    </p:spTree>
    <p:extLst>
      <p:ext uri="{BB962C8B-B14F-4D97-AF65-F5344CB8AC3E}">
        <p14:creationId xmlns:p14="http://schemas.microsoft.com/office/powerpoint/2010/main" val="117484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survey overrepresents freshmen and underrepresents seniors</a:t>
            </a:r>
            <a:endParaRPr lang="en-US" dirty="0"/>
          </a:p>
        </p:txBody>
      </p:sp>
    </p:spTree>
    <p:extLst>
      <p:ext uri="{BB962C8B-B14F-4D97-AF65-F5344CB8AC3E}">
        <p14:creationId xmlns:p14="http://schemas.microsoft.com/office/powerpoint/2010/main" val="521185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survey overrepresents freshmen and underrepresents seniors</a:t>
            </a:r>
            <a:endParaRPr lang="en-US" dirty="0"/>
          </a:p>
        </p:txBody>
      </p:sp>
    </p:spTree>
    <p:extLst>
      <p:ext uri="{BB962C8B-B14F-4D97-AF65-F5344CB8AC3E}">
        <p14:creationId xmlns:p14="http://schemas.microsoft.com/office/powerpoint/2010/main" val="198934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that had 0% survey respondents</a:t>
            </a:r>
            <a:r>
              <a:rPr lang="en-US" baseline="0" dirty="0"/>
              <a:t> and 0% UMD faculty (and were removed from the bottom of the graph for readability): VP for university relations, VP for student affairs, VP for admin and finance, Shady grove center, graduate school, facilities management</a:t>
            </a:r>
            <a:endParaRPr lang="en-US" dirty="0"/>
          </a:p>
        </p:txBody>
      </p:sp>
    </p:spTree>
    <p:extLst>
      <p:ext uri="{BB962C8B-B14F-4D97-AF65-F5344CB8AC3E}">
        <p14:creationId xmlns:p14="http://schemas.microsoft.com/office/powerpoint/2010/main" val="365926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that had 0% survey respondents</a:t>
            </a:r>
            <a:r>
              <a:rPr lang="en-US" baseline="0" dirty="0"/>
              <a:t> and 0% UMD faculty (and were removed from the bottom of the graph for readability): VP for university relations, VP for student affairs, VP for admin and finance, Shady grove center, graduate school, facilities management</a:t>
            </a:r>
            <a:endParaRPr lang="en-US" dirty="0"/>
          </a:p>
        </p:txBody>
      </p:sp>
    </p:spTree>
    <p:extLst>
      <p:ext uri="{BB962C8B-B14F-4D97-AF65-F5344CB8AC3E}">
        <p14:creationId xmlns:p14="http://schemas.microsoft.com/office/powerpoint/2010/main" val="94026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that had 0% survey respondents</a:t>
            </a:r>
            <a:r>
              <a:rPr lang="en-US" baseline="0" dirty="0"/>
              <a:t> and 0% UMD faculty (and were removed from the bottom of the graph for readability): VP for university relations, VP for student affairs, VP for admin and finance, Shady grove center, graduate school, facilities management</a:t>
            </a:r>
            <a:endParaRPr lang="en-US" dirty="0"/>
          </a:p>
        </p:txBody>
      </p:sp>
    </p:spTree>
    <p:extLst>
      <p:ext uri="{BB962C8B-B14F-4D97-AF65-F5344CB8AC3E}">
        <p14:creationId xmlns:p14="http://schemas.microsoft.com/office/powerpoint/2010/main" val="630161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it comes to digital literacy, instructors</a:t>
            </a:r>
            <a:r>
              <a:rPr lang="en-US" baseline="0" dirty="0"/>
              <a:t> and students rated themselves similarly. </a:t>
            </a:r>
          </a:p>
          <a:p>
            <a:pPr marL="171450" indent="-171450">
              <a:buFont typeface="Arial" panose="020B0604020202020204" pitchFamily="34" charset="0"/>
              <a:buChar char="•"/>
            </a:pPr>
            <a:r>
              <a:rPr lang="en-US" baseline="0" dirty="0"/>
              <a:t>Granted this is self-report, so categories may be something slightly different to different groups, but I think both groups have assumptions about the other on this topic.</a:t>
            </a:r>
          </a:p>
          <a:p>
            <a:endParaRPr lang="en-US" baseline="0" dirty="0"/>
          </a:p>
          <a:p>
            <a:r>
              <a:rPr lang="en-US" baseline="0" dirty="0"/>
              <a:t>Instructors could overestimate students’ digital literacy</a:t>
            </a:r>
            <a:endParaRPr lang="en-US" dirty="0"/>
          </a:p>
          <a:p>
            <a:endParaRPr lang="en-US" dirty="0"/>
          </a:p>
          <a:p>
            <a:r>
              <a:rPr lang="en-US" dirty="0"/>
              <a:t>Entire</a:t>
            </a:r>
            <a:r>
              <a:rPr lang="en-US" baseline="0" dirty="0"/>
              <a:t> Scale: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Unfamiliar – I have little to no experience with computer technologies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Newcomer – I have attempted to use computer technologies, but I still require help on a regular basis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Beginner – I am able to perform basic functions in a limited number of computer applications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average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“I demonstrate a general competency in a number of computer applications”)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advanced (i.e., “I have acquired the ability to completely use a broad spectrum of computer technologies”)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Expert – I am extremely proficient in using a wide variety of computer technologies</a:t>
            </a:r>
            <a:endParaRPr lang="en-US" dirty="0"/>
          </a:p>
        </p:txBody>
      </p:sp>
    </p:spTree>
    <p:extLst>
      <p:ext uri="{BB962C8B-B14F-4D97-AF65-F5344CB8AC3E}">
        <p14:creationId xmlns:p14="http://schemas.microsoft.com/office/powerpoint/2010/main" val="290350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0130-04DC-40B7-88F2-D1F0FDF59AF7}" type="slidenum">
              <a:rPr lang="en-US" smtClean="0"/>
              <a:t>16</a:t>
            </a:fld>
            <a:endParaRPr lang="en-US"/>
          </a:p>
        </p:txBody>
      </p:sp>
    </p:spTree>
    <p:extLst>
      <p:ext uri="{BB962C8B-B14F-4D97-AF65-F5344CB8AC3E}">
        <p14:creationId xmlns:p14="http://schemas.microsoft.com/office/powerpoint/2010/main" val="341639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17</a:t>
            </a:fld>
            <a:endParaRPr lang="en-US"/>
          </a:p>
        </p:txBody>
      </p:sp>
    </p:spTree>
    <p:extLst>
      <p:ext uri="{BB962C8B-B14F-4D97-AF65-F5344CB8AC3E}">
        <p14:creationId xmlns:p14="http://schemas.microsoft.com/office/powerpoint/2010/main" val="83320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18</a:t>
            </a:fld>
            <a:endParaRPr lang="en-US"/>
          </a:p>
        </p:txBody>
      </p:sp>
    </p:spTree>
    <p:extLst>
      <p:ext uri="{BB962C8B-B14F-4D97-AF65-F5344CB8AC3E}">
        <p14:creationId xmlns:p14="http://schemas.microsoft.com/office/powerpoint/2010/main" val="583331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19</a:t>
            </a:fld>
            <a:endParaRPr lang="en-US"/>
          </a:p>
        </p:txBody>
      </p:sp>
    </p:spTree>
    <p:extLst>
      <p:ext uri="{BB962C8B-B14F-4D97-AF65-F5344CB8AC3E}">
        <p14:creationId xmlns:p14="http://schemas.microsoft.com/office/powerpoint/2010/main" val="187608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0130-04DC-40B7-88F2-D1F0FDF59AF7}" type="slidenum">
              <a:rPr lang="en-US" smtClean="0"/>
              <a:t>2</a:t>
            </a:fld>
            <a:endParaRPr lang="en-US"/>
          </a:p>
        </p:txBody>
      </p:sp>
    </p:spTree>
    <p:extLst>
      <p:ext uri="{BB962C8B-B14F-4D97-AF65-F5344CB8AC3E}">
        <p14:creationId xmlns:p14="http://schemas.microsoft.com/office/powerpoint/2010/main" val="592775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20</a:t>
            </a:fld>
            <a:endParaRPr lang="en-US"/>
          </a:p>
        </p:txBody>
      </p:sp>
    </p:spTree>
    <p:extLst>
      <p:ext uri="{BB962C8B-B14F-4D97-AF65-F5344CB8AC3E}">
        <p14:creationId xmlns:p14="http://schemas.microsoft.com/office/powerpoint/2010/main" val="2426073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21</a:t>
            </a:fld>
            <a:endParaRPr lang="en-US"/>
          </a:p>
        </p:txBody>
      </p:sp>
    </p:spTree>
    <p:extLst>
      <p:ext uri="{BB962C8B-B14F-4D97-AF65-F5344CB8AC3E}">
        <p14:creationId xmlns:p14="http://schemas.microsoft.com/office/powerpoint/2010/main" val="137190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0130-04DC-40B7-88F2-D1F0FDF59AF7}" type="slidenum">
              <a:rPr lang="en-US" smtClean="0"/>
              <a:t>22</a:t>
            </a:fld>
            <a:endParaRPr lang="en-US"/>
          </a:p>
        </p:txBody>
      </p:sp>
    </p:spTree>
    <p:extLst>
      <p:ext uri="{BB962C8B-B14F-4D97-AF65-F5344CB8AC3E}">
        <p14:creationId xmlns:p14="http://schemas.microsoft.com/office/powerpoint/2010/main" val="435245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432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24</a:t>
            </a:fld>
            <a:endParaRPr lang="en-US"/>
          </a:p>
        </p:txBody>
      </p:sp>
    </p:spTree>
    <p:extLst>
      <p:ext uri="{BB962C8B-B14F-4D97-AF65-F5344CB8AC3E}">
        <p14:creationId xmlns:p14="http://schemas.microsoft.com/office/powerpoint/2010/main" val="125800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and students are using the top ones pretty much the same</a:t>
            </a:r>
          </a:p>
          <a:p>
            <a:r>
              <a:rPr lang="en-US" baseline="0" dirty="0"/>
              <a:t>It’s only when we get into tools not used as much that we see any differences (messaging apps and Instagram)</a:t>
            </a:r>
          </a:p>
          <a:p>
            <a:endParaRPr lang="en-US" baseline="0" dirty="0"/>
          </a:p>
          <a:p>
            <a:r>
              <a:rPr lang="en-US" baseline="0" dirty="0"/>
              <a:t>Response options were:</a:t>
            </a:r>
          </a:p>
          <a:p>
            <a:r>
              <a:rPr lang="en-US" baseline="0" dirty="0"/>
              <a:t>Email</a:t>
            </a:r>
          </a:p>
          <a:p>
            <a:r>
              <a:rPr lang="en-US" baseline="0" dirty="0"/>
              <a:t>Online search engines such as google or </a:t>
            </a:r>
            <a:r>
              <a:rPr lang="en-US" baseline="0" dirty="0" err="1"/>
              <a:t>bing</a:t>
            </a:r>
            <a:endParaRPr lang="en-US" baseline="0" dirty="0"/>
          </a:p>
          <a:p>
            <a:r>
              <a:rPr lang="en-US" baseline="0" dirty="0"/>
              <a:t>Online service sites such as banking, sending or receiving money, food deliver, ride sharing, etc.</a:t>
            </a:r>
          </a:p>
          <a:p>
            <a:r>
              <a:rPr lang="en-US" baseline="0" dirty="0"/>
              <a:t>Online shopping sites like amazon or </a:t>
            </a:r>
            <a:r>
              <a:rPr lang="en-US" baseline="0" dirty="0" err="1"/>
              <a:t>ebay</a:t>
            </a:r>
            <a:endParaRPr lang="en-US" baseline="0" dirty="0"/>
          </a:p>
          <a:p>
            <a:r>
              <a:rPr lang="en-US" baseline="0" dirty="0"/>
              <a:t>Facebook</a:t>
            </a:r>
          </a:p>
          <a:p>
            <a:r>
              <a:rPr lang="en-US" baseline="0" dirty="0"/>
              <a:t>Online texting services such as </a:t>
            </a:r>
            <a:r>
              <a:rPr lang="en-US" baseline="0" dirty="0" err="1"/>
              <a:t>whatsapp</a:t>
            </a:r>
            <a:r>
              <a:rPr lang="en-US" baseline="0" dirty="0"/>
              <a:t> or messenger</a:t>
            </a:r>
          </a:p>
          <a:p>
            <a:r>
              <a:rPr lang="en-US" baseline="0" dirty="0"/>
              <a:t>Skype, </a:t>
            </a:r>
            <a:r>
              <a:rPr lang="en-US" baseline="0" dirty="0" err="1"/>
              <a:t>facetime</a:t>
            </a:r>
            <a:r>
              <a:rPr lang="en-US" baseline="0" dirty="0"/>
              <a:t>, or an equivalent real time online calling service</a:t>
            </a:r>
          </a:p>
          <a:p>
            <a:r>
              <a:rPr lang="en-US" baseline="0" dirty="0"/>
              <a:t>Picture sharing services such as </a:t>
            </a:r>
            <a:r>
              <a:rPr lang="en-US" baseline="0" dirty="0" err="1"/>
              <a:t>pinterest</a:t>
            </a:r>
            <a:r>
              <a:rPr lang="en-US" baseline="0" dirty="0"/>
              <a:t>, Instagram, or google photos</a:t>
            </a:r>
          </a:p>
          <a:p>
            <a:r>
              <a:rPr lang="en-US" baseline="0" dirty="0"/>
              <a:t>Twitter</a:t>
            </a:r>
          </a:p>
          <a:p>
            <a:r>
              <a:rPr lang="en-US" baseline="0" dirty="0" err="1"/>
              <a:t>Linkedin</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628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and students are using the top ones pretty much the same</a:t>
            </a:r>
          </a:p>
          <a:p>
            <a:r>
              <a:rPr lang="en-US" baseline="0" dirty="0"/>
              <a:t>It’s only when we get into tools not used as much that we see any differences (messaging apps and Instagram)</a:t>
            </a:r>
          </a:p>
          <a:p>
            <a:endParaRPr lang="en-US" baseline="0" dirty="0"/>
          </a:p>
          <a:p>
            <a:r>
              <a:rPr lang="en-US" baseline="0" dirty="0"/>
              <a:t>Response options were:</a:t>
            </a:r>
          </a:p>
          <a:p>
            <a:r>
              <a:rPr lang="en-US" baseline="0" dirty="0"/>
              <a:t>Email</a:t>
            </a:r>
          </a:p>
          <a:p>
            <a:r>
              <a:rPr lang="en-US" baseline="0" dirty="0"/>
              <a:t>Online search engines such as google or </a:t>
            </a:r>
            <a:r>
              <a:rPr lang="en-US" baseline="0" dirty="0" err="1"/>
              <a:t>bing</a:t>
            </a:r>
            <a:endParaRPr lang="en-US" baseline="0" dirty="0"/>
          </a:p>
          <a:p>
            <a:r>
              <a:rPr lang="en-US" baseline="0" dirty="0"/>
              <a:t>Online service sites such as banking, sending or receiving money, food deliver, ride sharing, etc.</a:t>
            </a:r>
          </a:p>
          <a:p>
            <a:r>
              <a:rPr lang="en-US" baseline="0" dirty="0"/>
              <a:t>Online shopping sites like amazon or </a:t>
            </a:r>
            <a:r>
              <a:rPr lang="en-US" baseline="0" dirty="0" err="1"/>
              <a:t>ebay</a:t>
            </a:r>
            <a:endParaRPr lang="en-US" baseline="0" dirty="0"/>
          </a:p>
          <a:p>
            <a:r>
              <a:rPr lang="en-US" baseline="0" dirty="0"/>
              <a:t>Facebook</a:t>
            </a:r>
          </a:p>
          <a:p>
            <a:r>
              <a:rPr lang="en-US" baseline="0" dirty="0"/>
              <a:t>Online texting services such as </a:t>
            </a:r>
            <a:r>
              <a:rPr lang="en-US" baseline="0" dirty="0" err="1"/>
              <a:t>whatsapp</a:t>
            </a:r>
            <a:r>
              <a:rPr lang="en-US" baseline="0" dirty="0"/>
              <a:t> or messenger</a:t>
            </a:r>
          </a:p>
          <a:p>
            <a:r>
              <a:rPr lang="en-US" baseline="0" dirty="0"/>
              <a:t>Skype, </a:t>
            </a:r>
            <a:r>
              <a:rPr lang="en-US" baseline="0" dirty="0" err="1"/>
              <a:t>facetime</a:t>
            </a:r>
            <a:r>
              <a:rPr lang="en-US" baseline="0" dirty="0"/>
              <a:t>, or an equivalent real time online calling service</a:t>
            </a:r>
          </a:p>
          <a:p>
            <a:r>
              <a:rPr lang="en-US" baseline="0" dirty="0"/>
              <a:t>Picture sharing services such as </a:t>
            </a:r>
            <a:r>
              <a:rPr lang="en-US" baseline="0" dirty="0" err="1"/>
              <a:t>pinterest</a:t>
            </a:r>
            <a:r>
              <a:rPr lang="en-US" baseline="0" dirty="0"/>
              <a:t>, Instagram, or google photos</a:t>
            </a:r>
          </a:p>
          <a:p>
            <a:r>
              <a:rPr lang="en-US" baseline="0" dirty="0"/>
              <a:t>Twitter</a:t>
            </a:r>
          </a:p>
          <a:p>
            <a:r>
              <a:rPr lang="en-US" baseline="0" dirty="0" err="1"/>
              <a:t>Linkedin</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6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and students are using the top ones pretty much the same</a:t>
            </a:r>
          </a:p>
          <a:p>
            <a:r>
              <a:rPr lang="en-US" baseline="0" dirty="0"/>
              <a:t>It’s only when we get into tools not used as much that we see any differences (messaging apps and Instagram)</a:t>
            </a:r>
          </a:p>
          <a:p>
            <a:endParaRPr lang="en-US" baseline="0" dirty="0"/>
          </a:p>
          <a:p>
            <a:r>
              <a:rPr lang="en-US" baseline="0" dirty="0"/>
              <a:t>Response options were:</a:t>
            </a:r>
          </a:p>
          <a:p>
            <a:r>
              <a:rPr lang="en-US" baseline="0" dirty="0"/>
              <a:t>Email</a:t>
            </a:r>
          </a:p>
          <a:p>
            <a:r>
              <a:rPr lang="en-US" baseline="0" dirty="0"/>
              <a:t>Online search engines such as google or </a:t>
            </a:r>
            <a:r>
              <a:rPr lang="en-US" baseline="0" dirty="0" err="1"/>
              <a:t>bing</a:t>
            </a:r>
            <a:endParaRPr lang="en-US" baseline="0" dirty="0"/>
          </a:p>
          <a:p>
            <a:r>
              <a:rPr lang="en-US" baseline="0" dirty="0"/>
              <a:t>Online service sites such as banking, sending or receiving money, food deliver, ride sharing, etc.</a:t>
            </a:r>
          </a:p>
          <a:p>
            <a:r>
              <a:rPr lang="en-US" baseline="0" dirty="0"/>
              <a:t>Online shopping sites like amazon or </a:t>
            </a:r>
            <a:r>
              <a:rPr lang="en-US" baseline="0" dirty="0" err="1"/>
              <a:t>ebay</a:t>
            </a:r>
            <a:endParaRPr lang="en-US" baseline="0" dirty="0"/>
          </a:p>
          <a:p>
            <a:r>
              <a:rPr lang="en-US" baseline="0" dirty="0"/>
              <a:t>Facebook</a:t>
            </a:r>
          </a:p>
          <a:p>
            <a:r>
              <a:rPr lang="en-US" baseline="0" dirty="0"/>
              <a:t>Online texting services such as </a:t>
            </a:r>
            <a:r>
              <a:rPr lang="en-US" baseline="0" dirty="0" err="1"/>
              <a:t>whatsapp</a:t>
            </a:r>
            <a:r>
              <a:rPr lang="en-US" baseline="0" dirty="0"/>
              <a:t> or messenger</a:t>
            </a:r>
          </a:p>
          <a:p>
            <a:r>
              <a:rPr lang="en-US" baseline="0" dirty="0"/>
              <a:t>Skype, </a:t>
            </a:r>
            <a:r>
              <a:rPr lang="en-US" baseline="0" dirty="0" err="1"/>
              <a:t>facetime</a:t>
            </a:r>
            <a:r>
              <a:rPr lang="en-US" baseline="0" dirty="0"/>
              <a:t>, or an equivalent real time online calling service</a:t>
            </a:r>
          </a:p>
          <a:p>
            <a:r>
              <a:rPr lang="en-US" baseline="0" dirty="0"/>
              <a:t>Picture sharing services such as </a:t>
            </a:r>
            <a:r>
              <a:rPr lang="en-US" baseline="0" dirty="0" err="1"/>
              <a:t>pinterest</a:t>
            </a:r>
            <a:r>
              <a:rPr lang="en-US" baseline="0" dirty="0"/>
              <a:t>, Instagram, or google photos</a:t>
            </a:r>
          </a:p>
          <a:p>
            <a:r>
              <a:rPr lang="en-US" baseline="0" dirty="0"/>
              <a:t>Twitter</a:t>
            </a:r>
          </a:p>
          <a:p>
            <a:r>
              <a:rPr lang="en-US" baseline="0" dirty="0" err="1"/>
              <a:t>Linkedin</a:t>
            </a:r>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406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284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720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3a1f4d7a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73a1f4d7a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73a1f4d7a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a:t>
            </a:fld>
            <a:endParaRPr/>
          </a:p>
        </p:txBody>
      </p:sp>
    </p:spTree>
    <p:extLst>
      <p:ext uri="{BB962C8B-B14F-4D97-AF65-F5344CB8AC3E}">
        <p14:creationId xmlns:p14="http://schemas.microsoft.com/office/powerpoint/2010/main" val="344721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at all % for</a:t>
            </a:r>
            <a:r>
              <a:rPr lang="en-US" baseline="0" dirty="0"/>
              <a:t>:</a:t>
            </a:r>
          </a:p>
          <a:p>
            <a:r>
              <a:rPr lang="en-US" baseline="0" dirty="0"/>
              <a:t>Encrypt calls: 82 faculty, 81 students</a:t>
            </a:r>
          </a:p>
          <a:p>
            <a:r>
              <a:rPr lang="en-US" baseline="0" dirty="0"/>
              <a:t>Encrypt texts: 78% faculty, 75% students</a:t>
            </a:r>
          </a:p>
          <a:p>
            <a:r>
              <a:rPr lang="en-US" baseline="0" dirty="0"/>
              <a:t>Encrypt email: 74 faculty, 71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736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at all % for</a:t>
            </a:r>
            <a:r>
              <a:rPr lang="en-US" baseline="0" dirty="0"/>
              <a:t>:</a:t>
            </a:r>
          </a:p>
          <a:p>
            <a:r>
              <a:rPr lang="en-US" baseline="0" dirty="0"/>
              <a:t>Encrypt calls: 82 faculty, 81 students</a:t>
            </a:r>
          </a:p>
          <a:p>
            <a:r>
              <a:rPr lang="en-US" baseline="0" dirty="0"/>
              <a:t>Encrypt texts: 78% faculty, 75% students</a:t>
            </a:r>
          </a:p>
          <a:p>
            <a:r>
              <a:rPr lang="en-US" baseline="0" dirty="0"/>
              <a:t>Encrypt email: 74 faculty, 71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78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at all % for</a:t>
            </a:r>
            <a:r>
              <a:rPr lang="en-US" baseline="0" dirty="0"/>
              <a:t>:</a:t>
            </a:r>
          </a:p>
          <a:p>
            <a:r>
              <a:rPr lang="en-US" baseline="0" dirty="0"/>
              <a:t>Encrypt calls: 82 faculty, 81 students</a:t>
            </a:r>
          </a:p>
          <a:p>
            <a:r>
              <a:rPr lang="en-US" baseline="0" dirty="0"/>
              <a:t>Encrypt texts: 78% faculty, 75% students</a:t>
            </a:r>
          </a:p>
          <a:p>
            <a:r>
              <a:rPr lang="en-US" baseline="0" dirty="0"/>
              <a:t>Encrypt email: 74 faculty, 71 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142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28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851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0130-04DC-40B7-88F2-D1F0FDF59AF7}" type="slidenum">
              <a:rPr lang="en-US" smtClean="0"/>
              <a:t>35</a:t>
            </a:fld>
            <a:endParaRPr lang="en-US"/>
          </a:p>
        </p:txBody>
      </p:sp>
    </p:spTree>
    <p:extLst>
      <p:ext uri="{BB962C8B-B14F-4D97-AF65-F5344CB8AC3E}">
        <p14:creationId xmlns:p14="http://schemas.microsoft.com/office/powerpoint/2010/main" val="4281432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0130-04DC-40B7-88F2-D1F0FDF59AF7}" type="slidenum">
              <a:rPr lang="en-US" smtClean="0"/>
              <a:t>36</a:t>
            </a:fld>
            <a:endParaRPr lang="en-US"/>
          </a:p>
        </p:txBody>
      </p:sp>
    </p:spTree>
    <p:extLst>
      <p:ext uri="{BB962C8B-B14F-4D97-AF65-F5344CB8AC3E}">
        <p14:creationId xmlns:p14="http://schemas.microsoft.com/office/powerpoint/2010/main" val="4196164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Contrasting</a:t>
            </a:r>
            <a:r>
              <a:rPr lang="en-US" baseline="0" dirty="0"/>
              <a:t> student comments on the efficacy beliefs they have about their actions</a:t>
            </a:r>
          </a:p>
          <a:p>
            <a:endParaRPr lang="en-US" baseline="0" dirty="0"/>
          </a:p>
          <a:p>
            <a:r>
              <a:rPr lang="en-US" baseline="0" dirty="0"/>
              <a:t>These represent endpoints of the spectrum</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37</a:t>
            </a:fld>
            <a:endParaRPr lang="en-US"/>
          </a:p>
        </p:txBody>
      </p:sp>
    </p:spTree>
    <p:extLst>
      <p:ext uri="{BB962C8B-B14F-4D97-AF65-F5344CB8AC3E}">
        <p14:creationId xmlns:p14="http://schemas.microsoft.com/office/powerpoint/2010/main" val="4197801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7D0130-04DC-40B7-88F2-D1F0FDF59AF7}" type="slidenum">
              <a:rPr lang="en-US" smtClean="0"/>
              <a:t>38</a:t>
            </a:fld>
            <a:endParaRPr lang="en-US"/>
          </a:p>
        </p:txBody>
      </p:sp>
    </p:spTree>
    <p:extLst>
      <p:ext uri="{BB962C8B-B14F-4D97-AF65-F5344CB8AC3E}">
        <p14:creationId xmlns:p14="http://schemas.microsoft.com/office/powerpoint/2010/main" val="2711233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D0130-04DC-40B7-88F2-D1F0FDF59A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19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4</a:t>
            </a:fld>
            <a:endParaRPr lang="en-US"/>
          </a:p>
        </p:txBody>
      </p:sp>
    </p:spTree>
    <p:extLst>
      <p:ext uri="{BB962C8B-B14F-4D97-AF65-F5344CB8AC3E}">
        <p14:creationId xmlns:p14="http://schemas.microsoft.com/office/powerpoint/2010/main" val="2801812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are our expectations of privacy when it comes to things like use of webcams, forced to show where you live and your surroundings…what unconscious biases are arising by both students and faculty that could influence their learning experiences?</a:t>
            </a:r>
          </a:p>
          <a:p>
            <a:pPr marL="171450" indent="-171450">
              <a:buFont typeface="Arial" panose="020B0604020202020204" pitchFamily="34" charset="0"/>
              <a:buChar char="•"/>
            </a:pPr>
            <a:r>
              <a:rPr lang="en-US" dirty="0"/>
              <a:t>Increasing privacy-related vulnerabilities when the lines are more and more blurred between work and home life</a:t>
            </a:r>
          </a:p>
          <a:p>
            <a:pPr marL="171450" indent="-171450">
              <a:buFont typeface="Arial" panose="020B0604020202020204" pitchFamily="34" charset="0"/>
              <a:buChar char="•"/>
            </a:pPr>
            <a:r>
              <a:rPr lang="en-US" dirty="0"/>
              <a:t>For our current learning context, we needed different ways to keep track of students while learning remotely than we did when learning in a traditional face-to-face setting</a:t>
            </a:r>
          </a:p>
          <a:p>
            <a:pPr marL="171450" indent="-171450">
              <a:buFont typeface="Arial" panose="020B0604020202020204" pitchFamily="34" charset="0"/>
              <a:buChar char="•"/>
            </a:pPr>
            <a:r>
              <a:rPr lang="en-US" dirty="0"/>
              <a:t>This is particularly important when we think about things like contact tracing</a:t>
            </a:r>
          </a:p>
          <a:p>
            <a:pPr marL="171450" indent="-171450">
              <a:buFont typeface="Arial" panose="020B0604020202020204" pitchFamily="34" charset="0"/>
              <a:buChar char="•"/>
            </a:pPr>
            <a:r>
              <a:rPr lang="en-US" dirty="0"/>
              <a:t>Student application development and the inclusion of things such as “geo fencing” around UMD campus</a:t>
            </a:r>
          </a:p>
        </p:txBody>
      </p:sp>
      <p:sp>
        <p:nvSpPr>
          <p:cNvPr id="4" name="Slide Number Placeholder 3"/>
          <p:cNvSpPr>
            <a:spLocks noGrp="1"/>
          </p:cNvSpPr>
          <p:nvPr>
            <p:ph type="sldNum" sz="quarter" idx="5"/>
          </p:nvPr>
        </p:nvSpPr>
        <p:spPr/>
        <p:txBody>
          <a:bodyPr/>
          <a:lstStyle/>
          <a:p>
            <a:fld id="{BF7D0130-04DC-40B7-88F2-D1F0FDF59AF7}" type="slidenum">
              <a:rPr lang="en-US" smtClean="0"/>
              <a:t>40</a:t>
            </a:fld>
            <a:endParaRPr lang="en-US"/>
          </a:p>
        </p:txBody>
      </p:sp>
    </p:spTree>
    <p:extLst>
      <p:ext uri="{BB962C8B-B14F-4D97-AF65-F5344CB8AC3E}">
        <p14:creationId xmlns:p14="http://schemas.microsoft.com/office/powerpoint/2010/main" val="1389680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0130-04DC-40B7-88F2-D1F0FDF59AF7}" type="slidenum">
              <a:rPr lang="en-US" smtClean="0"/>
              <a:t>41</a:t>
            </a:fld>
            <a:endParaRPr lang="en-US"/>
          </a:p>
        </p:txBody>
      </p:sp>
    </p:spTree>
    <p:extLst>
      <p:ext uri="{BB962C8B-B14F-4D97-AF65-F5344CB8AC3E}">
        <p14:creationId xmlns:p14="http://schemas.microsoft.com/office/powerpoint/2010/main" val="2510294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42</a:t>
            </a:fld>
            <a:endParaRPr lang="en-US"/>
          </a:p>
        </p:txBody>
      </p:sp>
    </p:spTree>
    <p:extLst>
      <p:ext uri="{BB962C8B-B14F-4D97-AF65-F5344CB8AC3E}">
        <p14:creationId xmlns:p14="http://schemas.microsoft.com/office/powerpoint/2010/main" val="2959041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0130-04DC-40B7-88F2-D1F0FDF59AF7}" type="slidenum">
              <a:rPr lang="en-US" smtClean="0"/>
              <a:t>43</a:t>
            </a:fld>
            <a:endParaRPr lang="en-US"/>
          </a:p>
        </p:txBody>
      </p:sp>
    </p:spTree>
    <p:extLst>
      <p:ext uri="{BB962C8B-B14F-4D97-AF65-F5344CB8AC3E}">
        <p14:creationId xmlns:p14="http://schemas.microsoft.com/office/powerpoint/2010/main" val="3413668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2 student comments calling for UMD-sponsored education on the topic</a:t>
            </a:r>
            <a:r>
              <a:rPr lang="en-US" baseline="0" dirty="0"/>
              <a:t> (there were more)</a:t>
            </a:r>
          </a:p>
          <a:p>
            <a:r>
              <a:rPr lang="en-US" baseline="0" dirty="0"/>
              <a:t> </a:t>
            </a:r>
          </a:p>
          <a:p>
            <a:r>
              <a:rPr lang="en-US" baseline="0" dirty="0"/>
              <a:t>Right: student opinion on UMD data storage</a:t>
            </a:r>
            <a:endParaRPr lang="en-US" dirty="0"/>
          </a:p>
        </p:txBody>
      </p:sp>
      <p:sp>
        <p:nvSpPr>
          <p:cNvPr id="4" name="Slide Number Placeholder 3"/>
          <p:cNvSpPr>
            <a:spLocks noGrp="1"/>
          </p:cNvSpPr>
          <p:nvPr>
            <p:ph type="sldNum" sz="quarter" idx="10"/>
          </p:nvPr>
        </p:nvSpPr>
        <p:spPr/>
        <p:txBody>
          <a:bodyPr/>
          <a:lstStyle/>
          <a:p>
            <a:fld id="{510AE159-57E4-4CC0-93A3-826CEC11F16B}" type="slidenum">
              <a:rPr lang="en-US" smtClean="0"/>
              <a:t>44</a:t>
            </a:fld>
            <a:endParaRPr lang="en-US"/>
          </a:p>
        </p:txBody>
      </p:sp>
    </p:spTree>
    <p:extLst>
      <p:ext uri="{BB962C8B-B14F-4D97-AF65-F5344CB8AC3E}">
        <p14:creationId xmlns:p14="http://schemas.microsoft.com/office/powerpoint/2010/main" val="1144820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a:t>
            </a:r>
            <a:r>
              <a:rPr lang="en-US" baseline="0" dirty="0"/>
              <a:t> faculty members (20%) of comments mentioned google services and/or duo</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45</a:t>
            </a:fld>
            <a:endParaRPr lang="en-US"/>
          </a:p>
        </p:txBody>
      </p:sp>
    </p:spTree>
    <p:extLst>
      <p:ext uri="{BB962C8B-B14F-4D97-AF65-F5344CB8AC3E}">
        <p14:creationId xmlns:p14="http://schemas.microsoft.com/office/powerpoint/2010/main" val="2405830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several faculty comments on the unreadability of the current policies we linked to</a:t>
            </a:r>
          </a:p>
        </p:txBody>
      </p:sp>
      <p:sp>
        <p:nvSpPr>
          <p:cNvPr id="4" name="Slide Number Placeholder 3"/>
          <p:cNvSpPr>
            <a:spLocks noGrp="1"/>
          </p:cNvSpPr>
          <p:nvPr>
            <p:ph type="sldNum" sz="quarter" idx="10"/>
          </p:nvPr>
        </p:nvSpPr>
        <p:spPr/>
        <p:txBody>
          <a:bodyPr/>
          <a:lstStyle/>
          <a:p>
            <a:fld id="{510AE159-57E4-4CC0-93A3-826CEC11F16B}" type="slidenum">
              <a:rPr lang="en-US" smtClean="0"/>
              <a:t>46</a:t>
            </a:fld>
            <a:endParaRPr lang="en-US"/>
          </a:p>
        </p:txBody>
      </p:sp>
    </p:spTree>
    <p:extLst>
      <p:ext uri="{BB962C8B-B14F-4D97-AF65-F5344CB8AC3E}">
        <p14:creationId xmlns:p14="http://schemas.microsoft.com/office/powerpoint/2010/main" val="781558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and UK responses generally similar in magnitude. Exceptions to</a:t>
            </a:r>
            <a:r>
              <a:rPr lang="en-US" baseline="0" dirty="0"/>
              <a:t> US and UK similarities: UK students more likely to delete an account if provider tracked and shared data. So neither factor greatly affects the privacy calculus students perform</a:t>
            </a:r>
          </a:p>
          <a:p>
            <a:endParaRPr lang="en-US" baseline="0" dirty="0"/>
          </a:p>
          <a:p>
            <a:r>
              <a:rPr lang="en-US" baseline="0" dirty="0"/>
              <a:t>Why faculty and students different: faculty more financially independent (i.e., more choice), faculty have had more accounts hacked (i.e., experience), how online interactions viewed (human vs. computer entity)</a:t>
            </a:r>
          </a:p>
          <a:p>
            <a:r>
              <a:rPr lang="en-US" baseline="0" dirty="0"/>
              <a:t>So the general privacy paradox is probably true for older adults, but different for younger adults.</a:t>
            </a: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47</a:t>
            </a:fld>
            <a:endParaRPr lang="en-US"/>
          </a:p>
        </p:txBody>
      </p:sp>
    </p:spTree>
    <p:extLst>
      <p:ext uri="{BB962C8B-B14F-4D97-AF65-F5344CB8AC3E}">
        <p14:creationId xmlns:p14="http://schemas.microsoft.com/office/powerpoint/2010/main" val="1691566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privacy program needs to go beyond</a:t>
            </a:r>
            <a:r>
              <a:rPr lang="en-US" baseline="0" dirty="0"/>
              <a:t> regulatory and compliance requirements</a:t>
            </a:r>
            <a:endParaRPr lang="en-US" dirty="0"/>
          </a:p>
          <a:p>
            <a:endParaRPr lang="en-US" dirty="0"/>
          </a:p>
          <a:p>
            <a:r>
              <a:rPr lang="en-US" dirty="0"/>
              <a:t>Ohio</a:t>
            </a:r>
            <a:r>
              <a:rPr lang="en-US" baseline="0" dirty="0"/>
              <a:t> State has a Chief Privacy officer that reports to the Chief security officer (Enterprise security) and Chief compliance officer for the office of university compliance and integrity</a:t>
            </a:r>
          </a:p>
          <a:p>
            <a:endParaRPr lang="en-US" baseline="0" dirty="0"/>
          </a:p>
          <a:p>
            <a:r>
              <a:rPr lang="en-US" baseline="0" dirty="0"/>
              <a:t>Co-development is important since opting out may not be an option, due to infrastructure, a vendor, or federal and state mandated reporting</a:t>
            </a:r>
          </a:p>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48</a:t>
            </a:fld>
            <a:endParaRPr lang="en-US"/>
          </a:p>
        </p:txBody>
      </p:sp>
    </p:spTree>
    <p:extLst>
      <p:ext uri="{BB962C8B-B14F-4D97-AF65-F5344CB8AC3E}">
        <p14:creationId xmlns:p14="http://schemas.microsoft.com/office/powerpoint/2010/main" val="537917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7D0130-04DC-40B7-88F2-D1F0FDF59AF7}" type="slidenum">
              <a:rPr lang="en-US" smtClean="0"/>
              <a:t>49</a:t>
            </a:fld>
            <a:endParaRPr lang="en-US"/>
          </a:p>
        </p:txBody>
      </p:sp>
    </p:spTree>
    <p:extLst>
      <p:ext uri="{BB962C8B-B14F-4D97-AF65-F5344CB8AC3E}">
        <p14:creationId xmlns:p14="http://schemas.microsoft.com/office/powerpoint/2010/main" val="135061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5</a:t>
            </a:fld>
            <a:endParaRPr lang="en-US"/>
          </a:p>
        </p:txBody>
      </p:sp>
    </p:spTree>
    <p:extLst>
      <p:ext uri="{BB962C8B-B14F-4D97-AF65-F5344CB8AC3E}">
        <p14:creationId xmlns:p14="http://schemas.microsoft.com/office/powerpoint/2010/main" val="24906494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50</a:t>
            </a:fld>
            <a:endParaRPr lang="en-US"/>
          </a:p>
        </p:txBody>
      </p:sp>
    </p:spTree>
    <p:extLst>
      <p:ext uri="{BB962C8B-B14F-4D97-AF65-F5344CB8AC3E}">
        <p14:creationId xmlns:p14="http://schemas.microsoft.com/office/powerpoint/2010/main" val="967878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6</a:t>
            </a:fld>
            <a:endParaRPr lang="en-US"/>
          </a:p>
        </p:txBody>
      </p:sp>
    </p:spTree>
    <p:extLst>
      <p:ext uri="{BB962C8B-B14F-4D97-AF65-F5344CB8AC3E}">
        <p14:creationId xmlns:p14="http://schemas.microsoft.com/office/powerpoint/2010/main" val="406581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BF7D0130-04DC-40B7-88F2-D1F0FDF59AF7}" type="slidenum">
              <a:rPr lang="en-US" smtClean="0"/>
              <a:t>7</a:t>
            </a:fld>
            <a:endParaRPr lang="en-US"/>
          </a:p>
        </p:txBody>
      </p:sp>
    </p:spTree>
    <p:extLst>
      <p:ext uri="{BB962C8B-B14F-4D97-AF65-F5344CB8AC3E}">
        <p14:creationId xmlns:p14="http://schemas.microsoft.com/office/powerpoint/2010/main" val="290377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7D0130-04DC-40B7-88F2-D1F0FDF59AF7}" type="slidenum">
              <a:rPr lang="en-US" smtClean="0"/>
              <a:t>8</a:t>
            </a:fld>
            <a:endParaRPr lang="en-US"/>
          </a:p>
        </p:txBody>
      </p:sp>
    </p:spTree>
    <p:extLst>
      <p:ext uri="{BB962C8B-B14F-4D97-AF65-F5344CB8AC3E}">
        <p14:creationId xmlns:p14="http://schemas.microsoft.com/office/powerpoint/2010/main" val="91635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a:t>
            </a:r>
            <a:r>
              <a:rPr lang="en-US" baseline="0" dirty="0"/>
              <a:t> survey overrepresents freshmen and underrepresents seniors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Generally represents the university of Maryland population for both faculty and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Generally represents the University of Maryland population in terms of race/ethnicity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CMNS students were over-represented in both the faculty and student samples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Student info</a:t>
            </a:r>
          </a:p>
          <a:p>
            <a:r>
              <a:rPr lang="en-US" sz="1200" b="1" i="0" u="none" strike="noStrike" kern="1200" baseline="0" dirty="0">
                <a:solidFill>
                  <a:schemeClr val="tx1"/>
                </a:solidFill>
                <a:latin typeface="+mn-lt"/>
                <a:ea typeface="+mn-ea"/>
                <a:cs typeface="+mn-cs"/>
              </a:rPr>
              <a:t>Target population</a:t>
            </a:r>
            <a:r>
              <a:rPr lang="en-US" sz="1200" b="0" i="0" u="none" strike="noStrike" kern="1200" baseline="0" dirty="0">
                <a:solidFill>
                  <a:schemeClr val="tx1"/>
                </a:solidFill>
                <a:latin typeface="+mn-lt"/>
                <a:ea typeface="+mn-ea"/>
                <a:cs typeface="+mn-cs"/>
              </a:rPr>
              <a:t>: All undergraduate students enrolled at the University of Maryland College Park during</a:t>
            </a:r>
          </a:p>
          <a:p>
            <a:r>
              <a:rPr lang="en-US" sz="1200" b="0" i="0" u="none" strike="noStrike" kern="1200" baseline="0" dirty="0">
                <a:solidFill>
                  <a:schemeClr val="tx1"/>
                </a:solidFill>
                <a:latin typeface="+mn-lt"/>
                <a:ea typeface="+mn-ea"/>
                <a:cs typeface="+mn-cs"/>
              </a:rPr>
              <a:t>the 2018-2019 academic year.</a:t>
            </a:r>
          </a:p>
          <a:p>
            <a:r>
              <a:rPr lang="en-US" sz="1200" b="1" i="0" u="none" strike="noStrike" kern="1200" baseline="0" dirty="0">
                <a:solidFill>
                  <a:schemeClr val="tx1"/>
                </a:solidFill>
                <a:latin typeface="+mn-lt"/>
                <a:ea typeface="+mn-ea"/>
                <a:cs typeface="+mn-cs"/>
              </a:rPr>
              <a:t>Sampling strategy</a:t>
            </a:r>
            <a:r>
              <a:rPr lang="en-US" sz="1200" b="0" i="0" u="none" strike="noStrike" kern="1200" baseline="0" dirty="0">
                <a:solidFill>
                  <a:schemeClr val="tx1"/>
                </a:solidFill>
                <a:latin typeface="+mn-lt"/>
                <a:ea typeface="+mn-ea"/>
                <a:cs typeface="+mn-cs"/>
              </a:rPr>
              <a:t>: A simple random sampling technique was employed to randomly select 8,000 undergraduate</a:t>
            </a:r>
          </a:p>
          <a:p>
            <a:r>
              <a:rPr lang="en-US" sz="1200" b="0" i="0" u="none" strike="noStrike" kern="1200" baseline="0" dirty="0">
                <a:solidFill>
                  <a:schemeClr val="tx1"/>
                </a:solidFill>
                <a:latin typeface="+mn-lt"/>
                <a:ea typeface="+mn-ea"/>
                <a:cs typeface="+mn-cs"/>
              </a:rPr>
              <a:t>student emails from the target population with the assistance of the Registrar’s Office. The invited</a:t>
            </a:r>
          </a:p>
          <a:p>
            <a:r>
              <a:rPr lang="en-US" sz="1200" b="0" i="0" u="none" strike="noStrike" kern="1200" baseline="0" dirty="0">
                <a:solidFill>
                  <a:schemeClr val="tx1"/>
                </a:solidFill>
                <a:latin typeface="+mn-lt"/>
                <a:ea typeface="+mn-ea"/>
                <a:cs typeface="+mn-cs"/>
              </a:rPr>
              <a:t>sample size was selected in order to achieve approximately a 5% margin of error with the expected response</a:t>
            </a:r>
          </a:p>
          <a:p>
            <a:r>
              <a:rPr lang="en-US" sz="1200" b="0" i="0" u="none" strike="noStrike" kern="1200" baseline="0" dirty="0">
                <a:solidFill>
                  <a:schemeClr val="tx1"/>
                </a:solidFill>
                <a:latin typeface="+mn-lt"/>
                <a:ea typeface="+mn-ea"/>
                <a:cs typeface="+mn-cs"/>
              </a:rPr>
              <a:t>rate (i.e., we expected a 5-7% response rate based on previous survey administrations to the same group).</a:t>
            </a:r>
          </a:p>
          <a:p>
            <a:r>
              <a:rPr lang="en-US" sz="1200" b="1" i="0" u="none" strike="noStrike" kern="1200" baseline="0" dirty="0">
                <a:solidFill>
                  <a:schemeClr val="tx1"/>
                </a:solidFill>
                <a:latin typeface="+mn-lt"/>
                <a:ea typeface="+mn-ea"/>
                <a:cs typeface="+mn-cs"/>
              </a:rPr>
              <a:t>Response rate</a:t>
            </a:r>
            <a:r>
              <a:rPr lang="en-US" sz="1200" b="0" i="0" u="none" strike="noStrike" kern="1200" baseline="0" dirty="0">
                <a:solidFill>
                  <a:schemeClr val="tx1"/>
                </a:solidFill>
                <a:latin typeface="+mn-lt"/>
                <a:ea typeface="+mn-ea"/>
                <a:cs typeface="+mn-cs"/>
              </a:rPr>
              <a:t>: 595 undergraduate students responded, resulting in a 7.44% response rate.</a:t>
            </a:r>
          </a:p>
          <a:p>
            <a:r>
              <a:rPr lang="en-US" sz="1200" b="1" i="0" u="none" strike="noStrike" kern="1200" baseline="0" dirty="0">
                <a:solidFill>
                  <a:schemeClr val="tx1"/>
                </a:solidFill>
                <a:latin typeface="+mn-lt"/>
                <a:ea typeface="+mn-ea"/>
                <a:cs typeface="+mn-cs"/>
              </a:rPr>
              <a:t>Completion rate</a:t>
            </a:r>
            <a:r>
              <a:rPr lang="en-US" sz="1200" b="0" i="0" u="none" strike="noStrike" kern="1200" baseline="0" dirty="0">
                <a:solidFill>
                  <a:schemeClr val="tx1"/>
                </a:solidFill>
                <a:latin typeface="+mn-lt"/>
                <a:ea typeface="+mn-ea"/>
                <a:cs typeface="+mn-cs"/>
              </a:rPr>
              <a:t>: Of the student respondents, 347 (58%) fully completed the survey. In the subsequent</a:t>
            </a:r>
          </a:p>
          <a:p>
            <a:r>
              <a:rPr lang="en-US" sz="1200" b="0" i="0" u="none" strike="noStrike" kern="1200" baseline="0" dirty="0">
                <a:solidFill>
                  <a:schemeClr val="tx1"/>
                </a:solidFill>
                <a:latin typeface="+mn-lt"/>
                <a:ea typeface="+mn-ea"/>
                <a:cs typeface="+mn-cs"/>
              </a:rPr>
              <a:t>analysis, all responses are included on a per-question basis, thus the </a:t>
            </a:r>
            <a:r>
              <a:rPr lang="en-US" sz="1200" b="0" i="1" u="none" strike="noStrike" kern="1200" baseline="0" dirty="0">
                <a:solidFill>
                  <a:schemeClr val="tx1"/>
                </a:solidFill>
                <a:latin typeface="+mn-lt"/>
                <a:ea typeface="+mn-ea"/>
                <a:cs typeface="+mn-cs"/>
              </a:rPr>
              <a:t>n</a:t>
            </a:r>
            <a:r>
              <a:rPr lang="en-US" sz="1200" b="0" i="0" u="none" strike="noStrike" kern="1200" baseline="0" dirty="0">
                <a:solidFill>
                  <a:schemeClr val="tx1"/>
                </a:solidFill>
                <a:latin typeface="+mn-lt"/>
                <a:ea typeface="+mn-ea"/>
                <a:cs typeface="+mn-cs"/>
              </a:rPr>
              <a:t>-size per question may vary but is</a:t>
            </a:r>
          </a:p>
          <a:p>
            <a:r>
              <a:rPr lang="en-US" sz="1200" b="0" i="0" u="none" strike="noStrike" kern="1200" baseline="0" dirty="0">
                <a:solidFill>
                  <a:schemeClr val="tx1"/>
                </a:solidFill>
                <a:latin typeface="+mn-lt"/>
                <a:ea typeface="+mn-ea"/>
                <a:cs typeface="+mn-cs"/>
              </a:rPr>
              <a:t>displayed in the title of each table.</a:t>
            </a:r>
          </a:p>
          <a:p>
            <a:r>
              <a:rPr lang="en-US" sz="1200" b="1" i="0" u="none" strike="noStrike" kern="1200" baseline="0" dirty="0">
                <a:solidFill>
                  <a:schemeClr val="tx1"/>
                </a:solidFill>
                <a:latin typeface="+mn-lt"/>
                <a:ea typeface="+mn-ea"/>
                <a:cs typeface="+mn-cs"/>
              </a:rPr>
              <a:t>Duration</a:t>
            </a:r>
            <a:r>
              <a:rPr lang="en-US" sz="1200" b="0" i="0" u="none" strike="noStrike" kern="1200" baseline="0" dirty="0">
                <a:solidFill>
                  <a:schemeClr val="tx1"/>
                </a:solidFill>
                <a:latin typeface="+mn-lt"/>
                <a:ea typeface="+mn-ea"/>
                <a:cs typeface="+mn-cs"/>
              </a:rPr>
              <a:t>: The median response time was 6 minutes.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Faculty info</a:t>
            </a:r>
          </a:p>
          <a:p>
            <a:r>
              <a:rPr lang="en-US" sz="1200" b="1" i="0" u="none" strike="noStrike" kern="1200" baseline="0" dirty="0">
                <a:solidFill>
                  <a:schemeClr val="tx1"/>
                </a:solidFill>
                <a:latin typeface="+mn-lt"/>
                <a:ea typeface="+mn-ea"/>
                <a:cs typeface="+mn-cs"/>
              </a:rPr>
              <a:t>Target population</a:t>
            </a:r>
            <a:r>
              <a:rPr lang="en-US" sz="1200" b="0" i="0" u="none" strike="noStrike" kern="1200" baseline="0" dirty="0">
                <a:solidFill>
                  <a:schemeClr val="tx1"/>
                </a:solidFill>
                <a:latin typeface="+mn-lt"/>
                <a:ea typeface="+mn-ea"/>
                <a:cs typeface="+mn-cs"/>
              </a:rPr>
              <a:t>: All faculty members employed at the University of Maryland College Park during the</a:t>
            </a:r>
          </a:p>
          <a:p>
            <a:r>
              <a:rPr lang="en-US" sz="1200" b="0" i="0" u="none" strike="noStrike" kern="1200" baseline="0" dirty="0">
                <a:solidFill>
                  <a:schemeClr val="tx1"/>
                </a:solidFill>
                <a:latin typeface="+mn-lt"/>
                <a:ea typeface="+mn-ea"/>
                <a:cs typeface="+mn-cs"/>
              </a:rPr>
              <a:t>2018-2019 academic year.</a:t>
            </a:r>
          </a:p>
          <a:p>
            <a:r>
              <a:rPr lang="en-US" sz="1200" b="1" i="0" u="none" strike="noStrike" kern="1200" baseline="0" dirty="0">
                <a:solidFill>
                  <a:schemeClr val="tx1"/>
                </a:solidFill>
                <a:latin typeface="+mn-lt"/>
                <a:ea typeface="+mn-ea"/>
                <a:cs typeface="+mn-cs"/>
              </a:rPr>
              <a:t>Sampling strategy</a:t>
            </a:r>
            <a:r>
              <a:rPr lang="en-US" sz="1200" b="0" i="0" u="none" strike="noStrike" kern="1200" baseline="0" dirty="0">
                <a:solidFill>
                  <a:schemeClr val="tx1"/>
                </a:solidFill>
                <a:latin typeface="+mn-lt"/>
                <a:ea typeface="+mn-ea"/>
                <a:cs typeface="+mn-cs"/>
              </a:rPr>
              <a:t>: A simple random sampling technique was employed to randomly select 3,700 faculty</a:t>
            </a:r>
          </a:p>
          <a:p>
            <a:r>
              <a:rPr lang="en-US" sz="1200" b="0" i="0" u="none" strike="noStrike" kern="1200" baseline="0" dirty="0">
                <a:solidFill>
                  <a:schemeClr val="tx1"/>
                </a:solidFill>
                <a:latin typeface="+mn-lt"/>
                <a:ea typeface="+mn-ea"/>
                <a:cs typeface="+mn-cs"/>
              </a:rPr>
              <a:t>emails from the target population with the assistance of the Registrar’s Office. The invited sample size was</a:t>
            </a:r>
          </a:p>
          <a:p>
            <a:r>
              <a:rPr lang="en-US" sz="1200" b="0" i="0" u="none" strike="noStrike" kern="1200" baseline="0" dirty="0">
                <a:solidFill>
                  <a:schemeClr val="tx1"/>
                </a:solidFill>
                <a:latin typeface="+mn-lt"/>
                <a:ea typeface="+mn-ea"/>
                <a:cs typeface="+mn-cs"/>
              </a:rPr>
              <a:t>selected in order to achieve approximately a 5% margin of error with the expected response rate (i.e., we</a:t>
            </a:r>
          </a:p>
          <a:p>
            <a:r>
              <a:rPr lang="en-US" sz="1200" b="0" i="0" u="none" strike="noStrike" kern="1200" baseline="0" dirty="0">
                <a:solidFill>
                  <a:schemeClr val="tx1"/>
                </a:solidFill>
                <a:latin typeface="+mn-lt"/>
                <a:ea typeface="+mn-ea"/>
                <a:cs typeface="+mn-cs"/>
              </a:rPr>
              <a:t>expected a 10% response rate based on previous survey administrations to the same group).</a:t>
            </a:r>
          </a:p>
          <a:p>
            <a:r>
              <a:rPr lang="en-US" sz="1200" b="1" i="0" u="none" strike="noStrike" kern="1200" baseline="0" dirty="0">
                <a:solidFill>
                  <a:schemeClr val="tx1"/>
                </a:solidFill>
                <a:latin typeface="+mn-lt"/>
                <a:ea typeface="+mn-ea"/>
                <a:cs typeface="+mn-cs"/>
              </a:rPr>
              <a:t>Response rate</a:t>
            </a:r>
            <a:r>
              <a:rPr lang="en-US" sz="1200" b="0" i="0" u="none" strike="noStrike" kern="1200" baseline="0" dirty="0">
                <a:solidFill>
                  <a:schemeClr val="tx1"/>
                </a:solidFill>
                <a:latin typeface="+mn-lt"/>
                <a:ea typeface="+mn-ea"/>
                <a:cs typeface="+mn-cs"/>
              </a:rPr>
              <a:t>: 647 faculty members responded, resulting in a 17.49% response rate.</a:t>
            </a:r>
          </a:p>
          <a:p>
            <a:r>
              <a:rPr lang="en-US" sz="1200" b="1" i="0" u="none" strike="noStrike" kern="1200" baseline="0" dirty="0">
                <a:solidFill>
                  <a:schemeClr val="tx1"/>
                </a:solidFill>
                <a:latin typeface="+mn-lt"/>
                <a:ea typeface="+mn-ea"/>
                <a:cs typeface="+mn-cs"/>
              </a:rPr>
              <a:t>Completion rate</a:t>
            </a:r>
            <a:r>
              <a:rPr lang="en-US" sz="1200" b="0" i="0" u="none" strike="noStrike" kern="1200" baseline="0" dirty="0">
                <a:solidFill>
                  <a:schemeClr val="tx1"/>
                </a:solidFill>
                <a:latin typeface="+mn-lt"/>
                <a:ea typeface="+mn-ea"/>
                <a:cs typeface="+mn-cs"/>
              </a:rPr>
              <a:t>: Of the faculty respondents, 498 (77%) fully completed the survey. In the subsequent</a:t>
            </a:r>
          </a:p>
          <a:p>
            <a:r>
              <a:rPr lang="en-US" sz="1200" b="0" i="0" u="none" strike="noStrike" kern="1200" baseline="0" dirty="0">
                <a:solidFill>
                  <a:schemeClr val="tx1"/>
                </a:solidFill>
                <a:latin typeface="+mn-lt"/>
                <a:ea typeface="+mn-ea"/>
                <a:cs typeface="+mn-cs"/>
              </a:rPr>
              <a:t>analysis, all responses are included on a per-question basis</a:t>
            </a:r>
            <a:endParaRPr lang="en-US" dirty="0"/>
          </a:p>
        </p:txBody>
      </p:sp>
    </p:spTree>
    <p:extLst>
      <p:ext uri="{BB962C8B-B14F-4D97-AF65-F5344CB8AC3E}">
        <p14:creationId xmlns:p14="http://schemas.microsoft.com/office/powerpoint/2010/main" val="182697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76200" y="2971800"/>
            <a:ext cx="9296400" cy="859536"/>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effectLst/>
            </a:endParaRPr>
          </a:p>
        </p:txBody>
      </p:sp>
      <p:sp>
        <p:nvSpPr>
          <p:cNvPr id="7" name="Title 6"/>
          <p:cNvSpPr>
            <a:spLocks noGrp="1"/>
          </p:cNvSpPr>
          <p:nvPr>
            <p:ph type="title" hasCustomPrompt="1"/>
          </p:nvPr>
        </p:nvSpPr>
        <p:spPr>
          <a:xfrm>
            <a:off x="457200" y="3048002"/>
            <a:ext cx="8229600" cy="359663"/>
          </a:xfrm>
          <a:solidFill>
            <a:schemeClr val="bg2"/>
          </a:solidFill>
          <a:ln>
            <a:noFill/>
          </a:ln>
        </p:spPr>
        <p:txBody>
          <a:bodyPr>
            <a:normAutofit/>
          </a:bodyPr>
          <a:lstStyle>
            <a:lvl1pPr algn="ctr">
              <a:defRPr sz="1950" b="1"/>
            </a:lvl1pPr>
          </a:lstStyle>
          <a:p>
            <a:r>
              <a:rPr lang="en-US" dirty="0"/>
              <a:t>Presentation Title</a:t>
            </a:r>
          </a:p>
        </p:txBody>
      </p:sp>
      <p:sp>
        <p:nvSpPr>
          <p:cNvPr id="9" name="Text Placeholder 8"/>
          <p:cNvSpPr>
            <a:spLocks noGrp="1"/>
          </p:cNvSpPr>
          <p:nvPr>
            <p:ph type="body" sz="quarter" idx="10" hasCustomPrompt="1"/>
          </p:nvPr>
        </p:nvSpPr>
        <p:spPr>
          <a:xfrm>
            <a:off x="457200" y="3477771"/>
            <a:ext cx="8229600" cy="256031"/>
          </a:xfrm>
          <a:solidFill>
            <a:schemeClr val="bg2"/>
          </a:solidFill>
          <a:ln>
            <a:noFill/>
          </a:ln>
        </p:spPr>
        <p:txBody>
          <a:bodyPr anchor="ctr">
            <a:normAutofit/>
          </a:bodyPr>
          <a:lstStyle>
            <a:lvl1pPr marL="0" indent="0" algn="ctr">
              <a:buNone/>
              <a:defRPr sz="1200" baseline="0"/>
            </a:lvl1pPr>
            <a:lvl2pPr marL="342900" indent="0">
              <a:buNone/>
              <a:defRPr/>
            </a:lvl2pPr>
            <a:lvl3pPr marL="685800" indent="0" algn="ctr">
              <a:buNone/>
              <a:defRPr sz="1200" baseline="0"/>
            </a:lvl3pPr>
          </a:lstStyle>
          <a:p>
            <a:pPr lvl="0"/>
            <a:r>
              <a:rPr lang="en-US" dirty="0"/>
              <a:t>Subtitle / Division / Unit / Department</a:t>
            </a:r>
          </a:p>
        </p:txBody>
      </p:sp>
      <p:pic>
        <p:nvPicPr>
          <p:cNvPr id="12" name="Picture 11" descr="UMD_primary_mark_verti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5440172"/>
            <a:ext cx="2895600" cy="1341628"/>
          </a:xfrm>
          <a:prstGeom prst="rect">
            <a:avLst/>
          </a:prstGeom>
        </p:spPr>
      </p:pic>
    </p:spTree>
    <p:extLst>
      <p:ext uri="{BB962C8B-B14F-4D97-AF65-F5344CB8AC3E}">
        <p14:creationId xmlns:p14="http://schemas.microsoft.com/office/powerpoint/2010/main" val="419475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Slide Number Placeholder 5"/>
          <p:cNvSpPr>
            <a:spLocks noGrp="1"/>
          </p:cNvSpPr>
          <p:nvPr>
            <p:ph type="sldNum" sz="quarter" idx="12"/>
          </p:nvPr>
        </p:nvSpPr>
        <p:spPr>
          <a:xfrm>
            <a:off x="6553200" y="6356352"/>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412632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act">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descr="UMD_primary_mark_vertical_white_black_typ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9900" y="2971802"/>
            <a:ext cx="3124200" cy="1450915"/>
          </a:xfrm>
          <a:prstGeom prst="rect">
            <a:avLst/>
          </a:prstGeom>
        </p:spPr>
      </p:pic>
      <p:sp>
        <p:nvSpPr>
          <p:cNvPr id="10" name="Text Placeholder 9"/>
          <p:cNvSpPr>
            <a:spLocks noGrp="1"/>
          </p:cNvSpPr>
          <p:nvPr>
            <p:ph type="body" sz="quarter" idx="10" hasCustomPrompt="1"/>
          </p:nvPr>
        </p:nvSpPr>
        <p:spPr>
          <a:xfrm>
            <a:off x="0" y="5257800"/>
            <a:ext cx="9144000" cy="1600200"/>
          </a:xfrm>
        </p:spPr>
        <p:txBody>
          <a:bodyPr anchor="ctr"/>
          <a:lstStyle>
            <a:lvl1pPr algn="ctr">
              <a:defRPr sz="975" b="1">
                <a:solidFill>
                  <a:schemeClr val="bg2"/>
                </a:solidFill>
              </a:defRPr>
            </a:lvl1pPr>
          </a:lstStyle>
          <a:p>
            <a:r>
              <a:rPr lang="en-US" sz="750" dirty="0"/>
              <a:t>CONTACT INFORMATION</a:t>
            </a:r>
          </a:p>
          <a:p>
            <a:r>
              <a:rPr lang="en-US" b="0" dirty="0"/>
              <a:t>First and Last Name</a:t>
            </a:r>
          </a:p>
          <a:p>
            <a:r>
              <a:rPr lang="en-US" b="0" dirty="0"/>
              <a:t>Campus Address / Room Number / College Park, MD 20742</a:t>
            </a:r>
          </a:p>
          <a:p>
            <a:r>
              <a:rPr lang="en-US" b="0" dirty="0"/>
              <a:t>phone: 301.450.XXXX / email: </a:t>
            </a:r>
            <a:r>
              <a:rPr lang="en-US" b="0" dirty="0" err="1"/>
              <a:t>xxxxxxx@umd.edu</a:t>
            </a:r>
            <a:endParaRPr lang="en-US" b="0" dirty="0"/>
          </a:p>
        </p:txBody>
      </p:sp>
    </p:spTree>
    <p:extLst>
      <p:ext uri="{BB962C8B-B14F-4D97-AF65-F5344CB8AC3E}">
        <p14:creationId xmlns:p14="http://schemas.microsoft.com/office/powerpoint/2010/main" val="4480192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10400" y="794"/>
            <a:ext cx="2133600" cy="365125"/>
          </a:xfrm>
        </p:spPr>
        <p:txBody>
          <a:bodyPr/>
          <a:lstStyle/>
          <a:p>
            <a:fld id="{FE5B6CEA-C3C3-4F9B-9E95-A6F9C22F2C54}" type="slidenum">
              <a:rPr lang="en-US" smtClean="0"/>
              <a:t>‹#›</a:t>
            </a:fld>
            <a:endParaRPr lang="en-US"/>
          </a:p>
        </p:txBody>
      </p:sp>
    </p:spTree>
    <p:extLst>
      <p:ext uri="{BB962C8B-B14F-4D97-AF65-F5344CB8AC3E}">
        <p14:creationId xmlns:p14="http://schemas.microsoft.com/office/powerpoint/2010/main" val="15091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with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1565761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with Bullete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261320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with Numbere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 typeface="+mj-lt"/>
              <a:buNone/>
              <a:defRPr/>
            </a:lvl1pPr>
            <a:lvl2pPr marL="728663" indent="-385763">
              <a:buFont typeface="+mj-lt"/>
              <a:buAutoNum type="arabicPeriod"/>
              <a:defRPr/>
            </a:lvl2pPr>
            <a:lvl3pPr marL="1028700" indent="-342900">
              <a:buFont typeface="+mj-lt"/>
              <a:buAutoNum type="arabicPeriod"/>
              <a:defRPr/>
            </a:lvl3pPr>
            <a:lvl4pPr marL="1285875" indent="-257175">
              <a:buFont typeface="+mj-lt"/>
              <a:buAutoNum type="arabicPeriod"/>
              <a:defRPr/>
            </a:lvl4pPr>
            <a:lvl5pPr marL="1628775" indent="-257175">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0400" y="15875"/>
            <a:ext cx="2133600" cy="365125"/>
          </a:xfrm>
        </p:spPr>
        <p:txBody>
          <a:bodyPr/>
          <a:lstStyle>
            <a:lvl1pPr>
              <a:defRPr sz="750" spc="225"/>
            </a:lvl1pPr>
          </a:lstStyle>
          <a:p>
            <a:fld id="{FE5B6CEA-C3C3-4F9B-9E95-A6F9C22F2C54}" type="slidenum">
              <a:rPr lang="en-US" smtClean="0"/>
              <a:t>‹#›</a:t>
            </a:fld>
            <a:endParaRPr lang="en-US"/>
          </a:p>
        </p:txBody>
      </p:sp>
      <p:cxnSp>
        <p:nvCxnSpPr>
          <p:cNvPr id="7" name="Straight Connector 6"/>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01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94005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388620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392362"/>
            <a:ext cx="38862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752600"/>
            <a:ext cx="3886200"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00600" y="2392362"/>
            <a:ext cx="388620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72000" y="1752600"/>
            <a:ext cx="0" cy="457200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341050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p:nvCxnSpPr>
        <p:spPr>
          <a:xfrm>
            <a:off x="457200" y="14478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2051002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7010400" y="0"/>
            <a:ext cx="2133600" cy="365125"/>
          </a:xfrm>
        </p:spPr>
        <p:txBody>
          <a:bodyPr/>
          <a:lstStyle>
            <a:lvl1pPr>
              <a:defRPr sz="750" spc="225"/>
            </a:lvl1pPr>
          </a:lstStyle>
          <a:p>
            <a:fld id="{FE5B6CEA-C3C3-4F9B-9E95-A6F9C22F2C54}" type="slidenum">
              <a:rPr lang="en-US" smtClean="0"/>
              <a:t>‹#›</a:t>
            </a:fld>
            <a:endParaRPr lang="en-US"/>
          </a:p>
        </p:txBody>
      </p:sp>
    </p:spTree>
    <p:extLst>
      <p:ext uri="{BB962C8B-B14F-4D97-AF65-F5344CB8AC3E}">
        <p14:creationId xmlns:p14="http://schemas.microsoft.com/office/powerpoint/2010/main" val="351857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alphaModFix amt="3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marL="0" indent="0">
              <a:buNone/>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Slide Number Placeholder 5"/>
          <p:cNvSpPr>
            <a:spLocks noGrp="1"/>
          </p:cNvSpPr>
          <p:nvPr>
            <p:ph type="sldNum" sz="quarter" idx="12"/>
          </p:nvPr>
        </p:nvSpPr>
        <p:spPr>
          <a:xfrm>
            <a:off x="6553200" y="6356352"/>
            <a:ext cx="2133600" cy="365125"/>
          </a:xfrm>
        </p:spPr>
        <p:txBody>
          <a:bodyPr/>
          <a:lstStyle>
            <a:lvl1pPr>
              <a:defRPr sz="750" spc="225"/>
            </a:lvl1pPr>
          </a:lstStyle>
          <a:p>
            <a:fld id="{FE5B6CEA-C3C3-4F9B-9E95-A6F9C22F2C54}" type="slidenum">
              <a:rPr lang="en-US" smtClean="0"/>
              <a:t>‹#›</a:t>
            </a:fld>
            <a:endParaRPr lang="en-US"/>
          </a:p>
        </p:txBody>
      </p:sp>
      <p:cxnSp>
        <p:nvCxnSpPr>
          <p:cNvPr id="9" name="Straight Connector 8"/>
          <p:cNvCxnSpPr/>
          <p:nvPr/>
        </p:nvCxnSpPr>
        <p:spPr>
          <a:xfrm>
            <a:off x="457200" y="62484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UMD_primary_mar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274872"/>
            <a:ext cx="2057400" cy="576072"/>
          </a:xfrm>
          <a:prstGeom prst="rect">
            <a:avLst/>
          </a:prstGeom>
        </p:spPr>
      </p:pic>
      <p:pic>
        <p:nvPicPr>
          <p:cNvPr id="11" name="Picture 10" descr="FearlessIdeas-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6400802"/>
            <a:ext cx="2514600" cy="360761"/>
          </a:xfrm>
          <a:prstGeom prst="rect">
            <a:avLst/>
          </a:prstGeom>
        </p:spPr>
      </p:pic>
    </p:spTree>
    <p:extLst>
      <p:ext uri="{BB962C8B-B14F-4D97-AF65-F5344CB8AC3E}">
        <p14:creationId xmlns:p14="http://schemas.microsoft.com/office/powerpoint/2010/main" val="134596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5B6CEA-C3C3-4F9B-9E95-A6F9C22F2C54}" type="slidenum">
              <a:rPr lang="en-US" smtClean="0"/>
              <a:t>‹#›</a:t>
            </a:fld>
            <a:endParaRPr lang="en-US"/>
          </a:p>
        </p:txBody>
      </p:sp>
    </p:spTree>
    <p:extLst>
      <p:ext uri="{BB962C8B-B14F-4D97-AF65-F5344CB8AC3E}">
        <p14:creationId xmlns:p14="http://schemas.microsoft.com/office/powerpoint/2010/main" val="3118067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spcBef>
          <a:spcPct val="0"/>
        </a:spcBef>
        <a:buNone/>
        <a:defRPr sz="2550" b="1" kern="1200">
          <a:solidFill>
            <a:schemeClr val="accent1"/>
          </a:solidFill>
          <a:latin typeface="+mj-lt"/>
          <a:ea typeface="+mj-ea"/>
          <a:cs typeface="+mj-cs"/>
        </a:defRPr>
      </a:lvl1pPr>
    </p:titleStyle>
    <p:bodyStyle>
      <a:lvl1pPr marL="0" indent="0" algn="l" defTabSz="685800" rtl="0" eaLnBrk="1" latinLnBrk="0" hangingPunct="1">
        <a:spcBef>
          <a:spcPct val="20000"/>
        </a:spcBef>
        <a:buClr>
          <a:schemeClr val="accent1"/>
        </a:buClr>
        <a:buSzPct val="68000"/>
        <a:buFont typeface="Arial"/>
        <a:buNone/>
        <a:defRPr sz="2550" kern="1200">
          <a:solidFill>
            <a:schemeClr val="tx1"/>
          </a:solidFill>
          <a:latin typeface="+mn-lt"/>
          <a:ea typeface="+mn-ea"/>
          <a:cs typeface="+mn-cs"/>
        </a:defRPr>
      </a:lvl1pPr>
      <a:lvl2pPr marL="557213" indent="-214313" algn="l" defTabSz="685800" rtl="0" eaLnBrk="1" latinLnBrk="0" hangingPunct="1">
        <a:spcBef>
          <a:spcPct val="20000"/>
        </a:spcBef>
        <a:buClr>
          <a:schemeClr val="accent1"/>
        </a:buClr>
        <a:buSzPct val="68000"/>
        <a:buFont typeface="Arial"/>
        <a:buChar char="•"/>
        <a:defRPr sz="1950" kern="1200">
          <a:solidFill>
            <a:schemeClr val="tx1"/>
          </a:solidFill>
          <a:latin typeface="+mn-lt"/>
          <a:ea typeface="+mn-ea"/>
          <a:cs typeface="+mn-cs"/>
        </a:defRPr>
      </a:lvl2pPr>
      <a:lvl3pPr marL="857250" indent="-171450" algn="l" defTabSz="685800" rtl="0" eaLnBrk="1" latinLnBrk="0" hangingPunct="1">
        <a:spcBef>
          <a:spcPct val="20000"/>
        </a:spcBef>
        <a:buClr>
          <a:schemeClr val="accent1"/>
        </a:buClr>
        <a:buSzPct val="68000"/>
        <a:buFont typeface="Arial"/>
        <a:buChar char="•"/>
        <a:defRPr sz="1575" kern="1200">
          <a:solidFill>
            <a:schemeClr val="tx1"/>
          </a:solidFill>
          <a:latin typeface="+mn-lt"/>
          <a:ea typeface="+mn-ea"/>
          <a:cs typeface="+mn-cs"/>
        </a:defRPr>
      </a:lvl3pPr>
      <a:lvl4pPr marL="1200150" indent="-171450" algn="l" defTabSz="685800" rtl="0" eaLnBrk="1" latinLnBrk="0" hangingPunct="1">
        <a:spcBef>
          <a:spcPct val="20000"/>
        </a:spcBef>
        <a:buClr>
          <a:schemeClr val="accent1"/>
        </a:buClr>
        <a:buSzPct val="68000"/>
        <a:buFont typeface="Arial"/>
        <a:buChar char="•"/>
        <a:defRPr sz="1200" kern="1200">
          <a:solidFill>
            <a:schemeClr val="tx1"/>
          </a:solidFill>
          <a:latin typeface="+mn-lt"/>
          <a:ea typeface="+mn-ea"/>
          <a:cs typeface="+mn-cs"/>
        </a:defRPr>
      </a:lvl4pPr>
      <a:lvl5pPr marL="1543050" indent="-171450" algn="l" defTabSz="685800" rtl="0" eaLnBrk="1" latinLnBrk="0" hangingPunct="1">
        <a:spcBef>
          <a:spcPct val="20000"/>
        </a:spcBef>
        <a:buClr>
          <a:schemeClr val="accent1"/>
        </a:buClr>
        <a:buSzPct val="68000"/>
        <a:buFont typeface="Arial"/>
        <a:buChar char="•"/>
        <a:defRPr sz="975"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fontScale="90000"/>
          </a:bodyPr>
          <a:lstStyle/>
          <a:p>
            <a:r>
              <a:rPr lang="en-US" dirty="0"/>
              <a:t>ELMS-Canvas use at UMD</a:t>
            </a:r>
          </a:p>
        </p:txBody>
      </p:sp>
      <p:sp>
        <p:nvSpPr>
          <p:cNvPr id="3" name="Heading"/>
          <p:cNvSpPr>
            <a:spLocks noGrp="1"/>
          </p:cNvSpPr>
          <p:nvPr>
            <p:ph type="body" sz="quarter" idx="10"/>
          </p:nvPr>
        </p:nvSpPr>
        <p:spPr>
          <a:xfrm>
            <a:off x="0" y="3048002"/>
            <a:ext cx="9143999" cy="1158238"/>
          </a:xfrm>
        </p:spPr>
        <p:txBody>
          <a:bodyPr>
            <a:noAutofit/>
          </a:bodyPr>
          <a:lstStyle/>
          <a:p>
            <a:r>
              <a:rPr lang="en-US" sz="2500" dirty="0"/>
              <a:t>Perceptions of Online Privacy Survey Data Brief</a:t>
            </a:r>
          </a:p>
          <a:p>
            <a:r>
              <a:rPr lang="en-US" dirty="0"/>
              <a:t>Megan Masters, PhD, Alia Lancaster, PhD, Martyn Clark, PhD, &amp; </a:t>
            </a:r>
            <a:r>
              <a:rPr lang="en-US" dirty="0" err="1"/>
              <a:t>Bekzod</a:t>
            </a:r>
            <a:r>
              <a:rPr lang="en-US" dirty="0"/>
              <a:t> </a:t>
            </a:r>
            <a:r>
              <a:rPr lang="en-US" dirty="0" err="1"/>
              <a:t>Akramov</a:t>
            </a:r>
            <a:endParaRPr lang="en-US" dirty="0"/>
          </a:p>
          <a:p>
            <a:r>
              <a:rPr lang="en-US" dirty="0"/>
              <a:t>May 13, 2020</a:t>
            </a:r>
          </a:p>
          <a:p>
            <a:r>
              <a:rPr lang="en-US" dirty="0"/>
              <a:t>Special Meeting | Learning Technology Working Group, Research Technology Working Group, and IT Council</a:t>
            </a:r>
          </a:p>
        </p:txBody>
      </p:sp>
    </p:spTree>
    <p:extLst>
      <p:ext uri="{BB962C8B-B14F-4D97-AF65-F5344CB8AC3E}">
        <p14:creationId xmlns:p14="http://schemas.microsoft.com/office/powerpoint/2010/main" val="86718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a:t>
            </a:r>
          </a:p>
        </p:txBody>
      </p:sp>
      <p:sp>
        <p:nvSpPr>
          <p:cNvPr id="5" name="Body"/>
          <p:cNvSpPr txBox="1"/>
          <p:nvPr/>
        </p:nvSpPr>
        <p:spPr>
          <a:xfrm>
            <a:off x="528638" y="1616424"/>
            <a:ext cx="8086725" cy="646331"/>
          </a:xfrm>
          <a:prstGeom prst="rect">
            <a:avLst/>
          </a:prstGeom>
          <a:noFill/>
        </p:spPr>
        <p:txBody>
          <a:bodyPr wrap="square" rtlCol="0">
            <a:spAutoFit/>
          </a:bodyPr>
          <a:lstStyle/>
          <a:p>
            <a:pPr algn="ctr"/>
            <a:r>
              <a:rPr lang="en-US" b="1" dirty="0">
                <a:solidFill>
                  <a:srgbClr val="56B4E9"/>
                </a:solidFill>
              </a:rPr>
              <a:t>Student</a:t>
            </a:r>
            <a:r>
              <a:rPr lang="en-US" dirty="0">
                <a:solidFill>
                  <a:schemeClr val="tx1">
                    <a:lumMod val="75000"/>
                    <a:lumOff val="25000"/>
                  </a:schemeClr>
                </a:solidFill>
              </a:rPr>
              <a:t> respondents generally represented the student population in terms of class standing during AY 2018-2019.</a:t>
            </a:r>
          </a:p>
        </p:txBody>
      </p:sp>
      <p:pic>
        <p:nvPicPr>
          <p:cNvPr id="4" name="Picture " descr="The graph represents the percentage student respondents in each class standing and the percentage of students at UMD in each as well.  Student respondents generally represented the student population in terms of class standing.">
            <a:extLst>
              <a:ext uri="{FF2B5EF4-FFF2-40B4-BE49-F238E27FC236}">
                <a16:creationId xmlns:a16="http://schemas.microsoft.com/office/drawing/2014/main" id="{4FCEFF85-2CE3-1B4A-BAF8-6F6DD2A8D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7" y="2257425"/>
            <a:ext cx="8086725" cy="4344208"/>
          </a:xfrm>
          <a:prstGeom prst="rect">
            <a:avLst/>
          </a:prstGeom>
        </p:spPr>
      </p:pic>
      <p:sp>
        <p:nvSpPr>
          <p:cNvPr id="6" name="Slide Number 10"/>
          <p:cNvSpPr>
            <a:spLocks noGrp="1"/>
          </p:cNvSpPr>
          <p:nvPr>
            <p:ph type="sldNum" sz="quarter" idx="12"/>
          </p:nvPr>
        </p:nvSpPr>
        <p:spPr/>
        <p:txBody>
          <a:bodyPr/>
          <a:lstStyle/>
          <a:p>
            <a:fld id="{FE5B6CEA-C3C3-4F9B-9E95-A6F9C22F2C54}" type="slidenum">
              <a:rPr lang="en-US" smtClean="0"/>
              <a:t>10</a:t>
            </a:fld>
            <a:endParaRPr lang="en-US"/>
          </a:p>
        </p:txBody>
      </p:sp>
    </p:spTree>
    <p:extLst>
      <p:ext uri="{BB962C8B-B14F-4D97-AF65-F5344CB8AC3E}">
        <p14:creationId xmlns:p14="http://schemas.microsoft.com/office/powerpoint/2010/main" val="157554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Demographics</a:t>
            </a:r>
          </a:p>
        </p:txBody>
      </p:sp>
      <p:sp>
        <p:nvSpPr>
          <p:cNvPr id="5" name="Body"/>
          <p:cNvSpPr txBox="1"/>
          <p:nvPr/>
        </p:nvSpPr>
        <p:spPr>
          <a:xfrm>
            <a:off x="528638" y="1574387"/>
            <a:ext cx="8086725" cy="369332"/>
          </a:xfrm>
          <a:prstGeom prst="rect">
            <a:avLst/>
          </a:prstGeom>
          <a:noFill/>
        </p:spPr>
        <p:txBody>
          <a:bodyPr wrap="square" rtlCol="0">
            <a:spAutoFit/>
          </a:bodyPr>
          <a:lstStyle/>
          <a:p>
            <a:pPr algn="ctr"/>
            <a:r>
              <a:rPr lang="en-US" dirty="0">
                <a:solidFill>
                  <a:schemeClr val="tx1">
                    <a:lumMod val="75000"/>
                    <a:lumOff val="25000"/>
                  </a:schemeClr>
                </a:solidFill>
              </a:rPr>
              <a:t>Almost a third of</a:t>
            </a:r>
            <a:r>
              <a:rPr lang="en-US" b="1" dirty="0">
                <a:solidFill>
                  <a:srgbClr val="56B4E9"/>
                </a:solidFill>
              </a:rPr>
              <a:t> student</a:t>
            </a:r>
            <a:r>
              <a:rPr lang="en-US" dirty="0">
                <a:solidFill>
                  <a:schemeClr val="tx1">
                    <a:lumMod val="75000"/>
                    <a:lumOff val="25000"/>
                  </a:schemeClr>
                </a:solidFill>
              </a:rPr>
              <a:t> respondents’ primary major was in CMNS.</a:t>
            </a:r>
          </a:p>
        </p:txBody>
      </p:sp>
      <p:pic>
        <p:nvPicPr>
          <p:cNvPr id="7" name="Picture " descr="A graph showing the percentage of student respondents and UMD students in each college or school. A third of the student respondents’ major was CMNS.">
            <a:extLst>
              <a:ext uri="{FF2B5EF4-FFF2-40B4-BE49-F238E27FC236}">
                <a16:creationId xmlns:a16="http://schemas.microsoft.com/office/drawing/2014/main" id="{26775A2E-1463-9742-8BC2-21ABAB3B4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589" y="2100468"/>
            <a:ext cx="7902211" cy="4616618"/>
          </a:xfrm>
          <a:prstGeom prst="rect">
            <a:avLst/>
          </a:prstGeom>
        </p:spPr>
      </p:pic>
      <p:sp>
        <p:nvSpPr>
          <p:cNvPr id="6" name="Slide Number 11"/>
          <p:cNvSpPr>
            <a:spLocks noGrp="1"/>
          </p:cNvSpPr>
          <p:nvPr>
            <p:ph type="sldNum" sz="quarter" idx="12"/>
          </p:nvPr>
        </p:nvSpPr>
        <p:spPr/>
        <p:txBody>
          <a:bodyPr/>
          <a:lstStyle/>
          <a:p>
            <a:fld id="{FE5B6CEA-C3C3-4F9B-9E95-A6F9C22F2C54}" type="slidenum">
              <a:rPr lang="en-US" smtClean="0"/>
              <a:t>11</a:t>
            </a:fld>
            <a:endParaRPr lang="en-US"/>
          </a:p>
        </p:txBody>
      </p:sp>
    </p:spTree>
    <p:extLst>
      <p:ext uri="{BB962C8B-B14F-4D97-AF65-F5344CB8AC3E}">
        <p14:creationId xmlns:p14="http://schemas.microsoft.com/office/powerpoint/2010/main" val="324166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Demographics</a:t>
            </a:r>
          </a:p>
        </p:txBody>
      </p:sp>
      <p:sp>
        <p:nvSpPr>
          <p:cNvPr id="6" name="Body"/>
          <p:cNvSpPr txBox="1"/>
          <p:nvPr/>
        </p:nvSpPr>
        <p:spPr>
          <a:xfrm>
            <a:off x="528638" y="1685177"/>
            <a:ext cx="8086725" cy="369332"/>
          </a:xfrm>
          <a:prstGeom prst="rect">
            <a:avLst/>
          </a:prstGeom>
          <a:noFill/>
        </p:spPr>
        <p:txBody>
          <a:bodyPr wrap="square" rtlCol="0">
            <a:spAutoFit/>
          </a:bodyPr>
          <a:lstStyle/>
          <a:p>
            <a:pPr algn="ctr"/>
            <a:r>
              <a:rPr lang="en-US" dirty="0">
                <a:solidFill>
                  <a:schemeClr val="tx1">
                    <a:lumMod val="75000"/>
                    <a:lumOff val="25000"/>
                  </a:schemeClr>
                </a:solidFill>
              </a:rPr>
              <a:t>22% of </a:t>
            </a:r>
            <a:r>
              <a:rPr lang="en-US" b="1" dirty="0">
                <a:solidFill>
                  <a:schemeClr val="tx1">
                    <a:lumMod val="75000"/>
                    <a:lumOff val="25000"/>
                  </a:schemeClr>
                </a:solidFill>
              </a:rPr>
              <a:t>faculty</a:t>
            </a:r>
            <a:r>
              <a:rPr lang="en-US" dirty="0">
                <a:solidFill>
                  <a:schemeClr val="tx1">
                    <a:lumMod val="75000"/>
                    <a:lumOff val="25000"/>
                  </a:schemeClr>
                </a:solidFill>
              </a:rPr>
              <a:t> respondents were lecturers or instructors.</a:t>
            </a:r>
          </a:p>
        </p:txBody>
      </p:sp>
      <p:pic>
        <p:nvPicPr>
          <p:cNvPr id="5" name="Picture 4" descr="A graph showing the percentage of faculty respondents in each academic rank or title. 22% of faculty respondents who were instructors or lecturers specifically research associate and  associate profess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51" y="2217930"/>
            <a:ext cx="7547098" cy="4559666"/>
          </a:xfrm>
          <a:prstGeom prst="rect">
            <a:avLst/>
          </a:prstGeom>
        </p:spPr>
      </p:pic>
      <p:sp>
        <p:nvSpPr>
          <p:cNvPr id="7" name="Slide Number 12"/>
          <p:cNvSpPr>
            <a:spLocks noGrp="1"/>
          </p:cNvSpPr>
          <p:nvPr>
            <p:ph type="sldNum" sz="quarter" idx="12"/>
          </p:nvPr>
        </p:nvSpPr>
        <p:spPr/>
        <p:txBody>
          <a:bodyPr/>
          <a:lstStyle/>
          <a:p>
            <a:fld id="{FE5B6CEA-C3C3-4F9B-9E95-A6F9C22F2C54}" type="slidenum">
              <a:rPr lang="en-US" smtClean="0"/>
              <a:t>12</a:t>
            </a:fld>
            <a:endParaRPr lang="en-US"/>
          </a:p>
        </p:txBody>
      </p:sp>
    </p:spTree>
    <p:extLst>
      <p:ext uri="{BB962C8B-B14F-4D97-AF65-F5344CB8AC3E}">
        <p14:creationId xmlns:p14="http://schemas.microsoft.com/office/powerpoint/2010/main" val="194236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Demographics</a:t>
            </a:r>
          </a:p>
        </p:txBody>
      </p:sp>
      <p:sp>
        <p:nvSpPr>
          <p:cNvPr id="6" name="Body"/>
          <p:cNvSpPr txBox="1"/>
          <p:nvPr/>
        </p:nvSpPr>
        <p:spPr>
          <a:xfrm>
            <a:off x="528638" y="1495991"/>
            <a:ext cx="8086725" cy="369332"/>
          </a:xfrm>
          <a:prstGeom prst="rect">
            <a:avLst/>
          </a:prstGeom>
          <a:noFill/>
        </p:spPr>
        <p:txBody>
          <a:bodyPr wrap="square" rtlCol="0">
            <a:spAutoFit/>
          </a:bodyPr>
          <a:lstStyle/>
          <a:p>
            <a:pPr algn="ctr"/>
            <a:r>
              <a:rPr lang="en-US" dirty="0">
                <a:solidFill>
                  <a:schemeClr val="tx1">
                    <a:lumMod val="75000"/>
                    <a:lumOff val="25000"/>
                  </a:schemeClr>
                </a:solidFill>
              </a:rPr>
              <a:t>Nearly a fifth of </a:t>
            </a:r>
            <a:r>
              <a:rPr lang="en-US" b="1" dirty="0">
                <a:solidFill>
                  <a:schemeClr val="tx1">
                    <a:lumMod val="75000"/>
                    <a:lumOff val="25000"/>
                  </a:schemeClr>
                </a:solidFill>
              </a:rPr>
              <a:t>faculty</a:t>
            </a:r>
            <a:r>
              <a:rPr lang="en-US" dirty="0">
                <a:solidFill>
                  <a:schemeClr val="tx1">
                    <a:lumMod val="75000"/>
                    <a:lumOff val="25000"/>
                  </a:schemeClr>
                </a:solidFill>
              </a:rPr>
              <a:t> were affiliated with CMNS during AY 2017-2018.</a:t>
            </a:r>
          </a:p>
        </p:txBody>
      </p:sp>
      <p:pic>
        <p:nvPicPr>
          <p:cNvPr id="16" name="Picture 15" descr="Bar graph indicating that almost a fifth of faculty respondents were affiliated with CMNS during the academic year of 2017-2018. There are also a high amount of faculty respondents affiliated with the College of Arts and Humanities, and the College of Agriculture and Natural Resources. &#10;">
            <a:extLst>
              <a:ext uri="{FF2B5EF4-FFF2-40B4-BE49-F238E27FC236}">
                <a16:creationId xmlns:a16="http://schemas.microsoft.com/office/drawing/2014/main" id="{798B0DB5-AFD6-0A48-AF52-7F3260CC5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3" y="1955800"/>
            <a:ext cx="8229600" cy="4597143"/>
          </a:xfrm>
          <a:prstGeom prst="rect">
            <a:avLst/>
          </a:prstGeom>
        </p:spPr>
      </p:pic>
      <p:sp>
        <p:nvSpPr>
          <p:cNvPr id="7" name="Slide Number 13"/>
          <p:cNvSpPr>
            <a:spLocks noGrp="1"/>
          </p:cNvSpPr>
          <p:nvPr>
            <p:ph type="sldNum" sz="quarter" idx="12"/>
          </p:nvPr>
        </p:nvSpPr>
        <p:spPr/>
        <p:txBody>
          <a:bodyPr/>
          <a:lstStyle/>
          <a:p>
            <a:fld id="{FE5B6CEA-C3C3-4F9B-9E95-A6F9C22F2C54}" type="slidenum">
              <a:rPr lang="en-US" smtClean="0"/>
              <a:t>13</a:t>
            </a:fld>
            <a:endParaRPr lang="en-US"/>
          </a:p>
        </p:txBody>
      </p:sp>
    </p:spTree>
    <p:extLst>
      <p:ext uri="{BB962C8B-B14F-4D97-AF65-F5344CB8AC3E}">
        <p14:creationId xmlns:p14="http://schemas.microsoft.com/office/powerpoint/2010/main" val="294715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Demographics</a:t>
            </a:r>
          </a:p>
        </p:txBody>
      </p:sp>
      <p:sp>
        <p:nvSpPr>
          <p:cNvPr id="6" name="Body"/>
          <p:cNvSpPr txBox="1"/>
          <p:nvPr/>
        </p:nvSpPr>
        <p:spPr>
          <a:xfrm>
            <a:off x="528638" y="1685177"/>
            <a:ext cx="8086725" cy="369332"/>
          </a:xfrm>
          <a:prstGeom prst="rect">
            <a:avLst/>
          </a:prstGeom>
          <a:noFill/>
        </p:spPr>
        <p:txBody>
          <a:bodyPr wrap="square" rtlCol="0">
            <a:spAutoFit/>
          </a:bodyPr>
          <a:lstStyle/>
          <a:p>
            <a:pPr algn="ctr"/>
            <a:r>
              <a:rPr lang="en-US" dirty="0">
                <a:solidFill>
                  <a:schemeClr val="tx1">
                    <a:lumMod val="75000"/>
                    <a:lumOff val="25000"/>
                  </a:schemeClr>
                </a:solidFill>
              </a:rPr>
              <a:t>Over half of faculty respondents had </a:t>
            </a:r>
            <a:r>
              <a:rPr lang="en-US" b="1" dirty="0">
                <a:solidFill>
                  <a:srgbClr val="5D478B"/>
                </a:solidFill>
              </a:rPr>
              <a:t>taught</a:t>
            </a:r>
            <a:r>
              <a:rPr lang="en-US" dirty="0">
                <a:solidFill>
                  <a:schemeClr val="tx1">
                    <a:lumMod val="75000"/>
                    <a:lumOff val="25000"/>
                  </a:schemeClr>
                </a:solidFill>
              </a:rPr>
              <a:t> during AY 2018-2019</a:t>
            </a:r>
          </a:p>
        </p:txBody>
      </p:sp>
      <p:pic>
        <p:nvPicPr>
          <p:cNvPr id="4" name="Picture" descr="Donut graph indicating that more than half (59%) of faculty respondents are instructors and taught in the academic year of 2018-2019">
            <a:extLst>
              <a:ext uri="{FF2B5EF4-FFF2-40B4-BE49-F238E27FC236}">
                <a16:creationId xmlns:a16="http://schemas.microsoft.com/office/drawing/2014/main" id="{FF5B0E6A-C503-1A41-97F0-B1A423512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869843"/>
            <a:ext cx="7315200" cy="4914900"/>
          </a:xfrm>
          <a:prstGeom prst="rect">
            <a:avLst/>
          </a:prstGeom>
        </p:spPr>
      </p:pic>
      <p:sp>
        <p:nvSpPr>
          <p:cNvPr id="7" name="Slide Number 14"/>
          <p:cNvSpPr>
            <a:spLocks noGrp="1"/>
          </p:cNvSpPr>
          <p:nvPr>
            <p:ph type="sldNum" sz="quarter" idx="12"/>
          </p:nvPr>
        </p:nvSpPr>
        <p:spPr/>
        <p:txBody>
          <a:bodyPr/>
          <a:lstStyle/>
          <a:p>
            <a:fld id="{FE5B6CEA-C3C3-4F9B-9E95-A6F9C22F2C54}" type="slidenum">
              <a:rPr lang="en-US" smtClean="0"/>
              <a:t>14</a:t>
            </a:fld>
            <a:endParaRPr lang="en-US"/>
          </a:p>
        </p:txBody>
      </p:sp>
    </p:spTree>
    <p:extLst>
      <p:ext uri="{BB962C8B-B14F-4D97-AF65-F5344CB8AC3E}">
        <p14:creationId xmlns:p14="http://schemas.microsoft.com/office/powerpoint/2010/main" val="2575395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57200" y="274638"/>
            <a:ext cx="8229600" cy="1143000"/>
          </a:xfrm>
        </p:spPr>
        <p:txBody>
          <a:bodyPr/>
          <a:lstStyle/>
          <a:p>
            <a:r>
              <a:rPr lang="en-US" dirty="0"/>
              <a:t>Digital literacy</a:t>
            </a:r>
          </a:p>
        </p:txBody>
      </p:sp>
      <p:sp>
        <p:nvSpPr>
          <p:cNvPr id="5" name="Body"/>
          <p:cNvSpPr txBox="1"/>
          <p:nvPr/>
        </p:nvSpPr>
        <p:spPr>
          <a:xfrm>
            <a:off x="508635" y="1929361"/>
            <a:ext cx="8086725" cy="646331"/>
          </a:xfrm>
          <a:prstGeom prst="rect">
            <a:avLst/>
          </a:prstGeom>
          <a:noFill/>
        </p:spPr>
        <p:txBody>
          <a:bodyPr wrap="square" rtlCol="0">
            <a:spAutoFit/>
          </a:bodyPr>
          <a:lstStyle/>
          <a:p>
            <a:pPr algn="ctr"/>
            <a:r>
              <a:rPr lang="en-US" dirty="0">
                <a:solidFill>
                  <a:schemeClr val="tx1">
                    <a:lumMod val="75000"/>
                    <a:lumOff val="25000"/>
                  </a:schemeClr>
                </a:solidFill>
              </a:rPr>
              <a:t>The majority of </a:t>
            </a:r>
            <a:r>
              <a:rPr lang="en-US" b="1" dirty="0">
                <a:solidFill>
                  <a:schemeClr val="tx1">
                    <a:lumMod val="75000"/>
                    <a:lumOff val="25000"/>
                  </a:schemeClr>
                </a:solidFill>
              </a:rPr>
              <a:t>faculty</a:t>
            </a:r>
            <a:r>
              <a:rPr lang="en-US" dirty="0">
                <a:solidFill>
                  <a:schemeClr val="tx1">
                    <a:lumMod val="75000"/>
                    <a:lumOff val="25000"/>
                  </a:schemeClr>
                </a:solidFill>
              </a:rPr>
              <a:t> and </a:t>
            </a:r>
            <a:r>
              <a:rPr lang="en-US" b="1" dirty="0">
                <a:solidFill>
                  <a:srgbClr val="56B4E9"/>
                </a:solidFill>
              </a:rPr>
              <a:t>students</a:t>
            </a:r>
            <a:r>
              <a:rPr lang="en-US" dirty="0">
                <a:solidFill>
                  <a:schemeClr val="tx1">
                    <a:lumMod val="75000"/>
                    <a:lumOff val="25000"/>
                  </a:schemeClr>
                </a:solidFill>
              </a:rPr>
              <a:t> self-rated themselves as advanced or experts in terms of digital literacy.</a:t>
            </a:r>
          </a:p>
        </p:txBody>
      </p:sp>
      <p:pic>
        <p:nvPicPr>
          <p:cNvPr id="10" name="Picture" descr="Graph indicating that the majority of students and faculty rated themselves as advanced or experts in digital literacy while fewer are beginners or newcomers. Faculty and students have similar self-ratings in this regard.&#10;">
            <a:extLst>
              <a:ext uri="{FF2B5EF4-FFF2-40B4-BE49-F238E27FC236}">
                <a16:creationId xmlns:a16="http://schemas.microsoft.com/office/drawing/2014/main" id="{EBF3F750-D1CF-6447-995C-68EB290F2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2811462"/>
            <a:ext cx="8966200" cy="3657600"/>
          </a:xfrm>
          <a:prstGeom prst="rect">
            <a:avLst/>
          </a:prstGeom>
        </p:spPr>
      </p:pic>
      <p:sp>
        <p:nvSpPr>
          <p:cNvPr id="7" name="Slide Number 15"/>
          <p:cNvSpPr>
            <a:spLocks noGrp="1"/>
          </p:cNvSpPr>
          <p:nvPr>
            <p:ph type="sldNum" sz="quarter" idx="12"/>
          </p:nvPr>
        </p:nvSpPr>
        <p:spPr/>
        <p:txBody>
          <a:bodyPr/>
          <a:lstStyle/>
          <a:p>
            <a:fld id="{FE5B6CEA-C3C3-4F9B-9E95-A6F9C22F2C54}" type="slidenum">
              <a:rPr lang="en-US" smtClean="0"/>
              <a:t>15</a:t>
            </a:fld>
            <a:endParaRPr lang="en-US"/>
          </a:p>
        </p:txBody>
      </p:sp>
    </p:spTree>
    <p:extLst>
      <p:ext uri="{BB962C8B-B14F-4D97-AF65-F5344CB8AC3E}">
        <p14:creationId xmlns:p14="http://schemas.microsoft.com/office/powerpoint/2010/main" val="197668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Awareness of uses of personal data</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algn="ct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a:t>
            </a:r>
            <a:r>
              <a:rPr lang="en-US" sz="1650" b="1" dirty="0">
                <a:solidFill>
                  <a:schemeClr val="tx1">
                    <a:lumMod val="75000"/>
                    <a:lumOff val="25000"/>
                  </a:schemeClr>
                </a:solidFill>
              </a:rPr>
              <a:t> </a:t>
            </a:r>
            <a:r>
              <a:rPr lang="en-US" sz="1650" dirty="0">
                <a:solidFill>
                  <a:schemeClr val="tx1">
                    <a:lumMod val="75000"/>
                    <a:lumOff val="25000"/>
                  </a:schemeClr>
                </a:solidFill>
              </a:rPr>
              <a:t>show similar levels of worry about collection and use of data.</a:t>
            </a:r>
          </a:p>
        </p:txBody>
      </p:sp>
      <p:pic>
        <p:nvPicPr>
          <p:cNvPr id="10" name="Picture" descr="Graph showing that most faculty (66%) and students (57% are shown to be a little worried or quite worried about collection of their personal data while online">
            <a:extLst>
              <a:ext uri="{FF2B5EF4-FFF2-40B4-BE49-F238E27FC236}">
                <a16:creationId xmlns:a16="http://schemas.microsoft.com/office/drawing/2014/main" id="{C749E948-26B3-824C-870A-4AF51CA38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14" y="2200475"/>
            <a:ext cx="7057572" cy="4382887"/>
          </a:xfrm>
          <a:prstGeom prst="rect">
            <a:avLst/>
          </a:prstGeom>
        </p:spPr>
      </p:pic>
      <p:sp>
        <p:nvSpPr>
          <p:cNvPr id="4" name="Slide Number 16">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16</a:t>
            </a:fld>
            <a:endParaRPr lang="en-US"/>
          </a:p>
        </p:txBody>
      </p:sp>
    </p:spTree>
    <p:extLst>
      <p:ext uri="{BB962C8B-B14F-4D97-AF65-F5344CB8AC3E}">
        <p14:creationId xmlns:p14="http://schemas.microsoft.com/office/powerpoint/2010/main" val="52088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Awareness of uses of personal data</a:t>
            </a:r>
          </a:p>
        </p:txBody>
      </p:sp>
      <p:sp>
        <p:nvSpPr>
          <p:cNvPr id="4" name="Slide Number Placeholder 3"/>
          <p:cNvSpPr>
            <a:spLocks noGrp="1"/>
          </p:cNvSpPr>
          <p:nvPr>
            <p:ph type="sldNum" sz="quarter" idx="12"/>
          </p:nvPr>
        </p:nvSpPr>
        <p:spPr/>
        <p:txBody>
          <a:bodyPr/>
          <a:lstStyle/>
          <a:p>
            <a:fld id="{FE5B6CEA-C3C3-4F9B-9E95-A6F9C22F2C54}" type="slidenum">
              <a:rPr lang="en-US" smtClean="0"/>
              <a:t>17</a:t>
            </a:fld>
            <a:endParaRPr lang="en-US"/>
          </a:p>
        </p:txBody>
      </p:sp>
      <p:sp>
        <p:nvSpPr>
          <p:cNvPr id="6" name="TextBox 5">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 </a:t>
            </a:r>
            <a:r>
              <a:rPr lang="en-US" sz="1650" dirty="0">
                <a:solidFill>
                  <a:schemeClr val="tx1">
                    <a:lumMod val="75000"/>
                    <a:lumOff val="25000"/>
                  </a:schemeClr>
                </a:solidFill>
              </a:rPr>
              <a:t>Less than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 </a:t>
            </a:r>
            <a:r>
              <a:rPr lang="en-US" sz="1650" dirty="0">
                <a:solidFill>
                  <a:schemeClr val="tx1">
                    <a:lumMod val="75000"/>
                    <a:lumOff val="25000"/>
                  </a:schemeClr>
                </a:solidFill>
              </a:rPr>
              <a:t>think it is acceptable for identifiable, online activity data to be shared with third parties.</a:t>
            </a:r>
          </a:p>
        </p:txBody>
      </p:sp>
      <p:pic>
        <p:nvPicPr>
          <p:cNvPr id="30" name="Picture 29" descr="Less than half of faculty ( 31%) and students ( 47%) think that it is acceptable to be offered benefits in exchange for being tracked online with assurances that their data will NOT be shared with third parties">
            <a:extLst>
              <a:ext uri="{FF2B5EF4-FFF2-40B4-BE49-F238E27FC236}">
                <a16:creationId xmlns:a16="http://schemas.microsoft.com/office/drawing/2014/main" id="{6403098E-489B-4749-9D69-52074A116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249578"/>
            <a:ext cx="8229599" cy="4557380"/>
          </a:xfrm>
          <a:prstGeom prst="rect">
            <a:avLst/>
          </a:prstGeom>
        </p:spPr>
      </p:pic>
    </p:spTree>
    <p:extLst>
      <p:ext uri="{BB962C8B-B14F-4D97-AF65-F5344CB8AC3E}">
        <p14:creationId xmlns:p14="http://schemas.microsoft.com/office/powerpoint/2010/main" val="1931865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Awareness of uses of personal data</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 </a:t>
            </a:r>
            <a:r>
              <a:rPr lang="en-US" sz="1650" dirty="0">
                <a:solidFill>
                  <a:schemeClr val="tx1">
                    <a:lumMod val="75000"/>
                    <a:lumOff val="25000"/>
                  </a:schemeClr>
                </a:solidFill>
              </a:rPr>
              <a:t>Less than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 </a:t>
            </a:r>
            <a:r>
              <a:rPr lang="en-US" sz="1650" dirty="0">
                <a:solidFill>
                  <a:schemeClr val="tx1">
                    <a:lumMod val="75000"/>
                    <a:lumOff val="25000"/>
                  </a:schemeClr>
                </a:solidFill>
              </a:rPr>
              <a:t>think it is acceptable for identifiable, online activity data to be shared with third parties.</a:t>
            </a:r>
          </a:p>
        </p:txBody>
      </p:sp>
      <p:pic>
        <p:nvPicPr>
          <p:cNvPr id="22" name="Picture" descr="Less than half of faculty ( 19%) and students ( 36%) think that it is acceptable for personal data to be collected and used in order to offer better services or products. ">
            <a:extLst>
              <a:ext uri="{FF2B5EF4-FFF2-40B4-BE49-F238E27FC236}">
                <a16:creationId xmlns:a16="http://schemas.microsoft.com/office/drawing/2014/main" id="{5872C6CD-5BFD-0140-AA79-9D7785CCF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78328"/>
            <a:ext cx="8241666" cy="4564062"/>
          </a:xfrm>
          <a:prstGeom prst="rect">
            <a:avLst/>
          </a:prstGeom>
        </p:spPr>
      </p:pic>
      <p:sp>
        <p:nvSpPr>
          <p:cNvPr id="4" name="Slide Number 18"/>
          <p:cNvSpPr>
            <a:spLocks noGrp="1"/>
          </p:cNvSpPr>
          <p:nvPr>
            <p:ph type="sldNum" sz="quarter" idx="12"/>
          </p:nvPr>
        </p:nvSpPr>
        <p:spPr/>
        <p:txBody>
          <a:bodyPr/>
          <a:lstStyle/>
          <a:p>
            <a:fld id="{FE5B6CEA-C3C3-4F9B-9E95-A6F9C22F2C54}" type="slidenum">
              <a:rPr lang="en-US" smtClean="0"/>
              <a:t>18</a:t>
            </a:fld>
            <a:endParaRPr lang="en-US"/>
          </a:p>
        </p:txBody>
      </p:sp>
    </p:spTree>
    <p:extLst>
      <p:ext uri="{BB962C8B-B14F-4D97-AF65-F5344CB8AC3E}">
        <p14:creationId xmlns:p14="http://schemas.microsoft.com/office/powerpoint/2010/main" val="153030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Awareness of uses of personal data</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 </a:t>
            </a:r>
            <a:r>
              <a:rPr lang="en-US" sz="1650" dirty="0">
                <a:solidFill>
                  <a:schemeClr val="tx1">
                    <a:lumMod val="75000"/>
                    <a:lumOff val="25000"/>
                  </a:schemeClr>
                </a:solidFill>
              </a:rPr>
              <a:t>Less than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 </a:t>
            </a:r>
            <a:r>
              <a:rPr lang="en-US" sz="1650" dirty="0">
                <a:solidFill>
                  <a:schemeClr val="tx1">
                    <a:lumMod val="75000"/>
                    <a:lumOff val="25000"/>
                  </a:schemeClr>
                </a:solidFill>
              </a:rPr>
              <a:t>think it is acceptable for identifiable, online activity data to be shared with third parties.</a:t>
            </a:r>
          </a:p>
        </p:txBody>
      </p:sp>
      <p:pic>
        <p:nvPicPr>
          <p:cNvPr id="24" name="Picture" descr="Less than half of faculty (19%) and students (24%) think that it is acceptable anonymized data to be shared with third parties.">
            <a:extLst>
              <a:ext uri="{FF2B5EF4-FFF2-40B4-BE49-F238E27FC236}">
                <a16:creationId xmlns:a16="http://schemas.microsoft.com/office/drawing/2014/main" id="{6ABBF051-FD2A-8342-B8C3-5D6EA4BF3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82" y="2105485"/>
            <a:ext cx="8086035" cy="4477877"/>
          </a:xfrm>
          <a:prstGeom prst="rect">
            <a:avLst/>
          </a:prstGeom>
        </p:spPr>
      </p:pic>
      <p:sp>
        <p:nvSpPr>
          <p:cNvPr id="4" name="Slide Number 19"/>
          <p:cNvSpPr>
            <a:spLocks noGrp="1"/>
          </p:cNvSpPr>
          <p:nvPr>
            <p:ph type="sldNum" sz="quarter" idx="12"/>
          </p:nvPr>
        </p:nvSpPr>
        <p:spPr/>
        <p:txBody>
          <a:bodyPr/>
          <a:lstStyle/>
          <a:p>
            <a:fld id="{FE5B6CEA-C3C3-4F9B-9E95-A6F9C22F2C54}" type="slidenum">
              <a:rPr lang="en-US" smtClean="0"/>
              <a:t>19</a:t>
            </a:fld>
            <a:endParaRPr lang="en-US"/>
          </a:p>
        </p:txBody>
      </p:sp>
    </p:spTree>
    <p:extLst>
      <p:ext uri="{BB962C8B-B14F-4D97-AF65-F5344CB8AC3E}">
        <p14:creationId xmlns:p14="http://schemas.microsoft.com/office/powerpoint/2010/main" val="2576818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 descr="Academic technology experience: The strengths of the Academic Technology Experience team, from insightful reporting to productive partnerships. ">
            <a:extLst>
              <a:ext uri="{C183D7F6-B498-43B3-948B-1728B52AA6E4}">
                <adec:decorative xmlns:adec="http://schemas.microsoft.com/office/drawing/2017/decorative" val="0"/>
              </a:ext>
            </a:extLst>
          </p:cNvPr>
          <p:cNvPicPr>
            <a:picLocks noChangeAspect="1"/>
          </p:cNvPicPr>
          <p:nvPr/>
        </p:nvPicPr>
        <p:blipFill rotWithShape="1">
          <a:blip r:embed="rId3"/>
          <a:srcRect l="2882" t="9100" r="2790" b="22441"/>
          <a:stretch/>
        </p:blipFill>
        <p:spPr>
          <a:xfrm>
            <a:off x="1540626" y="650240"/>
            <a:ext cx="6062749" cy="5557520"/>
          </a:xfrm>
          <a:prstGeom prst="rect">
            <a:avLst/>
          </a:prstGeom>
        </p:spPr>
      </p:pic>
    </p:spTree>
    <p:extLst>
      <p:ext uri="{BB962C8B-B14F-4D97-AF65-F5344CB8AC3E}">
        <p14:creationId xmlns:p14="http://schemas.microsoft.com/office/powerpoint/2010/main" val="672574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Awareness of uses of personal data</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 </a:t>
            </a:r>
            <a:r>
              <a:rPr lang="en-US" sz="1650" dirty="0">
                <a:solidFill>
                  <a:schemeClr val="tx1">
                    <a:lumMod val="75000"/>
                    <a:lumOff val="25000"/>
                  </a:schemeClr>
                </a:solidFill>
              </a:rPr>
              <a:t>Less than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 </a:t>
            </a:r>
            <a:r>
              <a:rPr lang="en-US" sz="1650" dirty="0">
                <a:solidFill>
                  <a:schemeClr val="tx1">
                    <a:lumMod val="75000"/>
                    <a:lumOff val="25000"/>
                  </a:schemeClr>
                </a:solidFill>
              </a:rPr>
              <a:t>think it is acceptable for identifiable, online activity data to be shared with third parties.</a:t>
            </a:r>
          </a:p>
        </p:txBody>
      </p:sp>
      <p:pic>
        <p:nvPicPr>
          <p:cNvPr id="24" name="Picture" descr="Less than half of faculty (9%) and students (14%) think that it is acceptable to be offered specific benefits in exchange for tracking their data online and the data is shared with third paries.">
            <a:extLst>
              <a:ext uri="{FF2B5EF4-FFF2-40B4-BE49-F238E27FC236}">
                <a16:creationId xmlns:a16="http://schemas.microsoft.com/office/drawing/2014/main" id="{EF560920-5F93-EB4F-B481-76C7AA926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2249578"/>
            <a:ext cx="8026400" cy="4211527"/>
          </a:xfrm>
          <a:prstGeom prst="rect">
            <a:avLst/>
          </a:prstGeom>
        </p:spPr>
      </p:pic>
      <p:sp>
        <p:nvSpPr>
          <p:cNvPr id="4" name="Slide Number 20"/>
          <p:cNvSpPr>
            <a:spLocks noGrp="1"/>
          </p:cNvSpPr>
          <p:nvPr>
            <p:ph type="sldNum" sz="quarter" idx="12"/>
          </p:nvPr>
        </p:nvSpPr>
        <p:spPr/>
        <p:txBody>
          <a:bodyPr/>
          <a:lstStyle/>
          <a:p>
            <a:fld id="{FE5B6CEA-C3C3-4F9B-9E95-A6F9C22F2C54}" type="slidenum">
              <a:rPr lang="en-US" smtClean="0"/>
              <a:t>20</a:t>
            </a:fld>
            <a:endParaRPr lang="en-US"/>
          </a:p>
        </p:txBody>
      </p:sp>
    </p:spTree>
    <p:extLst>
      <p:ext uri="{BB962C8B-B14F-4D97-AF65-F5344CB8AC3E}">
        <p14:creationId xmlns:p14="http://schemas.microsoft.com/office/powerpoint/2010/main" val="1746786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Awareness of uses of personal data</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 </a:t>
            </a:r>
            <a:r>
              <a:rPr lang="en-US" sz="1650" dirty="0">
                <a:solidFill>
                  <a:schemeClr val="tx1">
                    <a:lumMod val="75000"/>
                    <a:lumOff val="25000"/>
                  </a:schemeClr>
                </a:solidFill>
              </a:rPr>
              <a:t>Less than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9"/>
                </a:solidFill>
              </a:rPr>
              <a:t>students </a:t>
            </a:r>
            <a:r>
              <a:rPr lang="en-US" sz="1650" dirty="0">
                <a:solidFill>
                  <a:schemeClr val="tx1">
                    <a:lumMod val="75000"/>
                    <a:lumOff val="25000"/>
                  </a:schemeClr>
                </a:solidFill>
              </a:rPr>
              <a:t>think it is acceptable for identifiable, online activity data to be shared with third parties.</a:t>
            </a:r>
          </a:p>
        </p:txBody>
      </p:sp>
      <p:pic>
        <p:nvPicPr>
          <p:cNvPr id="31" name="Picture" descr="Very few faculty (1%) and students (1%) believe it is acceptable to have their online activity data shared that is personally identifiable shared with third parties.">
            <a:extLst>
              <a:ext uri="{FF2B5EF4-FFF2-40B4-BE49-F238E27FC236}">
                <a16:creationId xmlns:a16="http://schemas.microsoft.com/office/drawing/2014/main" id="{34DD2C5C-92D5-FB43-B1AB-98937BDF7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59960"/>
            <a:ext cx="8483600" cy="4698040"/>
          </a:xfrm>
          <a:prstGeom prst="rect">
            <a:avLst/>
          </a:prstGeom>
        </p:spPr>
      </p:pic>
      <p:sp>
        <p:nvSpPr>
          <p:cNvPr id="4" name="Slide Number 21"/>
          <p:cNvSpPr>
            <a:spLocks noGrp="1"/>
          </p:cNvSpPr>
          <p:nvPr>
            <p:ph type="sldNum" sz="quarter" idx="12"/>
          </p:nvPr>
        </p:nvSpPr>
        <p:spPr/>
        <p:txBody>
          <a:bodyPr/>
          <a:lstStyle/>
          <a:p>
            <a:fld id="{FE5B6CEA-C3C3-4F9B-9E95-A6F9C22F2C54}" type="slidenum">
              <a:rPr lang="en-US" smtClean="0"/>
              <a:t>21</a:t>
            </a:fld>
            <a:endParaRPr lang="en-US"/>
          </a:p>
        </p:txBody>
      </p:sp>
    </p:spTree>
    <p:extLst>
      <p:ext uri="{BB962C8B-B14F-4D97-AF65-F5344CB8AC3E}">
        <p14:creationId xmlns:p14="http://schemas.microsoft.com/office/powerpoint/2010/main" val="12114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Awareness of uses of personal data</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Faculty</a:t>
            </a:r>
            <a:r>
              <a:rPr lang="en-US" sz="1650" dirty="0">
                <a:solidFill>
                  <a:schemeClr val="tx1">
                    <a:lumMod val="75000"/>
                    <a:lumOff val="25000"/>
                  </a:schemeClr>
                </a:solidFill>
              </a:rPr>
              <a:t> would think more seriously about deleting an account than </a:t>
            </a:r>
            <a:r>
              <a:rPr lang="en-US" sz="1650" b="1" dirty="0">
                <a:solidFill>
                  <a:srgbClr val="56B4E9"/>
                </a:solidFill>
              </a:rPr>
              <a:t>students</a:t>
            </a:r>
            <a:r>
              <a:rPr lang="en-US" sz="1650" b="1" dirty="0">
                <a:solidFill>
                  <a:schemeClr val="tx1">
                    <a:lumMod val="75000"/>
                    <a:lumOff val="25000"/>
                  </a:schemeClr>
                </a:solidFill>
              </a:rPr>
              <a:t> </a:t>
            </a:r>
            <a:r>
              <a:rPr lang="en-US" sz="1650" dirty="0">
                <a:solidFill>
                  <a:schemeClr val="tx1">
                    <a:lumMod val="75000"/>
                    <a:lumOff val="25000"/>
                  </a:schemeClr>
                </a:solidFill>
              </a:rPr>
              <a:t>if they found out the data was shared with third parties.</a:t>
            </a:r>
          </a:p>
        </p:txBody>
      </p:sp>
      <p:pic>
        <p:nvPicPr>
          <p:cNvPr id="11" name="Picture" descr="A graph indicating that more faculty (51%) than students (35%) would think about deleting their account if they found out their data was tracked and shared with third parties.">
            <a:extLst>
              <a:ext uri="{FF2B5EF4-FFF2-40B4-BE49-F238E27FC236}">
                <a16:creationId xmlns:a16="http://schemas.microsoft.com/office/drawing/2014/main" id="{596FBF85-5118-5D4B-ADD3-A2893FB5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591"/>
            <a:ext cx="9144000" cy="4660409"/>
          </a:xfrm>
          <a:prstGeom prst="rect">
            <a:avLst/>
          </a:prstGeom>
        </p:spPr>
      </p:pic>
      <p:sp>
        <p:nvSpPr>
          <p:cNvPr id="4" name="Slide Number 22">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22</a:t>
            </a:fld>
            <a:endParaRPr lang="en-US"/>
          </a:p>
        </p:txBody>
      </p:sp>
    </p:spTree>
    <p:extLst>
      <p:ext uri="{BB962C8B-B14F-4D97-AF65-F5344CB8AC3E}">
        <p14:creationId xmlns:p14="http://schemas.microsoft.com/office/powerpoint/2010/main" val="4098120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Being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658714"/>
            <a:ext cx="8229599" cy="346249"/>
          </a:xfrm>
          <a:prstGeom prst="rect">
            <a:avLst/>
          </a:prstGeom>
          <a:noFill/>
        </p:spPr>
        <p:txBody>
          <a:bodyPr wrap="square" rtlCol="0">
            <a:spAutoFit/>
          </a:bodyPr>
          <a:lstStyle/>
          <a:p>
            <a:pPr lvl="0" algn="ctr">
              <a:defRPr/>
            </a:pP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 majority of </a:t>
            </a:r>
            <a:r>
              <a:rPr kumimoji="0" lang="en-US" sz="1650" b="1" i="0" u="none" strike="noStrike" kern="1200" cap="none" spc="0" normalizeH="0" baseline="0" noProof="0" dirty="0">
                <a:ln>
                  <a:noFill/>
                </a:ln>
                <a:solidFill>
                  <a:srgbClr val="2A2F30">
                    <a:lumMod val="75000"/>
                    <a:lumOff val="25000"/>
                  </a:srgbClr>
                </a:solidFill>
                <a:effectLst/>
                <a:uLnTx/>
                <a:uFillTx/>
                <a:latin typeface="Arial"/>
                <a:ea typeface="+mn-ea"/>
                <a:cs typeface="+mn-cs"/>
              </a:rPr>
              <a:t>faculty</a:t>
            </a:r>
            <a:r>
              <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rPr>
              <a:t> and </a:t>
            </a:r>
            <a:r>
              <a:rPr kumimoji="0" lang="en-US" sz="1650" b="1" i="0" u="none" strike="noStrike" kern="1200" cap="none" spc="0" normalizeH="0" baseline="0" noProof="0" dirty="0">
                <a:ln>
                  <a:noFill/>
                </a:ln>
                <a:solidFill>
                  <a:srgbClr val="56B4E9"/>
                </a:solidFill>
                <a:effectLst/>
                <a:uLnTx/>
                <a:uFillTx/>
                <a:latin typeface="Arial"/>
                <a:ea typeface="+mn-ea"/>
                <a:cs typeface="+mn-cs"/>
              </a:rPr>
              <a:t>students</a:t>
            </a:r>
            <a:r>
              <a:rPr kumimoji="0" lang="en-US" sz="1650" b="1" i="0" u="none" strike="noStrike" kern="1200" cap="none" spc="0" normalizeH="0" baseline="0" noProof="0" dirty="0">
                <a:ln>
                  <a:noFill/>
                </a:ln>
                <a:solidFill>
                  <a:srgbClr val="2A2F30">
                    <a:lumMod val="75000"/>
                    <a:lumOff val="25000"/>
                  </a:srgbClr>
                </a:solidFill>
                <a:effectLst/>
                <a:uLnTx/>
                <a:uFillTx/>
                <a:latin typeface="Arial"/>
                <a:ea typeface="+mn-ea"/>
                <a:cs typeface="+mn-cs"/>
              </a:rPr>
              <a:t> </a:t>
            </a: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are online most days.</a:t>
            </a:r>
          </a:p>
        </p:txBody>
      </p:sp>
      <p:pic>
        <p:nvPicPr>
          <p:cNvPr id="6" name="Picture" descr="A majority of faculty (78%) and students (89%) are online most days.&#10;">
            <a:extLst>
              <a:ext uri="{FF2B5EF4-FFF2-40B4-BE49-F238E27FC236}">
                <a16:creationId xmlns:a16="http://schemas.microsoft.com/office/drawing/2014/main" id="{5B95CB21-5E06-3140-ADBF-5E362A71A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2189162"/>
            <a:ext cx="7975600" cy="4394200"/>
          </a:xfrm>
          <a:prstGeom prst="rect">
            <a:avLst/>
          </a:prstGeom>
        </p:spPr>
      </p:pic>
      <p:sp>
        <p:nvSpPr>
          <p:cNvPr id="4" name="Slide Number 23">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3763063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Being online</a:t>
            </a:r>
          </a:p>
        </p:txBody>
      </p:sp>
      <p:sp>
        <p:nvSpPr>
          <p:cNvPr id="17" name="Body">
            <a:extLst>
              <a:ext uri="{FF2B5EF4-FFF2-40B4-BE49-F238E27FC236}">
                <a16:creationId xmlns:a16="http://schemas.microsoft.com/office/drawing/2014/main" id="{B54ED08B-51BC-4980-A254-3FCEA78D1DF9}"/>
              </a:ext>
            </a:extLst>
          </p:cNvPr>
          <p:cNvSpPr txBox="1"/>
          <p:nvPr/>
        </p:nvSpPr>
        <p:spPr>
          <a:xfrm>
            <a:off x="590512" y="1669932"/>
            <a:ext cx="7962977"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srgbClr val="2A2F30">
                    <a:lumMod val="75000"/>
                    <a:lumOff val="25000"/>
                  </a:srgbClr>
                </a:solidFill>
                <a:effectLst/>
                <a:uLnTx/>
                <a:uFillTx/>
                <a:latin typeface="Arial"/>
                <a:ea typeface="+mn-ea"/>
                <a:cs typeface="+mn-cs"/>
              </a:rPr>
              <a:t>How often do you use</a:t>
            </a:r>
          </a:p>
        </p:txBody>
      </p:sp>
      <p:pic>
        <p:nvPicPr>
          <p:cNvPr id="5" name="Picture" descr="Screenshot of dollar bills to represent online banking&#10;Screenshot of Google logo&#10;Screenshot of an online shopping cart&#10;Screenshot of the Gmail logo&#10;Screenshot of the Instagram logo&#10;Screenshot of text messaging image&#10;Screenshot of the  Skype logo&#10;Screenshot of the Linkedin logo&#10;Screenshot of the Twitter logo&#10;Screenshot of the Facebook logo&#10;">
            <a:extLst>
              <a:ext uri="{FF2B5EF4-FFF2-40B4-BE49-F238E27FC236}">
                <a16:creationId xmlns:a16="http://schemas.microsoft.com/office/drawing/2014/main" id="{7F7C6765-FEF3-4044-83C0-CDDE2009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1"/>
            <a:ext cx="8375650" cy="4941031"/>
          </a:xfrm>
          <a:prstGeom prst="rect">
            <a:avLst/>
          </a:prstGeom>
        </p:spPr>
      </p:pic>
      <p:sp>
        <p:nvSpPr>
          <p:cNvPr id="4" name="Slide Number 24"/>
          <p:cNvSpPr>
            <a:spLocks noGrp="1"/>
          </p:cNvSpPr>
          <p:nvPr>
            <p:ph type="sldNum" sz="quarter" idx="12"/>
          </p:nvPr>
        </p:nvSpPr>
        <p:spPr/>
        <p:txBody>
          <a:bodyPr/>
          <a:lstStyle/>
          <a:p>
            <a:fld id="{FE5B6CEA-C3C3-4F9B-9E95-A6F9C22F2C54}" type="slidenum">
              <a:rPr lang="en-US" smtClean="0"/>
              <a:t>24</a:t>
            </a:fld>
            <a:endParaRPr lang="en-US"/>
          </a:p>
        </p:txBody>
      </p:sp>
    </p:spTree>
    <p:extLst>
      <p:ext uri="{BB962C8B-B14F-4D97-AF65-F5344CB8AC3E}">
        <p14:creationId xmlns:p14="http://schemas.microsoft.com/office/powerpoint/2010/main" val="1526880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Being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457323"/>
            <a:ext cx="8229599" cy="600164"/>
          </a:xfrm>
          <a:prstGeom prst="rect">
            <a:avLst/>
          </a:prstGeom>
          <a:noFill/>
        </p:spPr>
        <p:txBody>
          <a:bodyPr wrap="square" rtlCol="0">
            <a:spAutoFit/>
          </a:bodyPr>
          <a:lstStyle/>
          <a:p>
            <a:pPr lvl="0" algn="ctr">
              <a:defRPr/>
            </a:pPr>
            <a:r>
              <a:rPr lang="en-US" sz="1650" dirty="0">
                <a:solidFill>
                  <a:srgbClr val="2A2F30">
                    <a:lumMod val="75000"/>
                    <a:lumOff val="25000"/>
                  </a:srgbClr>
                </a:solidFill>
                <a:latin typeface="Arial"/>
              </a:rPr>
              <a:t>Both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 and </a:t>
            </a:r>
            <a:r>
              <a:rPr lang="en-US" sz="1650" b="1" dirty="0">
                <a:solidFill>
                  <a:srgbClr val="56B4E8"/>
                </a:solidFill>
                <a:latin typeface="Arial"/>
              </a:rPr>
              <a:t>students</a:t>
            </a:r>
            <a:r>
              <a:rPr lang="en-US" sz="1650" dirty="0">
                <a:solidFill>
                  <a:srgbClr val="2A2F30">
                    <a:lumMod val="75000"/>
                    <a:lumOff val="25000"/>
                  </a:srgbClr>
                </a:solidFill>
                <a:latin typeface="Arial"/>
              </a:rPr>
              <a:t> regularly use email, search engines, online banking, and online shopping services</a:t>
            </a: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t>
            </a:r>
          </a:p>
        </p:txBody>
      </p:sp>
      <p:pic>
        <p:nvPicPr>
          <p:cNvPr id="24" name="Picture " descr="Privacy action icon&#10;Gmail logo&#10;Google logo&#10;Online banking icon&#10;Online shopping icon&#10;Graph showing that faculty and students regularly use email, Google, online banking and online shopping services to similar degrees.&#10;">
            <a:extLst>
              <a:ext uri="{FF2B5EF4-FFF2-40B4-BE49-F238E27FC236}">
                <a16:creationId xmlns:a16="http://schemas.microsoft.com/office/drawing/2014/main" id="{A9568BD0-5663-5E4D-B46B-88BD6FA67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04" y="2083991"/>
            <a:ext cx="7062304" cy="4520774"/>
          </a:xfrm>
          <a:prstGeom prst="rect">
            <a:avLst/>
          </a:prstGeom>
        </p:spPr>
      </p:pic>
      <p:sp>
        <p:nvSpPr>
          <p:cNvPr id="4" name="Slide Number 25">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923486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Being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457323"/>
            <a:ext cx="8229599" cy="600164"/>
          </a:xfrm>
          <a:prstGeom prst="rect">
            <a:avLst/>
          </a:prstGeom>
          <a:noFill/>
        </p:spPr>
        <p:txBody>
          <a:bodyPr wrap="square" rtlCol="0">
            <a:spAutoFit/>
          </a:bodyPr>
          <a:lstStyle/>
          <a:p>
            <a:pPr lvl="0" algn="ctr">
              <a:defRPr/>
            </a:pPr>
            <a:r>
              <a:rPr lang="en-US" sz="1650" dirty="0">
                <a:solidFill>
                  <a:srgbClr val="2A2F30">
                    <a:lumMod val="75000"/>
                    <a:lumOff val="25000"/>
                  </a:srgbClr>
                </a:solidFill>
                <a:latin typeface="Arial"/>
              </a:rPr>
              <a:t>Both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 and </a:t>
            </a:r>
            <a:r>
              <a:rPr lang="en-US" sz="1650" b="1" dirty="0">
                <a:solidFill>
                  <a:srgbClr val="56B4E8"/>
                </a:solidFill>
                <a:latin typeface="Arial"/>
              </a:rPr>
              <a:t>students</a:t>
            </a:r>
            <a:r>
              <a:rPr lang="en-US" sz="1650" dirty="0">
                <a:solidFill>
                  <a:srgbClr val="2A2F30">
                    <a:lumMod val="75000"/>
                    <a:lumOff val="25000"/>
                  </a:srgbClr>
                </a:solidFill>
                <a:latin typeface="Arial"/>
              </a:rPr>
              <a:t> regularly use email, search engines, online banking, and online shopping services</a:t>
            </a: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t>
            </a:r>
          </a:p>
        </p:txBody>
      </p:sp>
      <p:pic>
        <p:nvPicPr>
          <p:cNvPr id="22" name="Picture" descr="Privacy action icon&#10;Gmail logo&#10;Google logo&#10;Online banking icon&#10;Online shopping icon&#10;Facebook logo&#10;Messaging icon&#10;Skype logo&#10;Instagram logo&#10;Graph showing that students use messaging and online picture sharing services, like Instagram, more than faculty. &#10;">
            <a:extLst>
              <a:ext uri="{FF2B5EF4-FFF2-40B4-BE49-F238E27FC236}">
                <a16:creationId xmlns:a16="http://schemas.microsoft.com/office/drawing/2014/main" id="{E2D78811-CE68-034B-99AC-43C323627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913" y="2148990"/>
            <a:ext cx="6982791" cy="4469876"/>
          </a:xfrm>
          <a:prstGeom prst="rect">
            <a:avLst/>
          </a:prstGeom>
        </p:spPr>
      </p:pic>
      <p:sp>
        <p:nvSpPr>
          <p:cNvPr id="27" name="Caption"/>
          <p:cNvSpPr/>
          <p:nvPr/>
        </p:nvSpPr>
        <p:spPr>
          <a:xfrm>
            <a:off x="1273834" y="5736408"/>
            <a:ext cx="5584166" cy="8443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26">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1731110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Being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457323"/>
            <a:ext cx="8229599" cy="600164"/>
          </a:xfrm>
          <a:prstGeom prst="rect">
            <a:avLst/>
          </a:prstGeom>
          <a:noFill/>
        </p:spPr>
        <p:txBody>
          <a:bodyPr wrap="square" rtlCol="0">
            <a:spAutoFit/>
          </a:bodyPr>
          <a:lstStyle/>
          <a:p>
            <a:pPr lvl="0" algn="ctr">
              <a:defRPr/>
            </a:pPr>
            <a:r>
              <a:rPr lang="en-US" sz="1650" dirty="0">
                <a:solidFill>
                  <a:srgbClr val="2A2F30">
                    <a:lumMod val="75000"/>
                    <a:lumOff val="25000"/>
                  </a:srgbClr>
                </a:solidFill>
                <a:latin typeface="Arial"/>
              </a:rPr>
              <a:t>Both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 and </a:t>
            </a:r>
            <a:r>
              <a:rPr lang="en-US" sz="1650" b="1" dirty="0">
                <a:solidFill>
                  <a:srgbClr val="56B4E8"/>
                </a:solidFill>
                <a:latin typeface="Arial"/>
              </a:rPr>
              <a:t>students</a:t>
            </a:r>
            <a:r>
              <a:rPr lang="en-US" sz="1650" dirty="0">
                <a:solidFill>
                  <a:srgbClr val="2A2F30">
                    <a:lumMod val="75000"/>
                    <a:lumOff val="25000"/>
                  </a:srgbClr>
                </a:solidFill>
                <a:latin typeface="Arial"/>
              </a:rPr>
              <a:t> regularly use email, search engines, online banking, and online shopping services</a:t>
            </a: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t>
            </a:r>
          </a:p>
        </p:txBody>
      </p:sp>
      <p:pic>
        <p:nvPicPr>
          <p:cNvPr id="22" name="Picture" descr="Privacy action icon&#10;Gmail logo&#10;Google logo&#10;Online banking icon&#10;Online shopping icon&#10;Facebook logo&#10;Messaging icon&#10;Skype logo&#10;Instagram logo&#10;Twitter logo&#10;LinkedIn logo&#10;Graph showing that only a third to a quarter of students and faculty use twitter and linkedin. &#10;">
            <a:extLst>
              <a:ext uri="{FF2B5EF4-FFF2-40B4-BE49-F238E27FC236}">
                <a16:creationId xmlns:a16="http://schemas.microsoft.com/office/drawing/2014/main" id="{9A900AAB-3F2B-404C-81CC-EDB6018CD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189" y="1992306"/>
            <a:ext cx="7274339" cy="4656504"/>
          </a:xfrm>
          <a:prstGeom prst="rect">
            <a:avLst/>
          </a:prstGeom>
        </p:spPr>
      </p:pic>
      <p:sp>
        <p:nvSpPr>
          <p:cNvPr id="4" name="Slide Number 27">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2197289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504828" y="1542931"/>
            <a:ext cx="8229599" cy="346249"/>
          </a:xfrm>
          <a:prstGeom prst="rect">
            <a:avLst/>
          </a:prstGeom>
          <a:noFill/>
        </p:spPr>
        <p:txBody>
          <a:bodyPr wrap="square" rtlCol="0">
            <a:spAutoFit/>
          </a:bodyPr>
          <a:lstStyle/>
          <a:p>
            <a:pPr lvl="0" algn="ctr">
              <a:defRPr/>
            </a:pPr>
            <a:r>
              <a:rPr lang="en-US" sz="1650" dirty="0">
                <a:solidFill>
                  <a:srgbClr val="2A2F30">
                    <a:lumMod val="75000"/>
                    <a:lumOff val="25000"/>
                  </a:srgbClr>
                </a:solidFill>
              </a:rPr>
              <a:t>A majority </a:t>
            </a:r>
            <a:r>
              <a:rPr lang="en-US" sz="1650" noProof="0" dirty="0">
                <a:solidFill>
                  <a:srgbClr val="2A2F30">
                    <a:lumMod val="75000"/>
                    <a:lumOff val="25000"/>
                  </a:srgbClr>
                </a:solidFill>
              </a:rPr>
              <a:t>of </a:t>
            </a:r>
            <a:r>
              <a:rPr lang="en-US" sz="1650" b="1" dirty="0">
                <a:solidFill>
                  <a:srgbClr val="56B4E9"/>
                </a:solidFill>
                <a:latin typeface="Arial"/>
              </a:rPr>
              <a:t>students</a:t>
            </a:r>
            <a:r>
              <a:rPr kumimoji="0" lang="en-US" sz="1650" b="1" i="0" u="none" strike="noStrike" kern="1200" cap="none" spc="0" normalizeH="0" baseline="0" noProof="0" dirty="0">
                <a:ln>
                  <a:noFill/>
                </a:ln>
                <a:solidFill>
                  <a:srgbClr val="2A2F30">
                    <a:lumMod val="75000"/>
                    <a:lumOff val="25000"/>
                  </a:srgbClr>
                </a:solidFill>
                <a:effectLst/>
                <a:uLnTx/>
                <a:uFillTx/>
                <a:latin typeface="Arial"/>
                <a:ea typeface="+mn-ea"/>
                <a:cs typeface="+mn-cs"/>
              </a:rPr>
              <a:t> </a:t>
            </a:r>
            <a:r>
              <a:rPr lang="en-US" sz="1650" noProof="0" dirty="0">
                <a:solidFill>
                  <a:srgbClr val="2A2F30">
                    <a:lumMod val="75000"/>
                    <a:lumOff val="25000"/>
                  </a:srgbClr>
                </a:solidFill>
                <a:latin typeface="Arial"/>
              </a:rPr>
              <a:t>or</a:t>
            </a:r>
            <a:r>
              <a:rPr lang="en-US" sz="1650" dirty="0">
                <a:solidFill>
                  <a:srgbClr val="2A2F30">
                    <a:lumMod val="75000"/>
                    <a:lumOff val="25000"/>
                  </a:srgbClr>
                </a:solidFill>
                <a:latin typeface="Arial"/>
              </a:rPr>
              <a:t>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 do not read the Terms &amp; Conditions</a:t>
            </a:r>
            <a:endPar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9" name="Picture" descr="Privacy actions icon&#10;The majority of faculty and students do not read the Terms and Conditions for the various services they use. &#10;Gmail logo&#10;Google logo&#10;Online banking icon&#10;Online shopping icon&#10;Facebook logo&#10;Messaging icon&#10;Skype logo&#10;Instagram logo&#10;Twitter logo&#10;Linkedin logo&#10;">
            <a:extLst>
              <a:ext uri="{FF2B5EF4-FFF2-40B4-BE49-F238E27FC236}">
                <a16:creationId xmlns:a16="http://schemas.microsoft.com/office/drawing/2014/main" id="{E633BD08-2934-7F4F-A8C9-892DDC9CC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6" y="1889180"/>
            <a:ext cx="8734427" cy="4789458"/>
          </a:xfrm>
          <a:prstGeom prst="rect">
            <a:avLst/>
          </a:prstGeom>
        </p:spPr>
      </p:pic>
      <p:sp>
        <p:nvSpPr>
          <p:cNvPr id="4" name="Slide Number 28">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1152105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lvl="0" algn="ct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 higher percentage of </a:t>
            </a:r>
            <a:r>
              <a:rPr lang="en-US" sz="1650" b="1" dirty="0">
                <a:solidFill>
                  <a:srgbClr val="2A2F30">
                    <a:lumMod val="75000"/>
                    <a:lumOff val="25000"/>
                  </a:srgbClr>
                </a:solidFill>
                <a:latin typeface="Arial"/>
              </a:rPr>
              <a:t>faculty</a:t>
            </a:r>
            <a:r>
              <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rPr>
              <a:t> (48%) reported having their online accounts hacked or compromised than </a:t>
            </a:r>
            <a:r>
              <a:rPr kumimoji="0" lang="en-US" sz="1650" b="1" i="0" u="none" strike="noStrike" kern="1200" cap="none" spc="0" normalizeH="0" baseline="0" noProof="0" dirty="0">
                <a:ln>
                  <a:noFill/>
                </a:ln>
                <a:solidFill>
                  <a:srgbClr val="56B4E8"/>
                </a:solidFill>
                <a:effectLst/>
                <a:uLnTx/>
                <a:uFillTx/>
                <a:latin typeface="Arial"/>
                <a:ea typeface="+mn-ea"/>
                <a:cs typeface="+mn-cs"/>
              </a:rPr>
              <a:t>students</a:t>
            </a:r>
            <a:r>
              <a:rPr kumimoji="0" lang="en-US" sz="1650" i="0" u="none" strike="noStrike" kern="1200" cap="none" spc="0" normalizeH="0" noProof="0" dirty="0">
                <a:ln>
                  <a:noFill/>
                </a:ln>
                <a:solidFill>
                  <a:srgbClr val="2A2F30">
                    <a:lumMod val="75000"/>
                    <a:lumOff val="25000"/>
                  </a:srgbClr>
                </a:solidFill>
                <a:effectLst/>
                <a:uLnTx/>
                <a:uFillTx/>
                <a:latin typeface="Arial"/>
                <a:ea typeface="+mn-ea"/>
                <a:cs typeface="+mn-cs"/>
              </a:rPr>
              <a:t> (38%)</a:t>
            </a:r>
            <a:r>
              <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rPr>
              <a:t>.</a:t>
            </a:r>
            <a:r>
              <a:rPr kumimoji="0" lang="en-US" sz="1650" i="0" u="none" strike="noStrike" kern="1200" cap="none" spc="0" normalizeH="0" baseline="0" noProof="0" dirty="0">
                <a:ln>
                  <a:noFill/>
                </a:ln>
                <a:effectLst/>
                <a:uLnTx/>
                <a:uFillTx/>
                <a:latin typeface="Arial"/>
                <a:ea typeface="+mn-ea"/>
                <a:cs typeface="+mn-cs"/>
              </a:rPr>
              <a:t> </a:t>
            </a:r>
            <a:endPar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6" name="Picture" descr="Graph showing that more faculty (48%) than students (38%) have never been hacked or had an online account compromised. &#10;">
            <a:extLst>
              <a:ext uri="{FF2B5EF4-FFF2-40B4-BE49-F238E27FC236}">
                <a16:creationId xmlns:a16="http://schemas.microsoft.com/office/drawing/2014/main" id="{67CBD7DF-9B45-2C4C-BD95-62FBDA8D1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00"/>
            <a:ext cx="9144000" cy="3746500"/>
          </a:xfrm>
          <a:prstGeom prst="rect">
            <a:avLst/>
          </a:prstGeom>
        </p:spPr>
      </p:pic>
      <p:sp>
        <p:nvSpPr>
          <p:cNvPr id="4" name="Slide Number 29">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417073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Background imgae" descr="Drawing of a horse that becomes progressively more child-like from left to right, illustrating that goals do not always meet reality. ">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72026" y="925801"/>
            <a:ext cx="8255199" cy="5006401"/>
          </a:xfrm>
          <a:prstGeom prst="rect">
            <a:avLst/>
          </a:prstGeom>
          <a:noFill/>
          <a:ln>
            <a:noFill/>
          </a:ln>
        </p:spPr>
      </p:pic>
      <p:sp>
        <p:nvSpPr>
          <p:cNvPr id="114" name="Text1"/>
          <p:cNvSpPr txBox="1"/>
          <p:nvPr/>
        </p:nvSpPr>
        <p:spPr>
          <a:xfrm>
            <a:off x="657800" y="1389575"/>
            <a:ext cx="1516200" cy="622500"/>
          </a:xfrm>
          <a:prstGeom prst="rect">
            <a:avLst/>
          </a:prstGeom>
          <a:solidFill>
            <a:srgbClr val="EAD1DC"/>
          </a:solidFill>
          <a:ln>
            <a:noFill/>
          </a:ln>
        </p:spPr>
        <p:txBody>
          <a:bodyPr spcFirstLastPara="1" wrap="square" lIns="91425" tIns="91425" rIns="91425" bIns="91425" anchor="t" anchorCtr="0">
            <a:noAutofit/>
          </a:bodyPr>
          <a:lstStyle/>
          <a:p>
            <a:r>
              <a:rPr lang="en-US">
                <a:latin typeface="Contrail One"/>
                <a:ea typeface="Contrail One"/>
                <a:cs typeface="Contrail One"/>
                <a:sym typeface="Contrail One"/>
              </a:rPr>
              <a:t>Semester </a:t>
            </a:r>
            <a:endParaRPr>
              <a:latin typeface="Contrail One"/>
              <a:ea typeface="Contrail One"/>
              <a:cs typeface="Contrail One"/>
              <a:sym typeface="Contrail One"/>
            </a:endParaRPr>
          </a:p>
          <a:p>
            <a:r>
              <a:rPr lang="en-US">
                <a:latin typeface="Contrail One"/>
                <a:ea typeface="Contrail One"/>
                <a:cs typeface="Contrail One"/>
                <a:sym typeface="Contrail One"/>
              </a:rPr>
              <a:t>Begins</a:t>
            </a:r>
            <a:endParaRPr>
              <a:latin typeface="Contrail One"/>
              <a:ea typeface="Contrail One"/>
              <a:cs typeface="Contrail One"/>
              <a:sym typeface="Contrail One"/>
            </a:endParaRPr>
          </a:p>
        </p:txBody>
      </p:sp>
      <p:cxnSp>
        <p:nvCxnSpPr>
          <p:cNvPr id="119" name="Arrow1"/>
          <p:cNvCxnSpPr>
            <a:cxnSpLocks/>
            <a:stCxn id="114" idx="3"/>
            <a:endCxn id="118" idx="1"/>
          </p:cNvCxnSpPr>
          <p:nvPr/>
        </p:nvCxnSpPr>
        <p:spPr>
          <a:xfrm flipV="1">
            <a:off x="2174000" y="1685300"/>
            <a:ext cx="382775" cy="15525"/>
          </a:xfrm>
          <a:prstGeom prst="straightConnector1">
            <a:avLst/>
          </a:prstGeom>
          <a:noFill/>
          <a:ln w="9525" cap="flat" cmpd="sng">
            <a:solidFill>
              <a:schemeClr val="dk2"/>
            </a:solidFill>
            <a:prstDash val="solid"/>
            <a:round/>
            <a:headEnd type="none" w="med" len="med"/>
            <a:tailEnd type="triangle" w="med" len="med"/>
          </a:ln>
        </p:spPr>
      </p:cxnSp>
      <p:sp>
        <p:nvSpPr>
          <p:cNvPr id="115" name="Text2" descr="Horse picture: Drawing of a horse that becomes progressively more child-like from left to right, illustrating that goals do not always meet reality. "/>
          <p:cNvSpPr txBox="1"/>
          <p:nvPr/>
        </p:nvSpPr>
        <p:spPr>
          <a:xfrm>
            <a:off x="2556775" y="906750"/>
            <a:ext cx="4057200" cy="532200"/>
          </a:xfrm>
          <a:prstGeom prst="rect">
            <a:avLst/>
          </a:prstGeom>
          <a:solidFill>
            <a:srgbClr val="EAD1DC"/>
          </a:solidFill>
          <a:ln>
            <a:noFill/>
          </a:ln>
        </p:spPr>
        <p:txBody>
          <a:bodyPr spcFirstLastPara="1" wrap="square" lIns="91425" tIns="91425" rIns="91425" bIns="91425" anchor="t" anchorCtr="0">
            <a:noAutofit/>
          </a:bodyPr>
          <a:lstStyle/>
          <a:p>
            <a:pPr algn="ctr"/>
            <a:r>
              <a:rPr lang="en-US" dirty="0">
                <a:latin typeface="Contrail One"/>
                <a:ea typeface="Contrail One"/>
                <a:cs typeface="Contrail One"/>
                <a:sym typeface="Contrail One"/>
              </a:rPr>
              <a:t>WORKING IN THE SPRING OF 2020</a:t>
            </a:r>
            <a:endParaRPr dirty="0">
              <a:latin typeface="Contrail One"/>
              <a:ea typeface="Contrail One"/>
              <a:cs typeface="Contrail One"/>
              <a:sym typeface="Contrail One"/>
            </a:endParaRPr>
          </a:p>
        </p:txBody>
      </p:sp>
      <p:sp>
        <p:nvSpPr>
          <p:cNvPr id="118" name="Text3"/>
          <p:cNvSpPr txBox="1"/>
          <p:nvPr/>
        </p:nvSpPr>
        <p:spPr>
          <a:xfrm>
            <a:off x="2556775" y="1358525"/>
            <a:ext cx="3680700" cy="653550"/>
          </a:xfrm>
          <a:prstGeom prst="rect">
            <a:avLst/>
          </a:prstGeom>
          <a:solidFill>
            <a:srgbClr val="EAD1DC"/>
          </a:solidFill>
          <a:ln>
            <a:noFill/>
          </a:ln>
        </p:spPr>
        <p:txBody>
          <a:bodyPr spcFirstLastPara="1" wrap="square" lIns="91425" tIns="91425" rIns="91425" bIns="91425" anchor="t" anchorCtr="0">
            <a:noAutofit/>
          </a:bodyPr>
          <a:lstStyle/>
          <a:p>
            <a:pPr algn="ctr"/>
            <a:r>
              <a:rPr lang="en-US" dirty="0">
                <a:latin typeface="Contrail One"/>
                <a:ea typeface="Contrail One"/>
                <a:cs typeface="Contrail One"/>
                <a:sym typeface="Contrail One"/>
              </a:rPr>
              <a:t>Thinking about planning for working/teaching remotely</a:t>
            </a:r>
            <a:endParaRPr dirty="0">
              <a:latin typeface="Contrail One"/>
              <a:ea typeface="Contrail One"/>
              <a:cs typeface="Contrail One"/>
              <a:sym typeface="Contrail One"/>
            </a:endParaRPr>
          </a:p>
        </p:txBody>
      </p:sp>
      <p:cxnSp>
        <p:nvCxnSpPr>
          <p:cNvPr id="120" name="Arrow2"/>
          <p:cNvCxnSpPr/>
          <p:nvPr/>
        </p:nvCxnSpPr>
        <p:spPr>
          <a:xfrm rot="10800000" flipH="1">
            <a:off x="6412350" y="1670575"/>
            <a:ext cx="798300" cy="6900"/>
          </a:xfrm>
          <a:prstGeom prst="straightConnector1">
            <a:avLst/>
          </a:prstGeom>
          <a:noFill/>
          <a:ln w="9525" cap="flat" cmpd="sng">
            <a:solidFill>
              <a:schemeClr val="dk2"/>
            </a:solidFill>
            <a:prstDash val="solid"/>
            <a:round/>
            <a:headEnd type="none" w="med" len="med"/>
            <a:tailEnd type="triangle" w="med" len="med"/>
          </a:ln>
        </p:spPr>
      </p:cxnSp>
      <p:sp>
        <p:nvSpPr>
          <p:cNvPr id="116" name="Text4"/>
          <p:cNvSpPr txBox="1"/>
          <p:nvPr/>
        </p:nvSpPr>
        <p:spPr>
          <a:xfrm>
            <a:off x="7232600" y="1389574"/>
            <a:ext cx="1253600" cy="1998299"/>
          </a:xfrm>
          <a:prstGeom prst="rect">
            <a:avLst/>
          </a:prstGeom>
          <a:solidFill>
            <a:srgbClr val="EAD1DC"/>
          </a:solidFill>
          <a:ln>
            <a:noFill/>
          </a:ln>
        </p:spPr>
        <p:txBody>
          <a:bodyPr spcFirstLastPara="1" wrap="square" lIns="91425" tIns="91425" rIns="91425" bIns="91425" anchor="t" anchorCtr="0">
            <a:noAutofit/>
          </a:bodyPr>
          <a:lstStyle/>
          <a:p>
            <a:r>
              <a:rPr lang="en-US" dirty="0">
                <a:latin typeface="Contrail One"/>
                <a:ea typeface="Contrail One"/>
                <a:cs typeface="Contrail One"/>
                <a:sym typeface="Contrail One"/>
              </a:rPr>
              <a:t>Actually planning for working /teaching remotely</a:t>
            </a:r>
            <a:endParaRPr dirty="0">
              <a:latin typeface="Contrail One"/>
              <a:ea typeface="Contrail One"/>
              <a:cs typeface="Contrail One"/>
              <a:sym typeface="Contrail One"/>
            </a:endParaRPr>
          </a:p>
        </p:txBody>
      </p:sp>
      <p:cxnSp>
        <p:nvCxnSpPr>
          <p:cNvPr id="121" name="Arrow3"/>
          <p:cNvCxnSpPr>
            <a:cxnSpLocks/>
          </p:cNvCxnSpPr>
          <p:nvPr/>
        </p:nvCxnSpPr>
        <p:spPr>
          <a:xfrm>
            <a:off x="7692950" y="3470128"/>
            <a:ext cx="0" cy="1037647"/>
          </a:xfrm>
          <a:prstGeom prst="straightConnector1">
            <a:avLst/>
          </a:prstGeom>
          <a:noFill/>
          <a:ln w="9525" cap="flat" cmpd="sng">
            <a:solidFill>
              <a:schemeClr val="dk2"/>
            </a:solidFill>
            <a:prstDash val="solid"/>
            <a:round/>
            <a:headEnd type="none" w="med" len="med"/>
            <a:tailEnd type="triangle" w="med" len="med"/>
          </a:ln>
        </p:spPr>
      </p:cxnSp>
      <p:sp>
        <p:nvSpPr>
          <p:cNvPr id="117" name="Text5"/>
          <p:cNvSpPr txBox="1"/>
          <p:nvPr/>
        </p:nvSpPr>
        <p:spPr>
          <a:xfrm>
            <a:off x="7192450" y="4566625"/>
            <a:ext cx="1471124" cy="1384628"/>
          </a:xfrm>
          <a:prstGeom prst="rect">
            <a:avLst/>
          </a:prstGeom>
          <a:solidFill>
            <a:srgbClr val="EAD1DC"/>
          </a:solidFill>
          <a:ln>
            <a:noFill/>
          </a:ln>
        </p:spPr>
        <p:txBody>
          <a:bodyPr spcFirstLastPara="1" wrap="square" lIns="91425" tIns="91425" rIns="91425" bIns="91425" anchor="t" anchorCtr="0">
            <a:noAutofit/>
          </a:bodyPr>
          <a:lstStyle/>
          <a:p>
            <a:r>
              <a:rPr lang="en-US" dirty="0">
                <a:latin typeface="Contrail One"/>
                <a:ea typeface="Contrail One"/>
                <a:cs typeface="Contrail One"/>
                <a:sym typeface="Contrail One"/>
              </a:rPr>
              <a:t>Actually working/ teaching remotely</a:t>
            </a:r>
            <a:endParaRPr dirty="0">
              <a:latin typeface="Contrail One"/>
              <a:ea typeface="Contrail One"/>
              <a:cs typeface="Contrail One"/>
              <a:sym typeface="Contrail One"/>
            </a:endParaRPr>
          </a:p>
        </p:txBody>
      </p:sp>
      <p:cxnSp>
        <p:nvCxnSpPr>
          <p:cNvPr id="122" name="Arrow4"/>
          <p:cNvCxnSpPr/>
          <p:nvPr/>
        </p:nvCxnSpPr>
        <p:spPr>
          <a:xfrm rot="10800000">
            <a:off x="6954550" y="4357175"/>
            <a:ext cx="561000" cy="1107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981356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pic>
        <p:nvPicPr>
          <p:cNvPr id="10" name="Picture" descr="Graph showing that a quarter of faculty (25%) and student (28%) respondents often delete their search history.">
            <a:extLst>
              <a:ext uri="{FF2B5EF4-FFF2-40B4-BE49-F238E27FC236}">
                <a16:creationId xmlns:a16="http://schemas.microsoft.com/office/drawing/2014/main" id="{F345495E-BAED-AE47-A4C1-D82413F40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 y="1609725"/>
            <a:ext cx="9080500" cy="5232400"/>
          </a:xfrm>
          <a:prstGeom prst="rect">
            <a:avLst/>
          </a:prstGeom>
        </p:spPr>
      </p:pic>
      <p:sp>
        <p:nvSpPr>
          <p:cNvPr id="4" name="Slide Number 30">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91557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22"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lvl="0" algn="ct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Around a quarter </a:t>
            </a:r>
            <a:r>
              <a:rPr lang="en-US" sz="1650" b="1" dirty="0">
                <a:solidFill>
                  <a:srgbClr val="2A2F30">
                    <a:lumMod val="75000"/>
                    <a:lumOff val="25000"/>
                  </a:srgbClr>
                </a:solidFill>
                <a:latin typeface="Arial"/>
              </a:rPr>
              <a:t>faculty</a:t>
            </a:r>
            <a:r>
              <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rPr>
              <a:t> and </a:t>
            </a:r>
            <a:r>
              <a:rPr kumimoji="0" lang="en-US" sz="1650" b="1" i="0" u="none" strike="noStrike" kern="1200" cap="none" spc="0" normalizeH="0" baseline="0" noProof="0" dirty="0">
                <a:ln>
                  <a:noFill/>
                </a:ln>
                <a:solidFill>
                  <a:srgbClr val="56B4E8"/>
                </a:solidFill>
                <a:effectLst/>
                <a:uLnTx/>
                <a:uFillTx/>
                <a:latin typeface="Arial"/>
                <a:ea typeface="+mn-ea"/>
                <a:cs typeface="+mn-cs"/>
              </a:rPr>
              <a:t>students</a:t>
            </a:r>
            <a:r>
              <a:rPr kumimoji="0" lang="en-US" sz="1650" i="0" u="none" strike="noStrike" kern="1200" cap="none" spc="0" normalizeH="0" noProof="0" dirty="0">
                <a:ln>
                  <a:noFill/>
                </a:ln>
                <a:solidFill>
                  <a:srgbClr val="2A2F30">
                    <a:lumMod val="75000"/>
                    <a:lumOff val="25000"/>
                  </a:srgbClr>
                </a:solidFill>
                <a:effectLst/>
                <a:uLnTx/>
                <a:uFillTx/>
                <a:latin typeface="Arial"/>
                <a:ea typeface="+mn-ea"/>
                <a:cs typeface="+mn-cs"/>
              </a:rPr>
              <a:t> delete their search history.</a:t>
            </a:r>
            <a:endPar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9" name="Picture" descr="Graph showing that few aculty(14%) and student (11%) respondents change their passwords.">
            <a:extLst>
              <a:ext uri="{FF2B5EF4-FFF2-40B4-BE49-F238E27FC236}">
                <a16:creationId xmlns:a16="http://schemas.microsoft.com/office/drawing/2014/main" id="{9CC2EEB9-8737-4244-99B4-A39B9EC46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 y="1906279"/>
            <a:ext cx="9080500" cy="4953000"/>
          </a:xfrm>
          <a:prstGeom prst="rect">
            <a:avLst/>
          </a:prstGeom>
        </p:spPr>
      </p:pic>
      <p:sp>
        <p:nvSpPr>
          <p:cNvPr id="4" name="Slide Number 31">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3069760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22"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lvl="0" algn="ct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Around a quarter </a:t>
            </a:r>
            <a:r>
              <a:rPr lang="en-US" sz="1650" b="1" dirty="0">
                <a:solidFill>
                  <a:srgbClr val="2A2F30">
                    <a:lumMod val="75000"/>
                    <a:lumOff val="25000"/>
                  </a:srgbClr>
                </a:solidFill>
                <a:latin typeface="Arial"/>
              </a:rPr>
              <a:t>faculty</a:t>
            </a:r>
            <a:r>
              <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rPr>
              <a:t> and </a:t>
            </a:r>
            <a:r>
              <a:rPr kumimoji="0" lang="en-US" sz="1650" b="1" i="0" u="none" strike="noStrike" kern="1200" cap="none" spc="0" normalizeH="0" baseline="0" noProof="0" dirty="0">
                <a:ln>
                  <a:noFill/>
                </a:ln>
                <a:solidFill>
                  <a:srgbClr val="56B4E8"/>
                </a:solidFill>
                <a:effectLst/>
                <a:uLnTx/>
                <a:uFillTx/>
                <a:latin typeface="Arial"/>
                <a:ea typeface="+mn-ea"/>
                <a:cs typeface="+mn-cs"/>
              </a:rPr>
              <a:t>students</a:t>
            </a:r>
            <a:r>
              <a:rPr kumimoji="0" lang="en-US" sz="1650" i="0" u="none" strike="noStrike" kern="1200" cap="none" spc="0" normalizeH="0" noProof="0" dirty="0">
                <a:ln>
                  <a:noFill/>
                </a:ln>
                <a:solidFill>
                  <a:srgbClr val="2A2F30">
                    <a:lumMod val="75000"/>
                    <a:lumOff val="25000"/>
                  </a:srgbClr>
                </a:solidFill>
                <a:effectLst/>
                <a:uLnTx/>
                <a:uFillTx/>
                <a:latin typeface="Arial"/>
                <a:ea typeface="+mn-ea"/>
                <a:cs typeface="+mn-cs"/>
              </a:rPr>
              <a:t> delete their search history.</a:t>
            </a:r>
            <a:endPar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5" name="Picture" descr="Graph showing that 8% of less of faculty and students have encrypted their emails, text messages and calls.">
            <a:extLst>
              <a:ext uri="{FF2B5EF4-FFF2-40B4-BE49-F238E27FC236}">
                <a16:creationId xmlns:a16="http://schemas.microsoft.com/office/drawing/2014/main" id="{92DE930F-7345-1A46-873B-607FAD28D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 y="1905000"/>
            <a:ext cx="9080500" cy="4953000"/>
          </a:xfrm>
          <a:prstGeom prst="rect">
            <a:avLst/>
          </a:prstGeom>
        </p:spPr>
      </p:pic>
      <p:sp>
        <p:nvSpPr>
          <p:cNvPr id="4" name="Slide Number 32">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3529044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22"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lvl="0" algn="ctr"/>
            <a:r>
              <a:rPr lang="en-US" sz="1650" b="1" dirty="0">
                <a:solidFill>
                  <a:srgbClr val="56B4E8"/>
                </a:solidFill>
                <a:latin typeface="Arial"/>
              </a:rPr>
              <a:t>Students</a:t>
            </a:r>
            <a:r>
              <a:rPr lang="en-US" sz="1650" dirty="0">
                <a:solidFill>
                  <a:srgbClr val="2A2F30">
                    <a:lumMod val="75000"/>
                    <a:lumOff val="25000"/>
                  </a:srgbClr>
                </a:solidFill>
                <a:latin typeface="Arial"/>
              </a:rPr>
              <a:t> more often provide inaccurate information to use an online service than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a:t>
            </a:r>
            <a:endPar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17" name="Picture" descr="Graphs highlighting that students (22%) are more inclined to give inaccurate or misleading information in exchange for a service than faculty (13%)">
            <a:extLst>
              <a:ext uri="{FF2B5EF4-FFF2-40B4-BE49-F238E27FC236}">
                <a16:creationId xmlns:a16="http://schemas.microsoft.com/office/drawing/2014/main" id="{9BD8EFAC-A752-8B44-8F0F-E1022F332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 y="1906055"/>
            <a:ext cx="9144000" cy="4951945"/>
          </a:xfrm>
          <a:prstGeom prst="rect">
            <a:avLst/>
          </a:prstGeom>
        </p:spPr>
      </p:pic>
      <p:sp>
        <p:nvSpPr>
          <p:cNvPr id="4" name="Slide Number 33">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288756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22"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lvl="0" algn="ctr"/>
            <a:r>
              <a:rPr lang="en-US" sz="1650" b="1" dirty="0">
                <a:solidFill>
                  <a:srgbClr val="56B4E8"/>
                </a:solidFill>
                <a:latin typeface="Arial"/>
              </a:rPr>
              <a:t>Students</a:t>
            </a:r>
            <a:r>
              <a:rPr lang="en-US" sz="1650" dirty="0">
                <a:solidFill>
                  <a:srgbClr val="2A2F30">
                    <a:lumMod val="75000"/>
                    <a:lumOff val="25000"/>
                  </a:srgbClr>
                </a:solidFill>
                <a:latin typeface="Arial"/>
              </a:rPr>
              <a:t> more often provide inaccurate information to use an online service than </a:t>
            </a:r>
            <a:r>
              <a:rPr lang="en-US" sz="1650" b="1" dirty="0">
                <a:solidFill>
                  <a:srgbClr val="2A2F30">
                    <a:lumMod val="75000"/>
                    <a:lumOff val="25000"/>
                  </a:srgbClr>
                </a:solidFill>
                <a:latin typeface="Arial"/>
              </a:rPr>
              <a:t>faculty</a:t>
            </a:r>
            <a:r>
              <a:rPr lang="en-US" sz="1650" dirty="0">
                <a:solidFill>
                  <a:srgbClr val="2A2F30">
                    <a:lumMod val="75000"/>
                    <a:lumOff val="25000"/>
                  </a:srgbClr>
                </a:solidFill>
                <a:latin typeface="Arial"/>
              </a:rPr>
              <a:t>.</a:t>
            </a:r>
            <a:endParaRPr kumimoji="0" lang="en-US" sz="1650" b="0" i="0" u="none" strike="noStrike" kern="1200" cap="none" spc="0" normalizeH="0" baseline="0" noProof="0" dirty="0">
              <a:ln>
                <a:noFill/>
              </a:ln>
              <a:solidFill>
                <a:srgbClr val="2A2F30">
                  <a:lumMod val="75000"/>
                  <a:lumOff val="25000"/>
                </a:srgbClr>
              </a:solidFill>
              <a:effectLst/>
              <a:uLnTx/>
              <a:uFillTx/>
              <a:latin typeface="Arial"/>
              <a:ea typeface="+mn-ea"/>
              <a:cs typeface="+mn-cs"/>
            </a:endParaRPr>
          </a:p>
        </p:txBody>
      </p:sp>
      <p:pic>
        <p:nvPicPr>
          <p:cNvPr id="6" name="Picture" descr="Graph showing that 30-40% of faculty and students will not use a website or service, even if they cannot use it, if required to provide personal information.">
            <a:extLst>
              <a:ext uri="{FF2B5EF4-FFF2-40B4-BE49-F238E27FC236}">
                <a16:creationId xmlns:a16="http://schemas.microsoft.com/office/drawing/2014/main" id="{E51374CF-8E89-0D4D-9CE7-26AC0B905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3432"/>
            <a:ext cx="9144000" cy="4951945"/>
          </a:xfrm>
          <a:prstGeom prst="rect">
            <a:avLst/>
          </a:prstGeom>
        </p:spPr>
      </p:pic>
      <p:sp>
        <p:nvSpPr>
          <p:cNvPr id="4" name="Slide Number 34">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165897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dirty="0">
                <a:solidFill>
                  <a:schemeClr val="tx1">
                    <a:lumMod val="75000"/>
                    <a:lumOff val="25000"/>
                  </a:schemeClr>
                </a:solidFill>
              </a:rPr>
              <a:t>Neither </a:t>
            </a:r>
            <a:r>
              <a:rPr lang="en-US" sz="1650" b="1" dirty="0">
                <a:solidFill>
                  <a:schemeClr val="tx1">
                    <a:lumMod val="75000"/>
                    <a:lumOff val="25000"/>
                  </a:schemeClr>
                </a:solidFill>
              </a:rPr>
              <a:t>faculty</a:t>
            </a:r>
            <a:r>
              <a:rPr lang="en-US" sz="1650" dirty="0">
                <a:solidFill>
                  <a:schemeClr val="tx1">
                    <a:lumMod val="75000"/>
                    <a:lumOff val="25000"/>
                  </a:schemeClr>
                </a:solidFill>
              </a:rPr>
              <a:t> nor </a:t>
            </a:r>
            <a:r>
              <a:rPr lang="en-US" sz="1650" b="1" dirty="0">
                <a:solidFill>
                  <a:srgbClr val="56B4E8"/>
                </a:solidFill>
              </a:rPr>
              <a:t>students</a:t>
            </a:r>
            <a:r>
              <a:rPr lang="en-US" sz="1650" dirty="0">
                <a:solidFill>
                  <a:schemeClr val="tx1">
                    <a:lumMod val="75000"/>
                    <a:lumOff val="25000"/>
                  </a:schemeClr>
                </a:solidFill>
              </a:rPr>
              <a:t> have installed software or used alternative search engines to prevent personal data storage and tracking.</a:t>
            </a:r>
          </a:p>
        </p:txBody>
      </p:sp>
      <p:pic>
        <p:nvPicPr>
          <p:cNvPr id="6" name="Picture" descr="Graph showing that neither faculty and students installed software or used alternative search engines to prevent personal data breaching and tracking.">
            <a:extLst>
              <a:ext uri="{FF2B5EF4-FFF2-40B4-BE49-F238E27FC236}">
                <a16:creationId xmlns:a16="http://schemas.microsoft.com/office/drawing/2014/main" id="{E701D74A-399D-BF46-9D58-0C5F7D243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2249578"/>
            <a:ext cx="9105900" cy="4635500"/>
          </a:xfrm>
          <a:prstGeom prst="rect">
            <a:avLst/>
          </a:prstGeom>
        </p:spPr>
      </p:pic>
      <p:sp>
        <p:nvSpPr>
          <p:cNvPr id="4" name="Slide Number 35">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35</a:t>
            </a:fld>
            <a:endParaRPr lang="en-US"/>
          </a:p>
        </p:txBody>
      </p:sp>
    </p:spTree>
    <p:extLst>
      <p:ext uri="{BB962C8B-B14F-4D97-AF65-F5344CB8AC3E}">
        <p14:creationId xmlns:p14="http://schemas.microsoft.com/office/powerpoint/2010/main" val="3675349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algn="ctr"/>
            <a:r>
              <a:rPr lang="en-US" sz="1650" dirty="0">
                <a:solidFill>
                  <a:schemeClr val="tx1">
                    <a:lumMod val="75000"/>
                    <a:lumOff val="25000"/>
                  </a:schemeClr>
                </a:solidFill>
              </a:rPr>
              <a:t>About half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8"/>
                </a:solidFill>
              </a:rPr>
              <a:t>students</a:t>
            </a:r>
            <a:r>
              <a:rPr lang="en-US" sz="1650" dirty="0">
                <a:solidFill>
                  <a:schemeClr val="tx1">
                    <a:lumMod val="75000"/>
                    <a:lumOff val="25000"/>
                  </a:schemeClr>
                </a:solidFill>
              </a:rPr>
              <a:t> regularly accept cookies.</a:t>
            </a:r>
          </a:p>
        </p:txBody>
      </p:sp>
      <p:pic>
        <p:nvPicPr>
          <p:cNvPr id="5" name="Picture" descr="Graph showing that about half of students (56%) and faculty (50%) regularly accept cookie.">
            <a:extLst>
              <a:ext uri="{FF2B5EF4-FFF2-40B4-BE49-F238E27FC236}">
                <a16:creationId xmlns:a16="http://schemas.microsoft.com/office/drawing/2014/main" id="{FE54FC55-D7B3-6A4F-8816-42A0F9EB9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019300"/>
            <a:ext cx="9118600" cy="4838700"/>
          </a:xfrm>
          <a:prstGeom prst="rect">
            <a:avLst/>
          </a:prstGeom>
        </p:spPr>
      </p:pic>
      <p:sp>
        <p:nvSpPr>
          <p:cNvPr id="4" name="Slide Number 36">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36</a:t>
            </a:fld>
            <a:endParaRPr lang="en-US"/>
          </a:p>
        </p:txBody>
      </p:sp>
    </p:spTree>
    <p:extLst>
      <p:ext uri="{BB962C8B-B14F-4D97-AF65-F5344CB8AC3E}">
        <p14:creationId xmlns:p14="http://schemas.microsoft.com/office/powerpoint/2010/main" val="1978377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Student comments</a:t>
            </a:r>
          </a:p>
        </p:txBody>
      </p:sp>
      <p:sp>
        <p:nvSpPr>
          <p:cNvPr id="5" name="Round Diagonal Corner Rectangle 4"/>
          <p:cNvSpPr/>
          <p:nvPr/>
        </p:nvSpPr>
        <p:spPr>
          <a:xfrm>
            <a:off x="148473" y="2246134"/>
            <a:ext cx="8886038" cy="1448952"/>
          </a:xfrm>
          <a:prstGeom prst="round2Diag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Body1"/>
          <p:cNvSpPr txBox="1"/>
          <p:nvPr/>
        </p:nvSpPr>
        <p:spPr>
          <a:xfrm>
            <a:off x="257963" y="2370446"/>
            <a:ext cx="8886037" cy="1200329"/>
          </a:xfrm>
          <a:prstGeom prst="rect">
            <a:avLst/>
          </a:prstGeom>
          <a:noFill/>
        </p:spPr>
        <p:txBody>
          <a:bodyPr wrap="square" rtlCol="0">
            <a:spAutoFit/>
          </a:bodyPr>
          <a:lstStyle/>
          <a:p>
            <a:r>
              <a:rPr lang="en-US" dirty="0"/>
              <a:t>I use </a:t>
            </a:r>
            <a:r>
              <a:rPr lang="en-US" b="1" dirty="0">
                <a:solidFill>
                  <a:srgbClr val="C00000"/>
                </a:solidFill>
              </a:rPr>
              <a:t>private browsing </a:t>
            </a:r>
            <a:r>
              <a:rPr lang="en-US" dirty="0"/>
              <a:t>windows with an </a:t>
            </a:r>
            <a:r>
              <a:rPr lang="en-US" dirty="0" err="1"/>
              <a:t>adblocker</a:t>
            </a:r>
            <a:r>
              <a:rPr lang="en-US" dirty="0"/>
              <a:t> and </a:t>
            </a:r>
            <a:r>
              <a:rPr lang="en-US" dirty="0" err="1"/>
              <a:t>noscript</a:t>
            </a:r>
            <a:r>
              <a:rPr lang="en-US" dirty="0"/>
              <a:t> so that even when sites put cookies on my computer, they are erased when I close the window. I also </a:t>
            </a:r>
            <a:r>
              <a:rPr lang="en-US" b="1" dirty="0">
                <a:solidFill>
                  <a:srgbClr val="C00000"/>
                </a:solidFill>
              </a:rPr>
              <a:t>use a VPN </a:t>
            </a:r>
            <a:r>
              <a:rPr lang="en-US" dirty="0"/>
              <a:t>in an effort to keep my browsing a little more anonymous, and </a:t>
            </a:r>
            <a:r>
              <a:rPr lang="en-US" b="1" dirty="0">
                <a:solidFill>
                  <a:srgbClr val="C00000"/>
                </a:solidFill>
              </a:rPr>
              <a:t>I try to read Terms of Service and Privacy Policies</a:t>
            </a:r>
            <a:r>
              <a:rPr lang="en-US" dirty="0"/>
              <a:t>...</a:t>
            </a:r>
          </a:p>
        </p:txBody>
      </p:sp>
      <p:sp>
        <p:nvSpPr>
          <p:cNvPr id="12" name="Round Diagonal Corner Rectangle 11"/>
          <p:cNvSpPr/>
          <p:nvPr/>
        </p:nvSpPr>
        <p:spPr>
          <a:xfrm>
            <a:off x="494833" y="4028810"/>
            <a:ext cx="8324373" cy="1594826"/>
          </a:xfrm>
          <a:prstGeom prst="round2Diag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Body2"/>
          <p:cNvSpPr txBox="1"/>
          <p:nvPr/>
        </p:nvSpPr>
        <p:spPr>
          <a:xfrm>
            <a:off x="547708" y="4087559"/>
            <a:ext cx="8218622" cy="1477328"/>
          </a:xfrm>
          <a:prstGeom prst="rect">
            <a:avLst/>
          </a:prstGeom>
          <a:noFill/>
        </p:spPr>
        <p:txBody>
          <a:bodyPr wrap="square" rtlCol="0">
            <a:spAutoFit/>
          </a:bodyPr>
          <a:lstStyle/>
          <a:p>
            <a:r>
              <a:rPr lang="en-US" dirty="0"/>
              <a:t>I think </a:t>
            </a:r>
            <a:r>
              <a:rPr lang="en-US" b="1" dirty="0">
                <a:solidFill>
                  <a:srgbClr val="C00000"/>
                </a:solidFill>
              </a:rPr>
              <a:t>privacy and anonymity are fantasies </a:t>
            </a:r>
            <a:r>
              <a:rPr lang="en-US" dirty="0"/>
              <a:t>and should be treated as such. anything posted on the internet can be traced with enough effort, tools, and know how. No one should ever post anything online they wouldn’t announce out loud in a crowded room. for me, </a:t>
            </a:r>
            <a:r>
              <a:rPr lang="en-US" b="1" dirty="0">
                <a:solidFill>
                  <a:srgbClr val="C00000"/>
                </a:solidFill>
              </a:rPr>
              <a:t>worrying about privacy is a waste of time</a:t>
            </a:r>
            <a:r>
              <a:rPr lang="en-US" dirty="0"/>
              <a:t>.</a:t>
            </a:r>
          </a:p>
        </p:txBody>
      </p:sp>
      <p:sp>
        <p:nvSpPr>
          <p:cNvPr id="4" name="Slide Number 37"/>
          <p:cNvSpPr>
            <a:spLocks noGrp="1"/>
          </p:cNvSpPr>
          <p:nvPr>
            <p:ph type="sldNum" sz="quarter" idx="12"/>
          </p:nvPr>
        </p:nvSpPr>
        <p:spPr/>
        <p:txBody>
          <a:bodyPr/>
          <a:lstStyle/>
          <a:p>
            <a:fld id="{FE5B6CEA-C3C3-4F9B-9E95-A6F9C22F2C54}" type="slidenum">
              <a:rPr lang="en-US" smtClean="0"/>
              <a:t>37</a:t>
            </a:fld>
            <a:endParaRPr lang="en-US"/>
          </a:p>
        </p:txBody>
      </p:sp>
    </p:spTree>
    <p:extLst>
      <p:ext uri="{BB962C8B-B14F-4D97-AF65-F5344CB8AC3E}">
        <p14:creationId xmlns:p14="http://schemas.microsoft.com/office/powerpoint/2010/main" val="328189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dirty="0">
                <a:solidFill>
                  <a:schemeClr val="tx1">
                    <a:lumMod val="75000"/>
                    <a:lumOff val="25000"/>
                  </a:schemeClr>
                </a:solidFill>
              </a:rPr>
              <a:t>About a third of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8"/>
                </a:solidFill>
              </a:rPr>
              <a:t>students</a:t>
            </a:r>
            <a:r>
              <a:rPr lang="en-US" sz="1650" dirty="0">
                <a:solidFill>
                  <a:schemeClr val="tx1">
                    <a:lumMod val="75000"/>
                    <a:lumOff val="25000"/>
                  </a:schemeClr>
                </a:solidFill>
              </a:rPr>
              <a:t> believe that people should always be able to use the internet anonymously for certain activities.</a:t>
            </a:r>
          </a:p>
        </p:txBody>
      </p:sp>
      <p:pic>
        <p:nvPicPr>
          <p:cNvPr id="6" name="Picture" descr="Graph showing that almost a third of faculty (36%) and students (32%) think that they should always use the internet anonymously for certain online activities">
            <a:extLst>
              <a:ext uri="{FF2B5EF4-FFF2-40B4-BE49-F238E27FC236}">
                <a16:creationId xmlns:a16="http://schemas.microsoft.com/office/drawing/2014/main" id="{8513E2C1-20FA-724A-BDA3-4F88E0396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2578011"/>
            <a:ext cx="9105900" cy="4292600"/>
          </a:xfrm>
          <a:prstGeom prst="rect">
            <a:avLst/>
          </a:prstGeom>
        </p:spPr>
      </p:pic>
      <p:sp>
        <p:nvSpPr>
          <p:cNvPr id="4" name="Slide Number 38">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38</a:t>
            </a:fld>
            <a:endParaRPr lang="en-US"/>
          </a:p>
        </p:txBody>
      </p:sp>
    </p:spTree>
    <p:extLst>
      <p:ext uri="{BB962C8B-B14F-4D97-AF65-F5344CB8AC3E}">
        <p14:creationId xmlns:p14="http://schemas.microsoft.com/office/powerpoint/2010/main" val="4111212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10"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lvl="0" algn="ctr">
              <a:defRPr/>
            </a:pPr>
            <a:r>
              <a:rPr lang="en-US" sz="1650" dirty="0">
                <a:solidFill>
                  <a:srgbClr val="2A2F30">
                    <a:lumMod val="75000"/>
                    <a:lumOff val="25000"/>
                  </a:srgbClr>
                </a:solidFill>
                <a:latin typeface="Arial"/>
              </a:rPr>
              <a:t>Over 85% of</a:t>
            </a:r>
            <a:r>
              <a:rPr lang="en-US" sz="1650" b="1" dirty="0">
                <a:solidFill>
                  <a:srgbClr val="2A2F30">
                    <a:lumMod val="75000"/>
                    <a:lumOff val="25000"/>
                  </a:srgbClr>
                </a:solidFill>
                <a:latin typeface="Arial"/>
              </a:rPr>
              <a:t> faculty </a:t>
            </a:r>
            <a:r>
              <a:rPr lang="en-US" sz="1650" dirty="0">
                <a:solidFill>
                  <a:srgbClr val="2A2F30">
                    <a:lumMod val="75000"/>
                    <a:lumOff val="25000"/>
                  </a:srgbClr>
                </a:solidFill>
                <a:latin typeface="Arial"/>
              </a:rPr>
              <a:t>and </a:t>
            </a:r>
            <a:r>
              <a:rPr lang="en-US" sz="1650" b="1" dirty="0">
                <a:solidFill>
                  <a:srgbClr val="56B4E8"/>
                </a:solidFill>
                <a:latin typeface="Arial"/>
              </a:rPr>
              <a:t>students</a:t>
            </a:r>
            <a:r>
              <a:rPr lang="en-US" sz="1650" dirty="0">
                <a:solidFill>
                  <a:srgbClr val="2A2F30">
                    <a:lumMod val="75000"/>
                    <a:lumOff val="25000"/>
                  </a:srgbClr>
                </a:solidFill>
                <a:latin typeface="Arial"/>
              </a:rPr>
              <a:t> believe it is important to control who and what is collected about you online</a:t>
            </a:r>
            <a:r>
              <a:rPr kumimoji="0" lang="en-US" sz="1650" i="0" u="none" strike="noStrike" kern="1200" cap="none" spc="0" normalizeH="0" baseline="0" noProof="0" dirty="0">
                <a:ln>
                  <a:noFill/>
                </a:ln>
                <a:solidFill>
                  <a:srgbClr val="2A2F30">
                    <a:lumMod val="75000"/>
                    <a:lumOff val="25000"/>
                  </a:srgbClr>
                </a:solidFill>
                <a:effectLst/>
                <a:uLnTx/>
                <a:uFillTx/>
                <a:latin typeface="Arial"/>
                <a:ea typeface="+mn-ea"/>
                <a:cs typeface="+mn-cs"/>
              </a:rPr>
              <a:t>.</a:t>
            </a:r>
          </a:p>
        </p:txBody>
      </p:sp>
      <p:pic>
        <p:nvPicPr>
          <p:cNvPr id="6" name="Picture" descr="Graph showing that over 85% of faculty and student believe that it is important to control who and what is collected about you online.">
            <a:extLst>
              <a:ext uri="{FF2B5EF4-FFF2-40B4-BE49-F238E27FC236}">
                <a16:creationId xmlns:a16="http://schemas.microsoft.com/office/drawing/2014/main" id="{F526C572-F099-7145-9300-A9F9365D8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9374"/>
            <a:ext cx="9144000" cy="4958626"/>
          </a:xfrm>
          <a:prstGeom prst="rect">
            <a:avLst/>
          </a:prstGeom>
        </p:spPr>
      </p:pic>
      <p:sp>
        <p:nvSpPr>
          <p:cNvPr id="4" name="Slide Number 39">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5B6CEA-C3C3-4F9B-9E95-A6F9C22F2C54}" type="slidenum">
              <a:rPr kumimoji="0" lang="en-US" sz="750" b="0" i="0" u="none" strike="noStrike" kern="1200" cap="none" spc="225" normalizeH="0" baseline="0" noProof="0" smtClean="0">
                <a:ln>
                  <a:noFill/>
                </a:ln>
                <a:solidFill>
                  <a:srgbClr val="2A2F3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750" b="0" i="0" u="none" strike="noStrike" kern="1200" cap="none" spc="225" normalizeH="0" baseline="0" noProof="0">
              <a:ln>
                <a:noFill/>
              </a:ln>
              <a:solidFill>
                <a:srgbClr val="2A2F30">
                  <a:tint val="75000"/>
                </a:srgbClr>
              </a:solidFill>
              <a:effectLst/>
              <a:uLnTx/>
              <a:uFillTx/>
              <a:latin typeface="Arial"/>
              <a:ea typeface="+mn-ea"/>
              <a:cs typeface="+mn-cs"/>
            </a:endParaRPr>
          </a:p>
        </p:txBody>
      </p:sp>
    </p:spTree>
    <p:extLst>
      <p:ext uri="{BB962C8B-B14F-4D97-AF65-F5344CB8AC3E}">
        <p14:creationId xmlns:p14="http://schemas.microsoft.com/office/powerpoint/2010/main" val="4250592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
          <p:cNvSpPr>
            <a:spLocks noGrp="1"/>
          </p:cNvSpPr>
          <p:nvPr>
            <p:ph type="title"/>
          </p:nvPr>
        </p:nvSpPr>
        <p:spPr/>
        <p:txBody>
          <a:bodyPr/>
          <a:lstStyle/>
          <a:p>
            <a:r>
              <a:rPr lang="en-US" dirty="0"/>
              <a:t>Outline</a:t>
            </a:r>
          </a:p>
        </p:txBody>
      </p:sp>
      <p:sp>
        <p:nvSpPr>
          <p:cNvPr id="4" name="Content "/>
          <p:cNvSpPr>
            <a:spLocks noGrp="1"/>
          </p:cNvSpPr>
          <p:nvPr>
            <p:ph idx="1"/>
          </p:nvPr>
        </p:nvSpPr>
        <p:spPr/>
        <p:txBody>
          <a:bodyPr/>
          <a:lstStyle/>
          <a:p>
            <a:pPr marL="514350" indent="-514350">
              <a:buFont typeface="+mj-lt"/>
              <a:buAutoNum type="arabicPeriod"/>
            </a:pPr>
            <a:r>
              <a:rPr lang="en-US" dirty="0"/>
              <a:t>Context of the Survey</a:t>
            </a:r>
          </a:p>
          <a:p>
            <a:pPr marL="514350" indent="-514350">
              <a:buFont typeface="+mj-lt"/>
              <a:buAutoNum type="arabicPeriod"/>
            </a:pPr>
            <a:r>
              <a:rPr lang="en-US" dirty="0"/>
              <a:t>Main findings </a:t>
            </a:r>
          </a:p>
          <a:p>
            <a:pPr marL="857250" lvl="1" indent="-514350">
              <a:buFont typeface="+mj-lt"/>
              <a:buAutoNum type="arabicPeriod"/>
            </a:pPr>
            <a:r>
              <a:rPr lang="en-US" dirty="0"/>
              <a:t>Demographics</a:t>
            </a:r>
          </a:p>
          <a:p>
            <a:pPr marL="857250" lvl="1" indent="-514350">
              <a:buFont typeface="+mj-lt"/>
              <a:buAutoNum type="arabicPeriod"/>
            </a:pPr>
            <a:r>
              <a:rPr lang="en-US" dirty="0"/>
              <a:t>Awareness of uses of personal data</a:t>
            </a:r>
          </a:p>
          <a:p>
            <a:pPr marL="857250" lvl="1" indent="-514350">
              <a:buFont typeface="+mj-lt"/>
              <a:buAutoNum type="arabicPeriod"/>
            </a:pPr>
            <a:r>
              <a:rPr lang="en-US" dirty="0"/>
              <a:t>Being online</a:t>
            </a:r>
          </a:p>
          <a:p>
            <a:pPr marL="857250" lvl="1" indent="-514350">
              <a:buFont typeface="+mj-lt"/>
              <a:buAutoNum type="arabicPeriod"/>
            </a:pPr>
            <a:r>
              <a:rPr lang="en-US" dirty="0"/>
              <a:t>Action to protect privacy</a:t>
            </a:r>
          </a:p>
          <a:p>
            <a:pPr marL="857250" lvl="1" indent="-514350">
              <a:buFont typeface="+mj-lt"/>
              <a:buAutoNum type="arabicPeriod"/>
            </a:pPr>
            <a:r>
              <a:rPr lang="en-US" dirty="0"/>
              <a:t>Data at UMD</a:t>
            </a:r>
          </a:p>
          <a:p>
            <a:pPr marL="514350" indent="-514350">
              <a:buFont typeface="+mj-lt"/>
              <a:buAutoNum type="arabicPeriod"/>
            </a:pPr>
            <a:r>
              <a:rPr lang="en-US" dirty="0"/>
              <a:t>Implications</a:t>
            </a:r>
          </a:p>
        </p:txBody>
      </p:sp>
      <p:sp>
        <p:nvSpPr>
          <p:cNvPr id="2" name="Slide Number 4"/>
          <p:cNvSpPr>
            <a:spLocks noGrp="1"/>
          </p:cNvSpPr>
          <p:nvPr>
            <p:ph type="sldNum" sz="quarter" idx="12"/>
          </p:nvPr>
        </p:nvSpPr>
        <p:spPr/>
        <p:txBody>
          <a:bodyPr/>
          <a:lstStyle/>
          <a:p>
            <a:fld id="{FE5B6CEA-C3C3-4F9B-9E95-A6F9C22F2C54}" type="slidenum">
              <a:rPr lang="en-US" smtClean="0"/>
              <a:t>4</a:t>
            </a:fld>
            <a:endParaRPr lang="en-US"/>
          </a:p>
        </p:txBody>
      </p:sp>
    </p:spTree>
    <p:extLst>
      <p:ext uri="{BB962C8B-B14F-4D97-AF65-F5344CB8AC3E}">
        <p14:creationId xmlns:p14="http://schemas.microsoft.com/office/powerpoint/2010/main" val="2359429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E434CE-A067-4C7E-B376-EBD7BFFB4162}"/>
              </a:ext>
            </a:extLst>
          </p:cNvPr>
          <p:cNvSpPr>
            <a:spLocks noGrp="1"/>
          </p:cNvSpPr>
          <p:nvPr>
            <p:ph type="title"/>
          </p:nvPr>
        </p:nvSpPr>
        <p:spPr>
          <a:xfrm>
            <a:off x="457200" y="274638"/>
            <a:ext cx="8229600" cy="1143000"/>
          </a:xfrm>
        </p:spPr>
        <p:txBody>
          <a:bodyPr/>
          <a:lstStyle/>
          <a:p>
            <a:r>
              <a:rPr lang="en-US" dirty="0"/>
              <a:t>Actions to protect privacy online</a:t>
            </a:r>
          </a:p>
        </p:txBody>
      </p:sp>
      <p:sp>
        <p:nvSpPr>
          <p:cNvPr id="7"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algn="ctr"/>
            <a:r>
              <a:rPr lang="en-US" sz="1650" dirty="0">
                <a:solidFill>
                  <a:schemeClr val="tx1">
                    <a:lumMod val="75000"/>
                    <a:lumOff val="25000"/>
                  </a:schemeClr>
                </a:solidFill>
              </a:rPr>
              <a:t>Privacy is most important factor for both </a:t>
            </a: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8"/>
                </a:solidFill>
              </a:rPr>
              <a:t>students</a:t>
            </a:r>
            <a:r>
              <a:rPr lang="en-US" sz="1650" dirty="0">
                <a:solidFill>
                  <a:schemeClr val="tx1">
                    <a:lumMod val="75000"/>
                    <a:lumOff val="25000"/>
                  </a:schemeClr>
                </a:solidFill>
              </a:rPr>
              <a:t> in online environments.</a:t>
            </a:r>
          </a:p>
        </p:txBody>
      </p:sp>
      <p:pic>
        <p:nvPicPr>
          <p:cNvPr id="6" name="Picture" descr="Graphs showing that out of privacy, safety, and control, faculty and students rated, privacy as most important in an online environment.">
            <a:extLst>
              <a:ext uri="{FF2B5EF4-FFF2-40B4-BE49-F238E27FC236}">
                <a16:creationId xmlns:a16="http://schemas.microsoft.com/office/drawing/2014/main" id="{9CB91CA9-4F30-794E-909B-7CBFF66C7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082800"/>
            <a:ext cx="9118600" cy="4775200"/>
          </a:xfrm>
          <a:prstGeom prst="rect">
            <a:avLst/>
          </a:prstGeom>
        </p:spPr>
      </p:pic>
      <p:sp>
        <p:nvSpPr>
          <p:cNvPr id="4" name="Slide Number 40">
            <a:extLst>
              <a:ext uri="{FF2B5EF4-FFF2-40B4-BE49-F238E27FC236}">
                <a16:creationId xmlns:a16="http://schemas.microsoft.com/office/drawing/2014/main" id="{836E2F9C-CA36-43F9-9E9C-21826A5FC149}"/>
              </a:ext>
            </a:extLst>
          </p:cNvPr>
          <p:cNvSpPr>
            <a:spLocks noGrp="1"/>
          </p:cNvSpPr>
          <p:nvPr>
            <p:ph type="sldNum" sz="quarter" idx="12"/>
          </p:nvPr>
        </p:nvSpPr>
        <p:spPr/>
        <p:txBody>
          <a:bodyPr/>
          <a:lstStyle/>
          <a:p>
            <a:fld id="{FE5B6CEA-C3C3-4F9B-9E95-A6F9C22F2C54}" type="slidenum">
              <a:rPr lang="en-US" smtClean="0"/>
              <a:t>40</a:t>
            </a:fld>
            <a:endParaRPr lang="en-US"/>
          </a:p>
        </p:txBody>
      </p:sp>
    </p:spTree>
    <p:extLst>
      <p:ext uri="{BB962C8B-B14F-4D97-AF65-F5344CB8AC3E}">
        <p14:creationId xmlns:p14="http://schemas.microsoft.com/office/powerpoint/2010/main" val="687666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Data at UMD</a:t>
            </a:r>
          </a:p>
        </p:txBody>
      </p:sp>
      <p:sp>
        <p:nvSpPr>
          <p:cNvPr id="4" name="Slide Number 41"/>
          <p:cNvSpPr>
            <a:spLocks noGrp="1"/>
          </p:cNvSpPr>
          <p:nvPr>
            <p:ph type="sldNum" sz="quarter" idx="12"/>
          </p:nvPr>
        </p:nvSpPr>
        <p:spPr/>
        <p:txBody>
          <a:bodyPr/>
          <a:lstStyle/>
          <a:p>
            <a:fld id="{FE5B6CEA-C3C3-4F9B-9E95-A6F9C22F2C54}" type="slidenum">
              <a:rPr lang="en-US" smtClean="0"/>
              <a:t>41</a:t>
            </a:fld>
            <a:endParaRPr lang="en-US"/>
          </a:p>
        </p:txBody>
      </p:sp>
      <p:pic>
        <p:nvPicPr>
          <p:cNvPr id="3" name="Picture" descr="Screenshot of Division of Information Technology’s webpage entitled “IT Policies, Standards &amp; Guidelines”"/>
          <p:cNvPicPr>
            <a:picLocks noChangeAspect="1"/>
          </p:cNvPicPr>
          <p:nvPr/>
        </p:nvPicPr>
        <p:blipFill rotWithShape="1">
          <a:blip r:embed="rId3"/>
          <a:srcRect l="2491"/>
          <a:stretch/>
        </p:blipFill>
        <p:spPr>
          <a:xfrm>
            <a:off x="1549056" y="1676980"/>
            <a:ext cx="6296232" cy="4173839"/>
          </a:xfrm>
          <a:prstGeom prst="rect">
            <a:avLst/>
          </a:prstGeom>
          <a:ln>
            <a:noFill/>
          </a:ln>
          <a:effectLst>
            <a:outerShdw blurRad="190500" algn="tl" rotWithShape="0">
              <a:srgbClr val="000000">
                <a:alpha val="70000"/>
              </a:srgbClr>
            </a:outerShdw>
          </a:effectLst>
        </p:spPr>
      </p:pic>
      <p:sp>
        <p:nvSpPr>
          <p:cNvPr id="7" name="caption" descr="Screenshot of  Division of Information Technology’s webpage entitled “IT Policies, Standards &amp; Guidelines&quot;">
            <a:extLst>
              <a:ext uri="{FF2B5EF4-FFF2-40B4-BE49-F238E27FC236}">
                <a16:creationId xmlns:a16="http://schemas.microsoft.com/office/drawing/2014/main" id="{B54ED08B-51BC-4980-A254-3FCEA78D1DF9}"/>
              </a:ext>
            </a:extLst>
          </p:cNvPr>
          <p:cNvSpPr txBox="1"/>
          <p:nvPr/>
        </p:nvSpPr>
        <p:spPr>
          <a:xfrm>
            <a:off x="17842" y="6226169"/>
            <a:ext cx="9108316" cy="553998"/>
          </a:xfrm>
          <a:prstGeom prst="rect">
            <a:avLst/>
          </a:prstGeom>
          <a:noFill/>
        </p:spPr>
        <p:txBody>
          <a:bodyPr wrap="square" rtlCol="0">
            <a:spAutoFit/>
          </a:bodyPr>
          <a:lstStyle/>
          <a:p>
            <a:pPr algn="ctr"/>
            <a:r>
              <a:rPr lang="en-US" sz="1500" i="1" dirty="0">
                <a:solidFill>
                  <a:schemeClr val="tx1">
                    <a:lumMod val="75000"/>
                    <a:lumOff val="25000"/>
                  </a:schemeClr>
                </a:solidFill>
              </a:rPr>
              <a:t>How informed are you about the University of Maryland’s policies covering privacy, security, and web accessibility? Click here to view the policies</a:t>
            </a:r>
          </a:p>
        </p:txBody>
      </p:sp>
    </p:spTree>
    <p:extLst>
      <p:ext uri="{BB962C8B-B14F-4D97-AF65-F5344CB8AC3E}">
        <p14:creationId xmlns:p14="http://schemas.microsoft.com/office/powerpoint/2010/main" val="54631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Data at UMD</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346249"/>
          </a:xfrm>
          <a:prstGeom prst="rect">
            <a:avLst/>
          </a:prstGeom>
          <a:noFill/>
        </p:spPr>
        <p:txBody>
          <a:bodyPr wrap="square" rtlCol="0">
            <a:spAutoFit/>
          </a:bodyPr>
          <a:lstStyle/>
          <a:p>
            <a:pPr algn="ctr"/>
            <a:r>
              <a:rPr lang="en-US" sz="1650" dirty="0">
                <a:solidFill>
                  <a:schemeClr val="tx1">
                    <a:lumMod val="75000"/>
                    <a:lumOff val="25000"/>
                  </a:schemeClr>
                </a:solidFill>
              </a:rPr>
              <a:t>Neither </a:t>
            </a:r>
            <a:r>
              <a:rPr lang="en-US" sz="1650" b="1" dirty="0">
                <a:solidFill>
                  <a:schemeClr val="tx1">
                    <a:lumMod val="75000"/>
                    <a:lumOff val="25000"/>
                  </a:schemeClr>
                </a:solidFill>
              </a:rPr>
              <a:t>faculty</a:t>
            </a:r>
            <a:r>
              <a:rPr lang="en-US" sz="1650" dirty="0">
                <a:solidFill>
                  <a:schemeClr val="tx1">
                    <a:lumMod val="75000"/>
                    <a:lumOff val="25000"/>
                  </a:schemeClr>
                </a:solidFill>
              </a:rPr>
              <a:t> nor </a:t>
            </a:r>
            <a:r>
              <a:rPr lang="en-US" sz="1650" b="1" dirty="0">
                <a:solidFill>
                  <a:srgbClr val="56B4E8"/>
                </a:solidFill>
              </a:rPr>
              <a:t>students</a:t>
            </a:r>
            <a:r>
              <a:rPr lang="en-US" sz="1650" dirty="0">
                <a:solidFill>
                  <a:schemeClr val="tx1">
                    <a:lumMod val="75000"/>
                    <a:lumOff val="25000"/>
                  </a:schemeClr>
                </a:solidFill>
              </a:rPr>
              <a:t> feel well informed about UMD’s data policies.</a:t>
            </a:r>
          </a:p>
        </p:txBody>
      </p:sp>
      <p:pic>
        <p:nvPicPr>
          <p:cNvPr id="5" name="Picture" descr="Graph showing that neither faculty (82%) nor students (87%) feel well informed about UMD’s data policies.">
            <a:extLst>
              <a:ext uri="{FF2B5EF4-FFF2-40B4-BE49-F238E27FC236}">
                <a16:creationId xmlns:a16="http://schemas.microsoft.com/office/drawing/2014/main" id="{75DA03C2-AF9A-A346-B027-41B6B1FF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100262"/>
            <a:ext cx="9118600" cy="4483100"/>
          </a:xfrm>
          <a:prstGeom prst="rect">
            <a:avLst/>
          </a:prstGeom>
        </p:spPr>
      </p:pic>
      <p:sp>
        <p:nvSpPr>
          <p:cNvPr id="4" name="Slide Number 42"/>
          <p:cNvSpPr>
            <a:spLocks noGrp="1"/>
          </p:cNvSpPr>
          <p:nvPr>
            <p:ph type="sldNum" sz="quarter" idx="12"/>
          </p:nvPr>
        </p:nvSpPr>
        <p:spPr/>
        <p:txBody>
          <a:bodyPr/>
          <a:lstStyle/>
          <a:p>
            <a:fld id="{FE5B6CEA-C3C3-4F9B-9E95-A6F9C22F2C54}" type="slidenum">
              <a:rPr lang="en-US" smtClean="0"/>
              <a:t>42</a:t>
            </a:fld>
            <a:endParaRPr lang="en-US"/>
          </a:p>
        </p:txBody>
      </p:sp>
    </p:spTree>
    <p:extLst>
      <p:ext uri="{BB962C8B-B14F-4D97-AF65-F5344CB8AC3E}">
        <p14:creationId xmlns:p14="http://schemas.microsoft.com/office/powerpoint/2010/main" val="2657766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Data at UMD</a:t>
            </a:r>
          </a:p>
        </p:txBody>
      </p:sp>
      <p:sp>
        <p:nvSpPr>
          <p:cNvPr id="6" name="Body">
            <a:extLst>
              <a:ext uri="{FF2B5EF4-FFF2-40B4-BE49-F238E27FC236}">
                <a16:creationId xmlns:a16="http://schemas.microsoft.com/office/drawing/2014/main" id="{A93A8804-B1F8-4CF8-8E58-59C6495CEA2F}"/>
              </a:ext>
            </a:extLst>
          </p:cNvPr>
          <p:cNvSpPr txBox="1"/>
          <p:nvPr/>
        </p:nvSpPr>
        <p:spPr>
          <a:xfrm>
            <a:off x="457201" y="1533526"/>
            <a:ext cx="8229599" cy="600164"/>
          </a:xfrm>
          <a:prstGeom prst="rect">
            <a:avLst/>
          </a:prstGeom>
          <a:noFill/>
        </p:spPr>
        <p:txBody>
          <a:bodyPr wrap="square" rtlCol="0">
            <a:spAutoFit/>
          </a:bodyPr>
          <a:lstStyle/>
          <a:p>
            <a:pPr algn="ctr"/>
            <a:r>
              <a:rPr lang="en-US" sz="1650" b="1" dirty="0">
                <a:solidFill>
                  <a:schemeClr val="tx1">
                    <a:lumMod val="75000"/>
                    <a:lumOff val="25000"/>
                  </a:schemeClr>
                </a:solidFill>
              </a:rPr>
              <a:t>Faculty</a:t>
            </a:r>
            <a:r>
              <a:rPr lang="en-US" sz="1650" dirty="0">
                <a:solidFill>
                  <a:schemeClr val="tx1">
                    <a:lumMod val="75000"/>
                    <a:lumOff val="25000"/>
                  </a:schemeClr>
                </a:solidFill>
              </a:rPr>
              <a:t> and </a:t>
            </a:r>
            <a:r>
              <a:rPr lang="en-US" sz="1650" b="1" dirty="0">
                <a:solidFill>
                  <a:srgbClr val="56B4E8"/>
                </a:solidFill>
              </a:rPr>
              <a:t>students</a:t>
            </a:r>
            <a:r>
              <a:rPr lang="en-US" sz="1650" dirty="0">
                <a:solidFill>
                  <a:schemeClr val="tx1">
                    <a:lumMod val="75000"/>
                    <a:lumOff val="25000"/>
                  </a:schemeClr>
                </a:solidFill>
              </a:rPr>
              <a:t> want to be informed about UMD’s data policies early (i.e., at orientation) and often (i.e., regularly via ELMS-Canvas or email).</a:t>
            </a:r>
          </a:p>
        </p:txBody>
      </p:sp>
      <p:pic>
        <p:nvPicPr>
          <p:cNvPr id="9" name="Picture " descr="Graph showing that faculty and students would like to feel informed about UMD’s data policies early and often (e.g., 48% of students and 29% of faculty want notifications in ELMS-Canvas)">
            <a:extLst>
              <a:ext uri="{FF2B5EF4-FFF2-40B4-BE49-F238E27FC236}">
                <a16:creationId xmlns:a16="http://schemas.microsoft.com/office/drawing/2014/main" id="{7E6ADFF7-90C4-0A48-84D7-125A51017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690"/>
            <a:ext cx="9144000" cy="4559300"/>
          </a:xfrm>
          <a:prstGeom prst="rect">
            <a:avLst/>
          </a:prstGeom>
        </p:spPr>
      </p:pic>
      <p:sp>
        <p:nvSpPr>
          <p:cNvPr id="4" name="Slide Number 43"/>
          <p:cNvSpPr>
            <a:spLocks noGrp="1"/>
          </p:cNvSpPr>
          <p:nvPr>
            <p:ph type="sldNum" sz="quarter" idx="12"/>
          </p:nvPr>
        </p:nvSpPr>
        <p:spPr/>
        <p:txBody>
          <a:bodyPr/>
          <a:lstStyle/>
          <a:p>
            <a:fld id="{FE5B6CEA-C3C3-4F9B-9E95-A6F9C22F2C54}" type="slidenum">
              <a:rPr lang="en-US" smtClean="0"/>
              <a:t>43</a:t>
            </a:fld>
            <a:endParaRPr lang="en-US"/>
          </a:p>
        </p:txBody>
      </p:sp>
    </p:spTree>
    <p:extLst>
      <p:ext uri="{BB962C8B-B14F-4D97-AF65-F5344CB8AC3E}">
        <p14:creationId xmlns:p14="http://schemas.microsoft.com/office/powerpoint/2010/main" val="1534392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comments</a:t>
            </a:r>
          </a:p>
        </p:txBody>
      </p:sp>
      <p:sp>
        <p:nvSpPr>
          <p:cNvPr id="2" name="Rounded Rectangular Callout 1"/>
          <p:cNvSpPr/>
          <p:nvPr/>
        </p:nvSpPr>
        <p:spPr>
          <a:xfrm>
            <a:off x="4115767" y="1702731"/>
            <a:ext cx="3900447" cy="1821875"/>
          </a:xfrm>
          <a:prstGeom prst="wedgeRoundRectCallout">
            <a:avLst>
              <a:gd name="adj1" fmla="val 54706"/>
              <a:gd name="adj2" fmla="val 90422"/>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We could have an </a:t>
            </a:r>
            <a:r>
              <a:rPr lang="en-US" b="1" dirty="0">
                <a:solidFill>
                  <a:srgbClr val="C00000"/>
                </a:solidFill>
              </a:rPr>
              <a:t>online training </a:t>
            </a:r>
            <a:r>
              <a:rPr lang="en-US" dirty="0"/>
              <a:t>for these topics in conjunction to the alcohol and sexual harassment trainings all incoming freshmen have to complete.</a:t>
            </a:r>
            <a:endParaRPr lang="en-US" b="1" dirty="0">
              <a:solidFill>
                <a:schemeClr val="accent1"/>
              </a:solidFill>
            </a:endParaRPr>
          </a:p>
        </p:txBody>
      </p:sp>
      <p:sp>
        <p:nvSpPr>
          <p:cNvPr id="5" name="Rounded Rectangular Callout 2"/>
          <p:cNvSpPr/>
          <p:nvPr/>
        </p:nvSpPr>
        <p:spPr>
          <a:xfrm>
            <a:off x="262675" y="4021255"/>
            <a:ext cx="4906839" cy="2621600"/>
          </a:xfrm>
          <a:prstGeom prst="wedgeRoundRectCallout">
            <a:avLst>
              <a:gd name="adj1" fmla="val -1361"/>
              <a:gd name="adj2" fmla="val -68067"/>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I believe being </a:t>
            </a:r>
            <a:r>
              <a:rPr lang="en-US" b="1" dirty="0">
                <a:solidFill>
                  <a:srgbClr val="C00000"/>
                </a:solidFill>
              </a:rPr>
              <a:t>educated enough to understand</a:t>
            </a:r>
            <a:r>
              <a:rPr lang="en-US" dirty="0"/>
              <a:t> the increasing information that will hopefully be provided to users of the many different platforms. If we don't understand what certain aspects mean, the information is useless. </a:t>
            </a:r>
            <a:r>
              <a:rPr lang="en-US" b="1" dirty="0">
                <a:solidFill>
                  <a:srgbClr val="C00000"/>
                </a:solidFill>
              </a:rPr>
              <a:t>A freshman class or online class provided to all students for free </a:t>
            </a:r>
            <a:r>
              <a:rPr lang="en-US" dirty="0"/>
              <a:t>would be a great accessible vehicle for this.</a:t>
            </a:r>
          </a:p>
        </p:txBody>
      </p:sp>
    </p:spTree>
    <p:extLst>
      <p:ext uri="{BB962C8B-B14F-4D97-AF65-F5344CB8AC3E}">
        <p14:creationId xmlns:p14="http://schemas.microsoft.com/office/powerpoint/2010/main" val="3194455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comments</a:t>
            </a:r>
          </a:p>
        </p:txBody>
      </p:sp>
      <p:sp>
        <p:nvSpPr>
          <p:cNvPr id="4" name="Slide Number Placeholder 3"/>
          <p:cNvSpPr>
            <a:spLocks noGrp="1"/>
          </p:cNvSpPr>
          <p:nvPr>
            <p:ph type="sldNum" sz="quarter" idx="12"/>
          </p:nvPr>
        </p:nvSpPr>
        <p:spPr/>
        <p:txBody>
          <a:bodyPr/>
          <a:lstStyle/>
          <a:p>
            <a:fld id="{FE5B6CEA-C3C3-4F9B-9E95-A6F9C22F2C54}" type="slidenum">
              <a:rPr lang="en-US" smtClean="0"/>
              <a:t>45</a:t>
            </a:fld>
            <a:endParaRPr lang="en-US"/>
          </a:p>
        </p:txBody>
      </p:sp>
      <p:sp>
        <p:nvSpPr>
          <p:cNvPr id="5" name="Round Diagonal Corner Rectangle 4"/>
          <p:cNvSpPr/>
          <p:nvPr/>
        </p:nvSpPr>
        <p:spPr>
          <a:xfrm>
            <a:off x="148473" y="2037669"/>
            <a:ext cx="8886038" cy="1448952"/>
          </a:xfrm>
          <a:prstGeom prst="round2Diag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TextBox 6"/>
          <p:cNvSpPr txBox="1"/>
          <p:nvPr/>
        </p:nvSpPr>
        <p:spPr>
          <a:xfrm>
            <a:off x="257963" y="2161981"/>
            <a:ext cx="8886037" cy="1200329"/>
          </a:xfrm>
          <a:prstGeom prst="rect">
            <a:avLst/>
          </a:prstGeom>
          <a:noFill/>
        </p:spPr>
        <p:txBody>
          <a:bodyPr wrap="square" rtlCol="0">
            <a:spAutoFit/>
          </a:bodyPr>
          <a:lstStyle/>
          <a:p>
            <a:r>
              <a:rPr lang="en-US" dirty="0"/>
              <a:t>I am certainly unhappy about the University's choice to go with "G Suite for Education" to save money at the expense of privacy. When has </a:t>
            </a:r>
            <a:r>
              <a:rPr lang="en-US" b="1" dirty="0">
                <a:solidFill>
                  <a:srgbClr val="C00000"/>
                </a:solidFill>
              </a:rPr>
              <a:t>DIT provided information sessions about what this means regarding privacy</a:t>
            </a:r>
            <a:r>
              <a:rPr lang="en-US" dirty="0"/>
              <a:t> when folks are logged in to their academic GMAIL accounts?</a:t>
            </a:r>
          </a:p>
        </p:txBody>
      </p:sp>
      <p:sp>
        <p:nvSpPr>
          <p:cNvPr id="12" name="Round Diagonal Corner Rectangle 11"/>
          <p:cNvSpPr/>
          <p:nvPr/>
        </p:nvSpPr>
        <p:spPr>
          <a:xfrm>
            <a:off x="362427" y="3835547"/>
            <a:ext cx="8324373" cy="1594826"/>
          </a:xfrm>
          <a:prstGeom prst="round2Diag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TextBox 12"/>
          <p:cNvSpPr txBox="1"/>
          <p:nvPr/>
        </p:nvSpPr>
        <p:spPr>
          <a:xfrm>
            <a:off x="362427" y="3894296"/>
            <a:ext cx="8324373" cy="1477328"/>
          </a:xfrm>
          <a:prstGeom prst="rect">
            <a:avLst/>
          </a:prstGeom>
          <a:noFill/>
        </p:spPr>
        <p:txBody>
          <a:bodyPr wrap="square" rtlCol="0">
            <a:spAutoFit/>
          </a:bodyPr>
          <a:lstStyle/>
          <a:p>
            <a:r>
              <a:rPr lang="en-US" dirty="0"/>
              <a:t>I'm generally concerned about the use of enterprise Google services, specifically </a:t>
            </a:r>
            <a:r>
              <a:rPr lang="en-US" b="1" dirty="0">
                <a:solidFill>
                  <a:srgbClr val="C00000"/>
                </a:solidFill>
              </a:rPr>
              <a:t>Google Drive being recommended for storing data and records </a:t>
            </a:r>
            <a:r>
              <a:rPr lang="en-US" dirty="0"/>
              <a:t>related to research and teaching. I am also concerned about the move from </a:t>
            </a:r>
            <a:r>
              <a:rPr lang="en-US" b="1" dirty="0">
                <a:solidFill>
                  <a:srgbClr val="C00000"/>
                </a:solidFill>
              </a:rPr>
              <a:t>Lynda.com to LinkedIn Learning </a:t>
            </a:r>
            <a:r>
              <a:rPr lang="en-US" dirty="0"/>
              <a:t>as LinkedIn has a some specious claims regarding privacy and tracking.</a:t>
            </a:r>
          </a:p>
        </p:txBody>
      </p:sp>
    </p:spTree>
    <p:extLst>
      <p:ext uri="{BB962C8B-B14F-4D97-AF65-F5344CB8AC3E}">
        <p14:creationId xmlns:p14="http://schemas.microsoft.com/office/powerpoint/2010/main" val="3281563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44831" y="1274474"/>
            <a:ext cx="3900447" cy="2200764"/>
          </a:xfrm>
          <a:prstGeom prst="wedgeRoundRectCallout">
            <a:avLst>
              <a:gd name="adj1" fmla="val 54706"/>
              <a:gd name="adj2" fmla="val 90422"/>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700" dirty="0"/>
              <a:t>Like all terms of usage, </a:t>
            </a:r>
            <a:r>
              <a:rPr lang="en-US" sz="1700" b="1" dirty="0">
                <a:solidFill>
                  <a:srgbClr val="C00000"/>
                </a:solidFill>
              </a:rPr>
              <a:t>UMD's policies are unreadable because they are written to satisfy lawyers</a:t>
            </a:r>
            <a:r>
              <a:rPr lang="en-US" sz="1700" dirty="0"/>
              <a:t>. Please endeavor to add an Executive Summary or something like that which will enable the regular user to understand the University's policies</a:t>
            </a:r>
            <a:r>
              <a:rPr lang="en-US" dirty="0"/>
              <a:t>.</a:t>
            </a:r>
            <a:endParaRPr lang="en-US" b="1" dirty="0">
              <a:solidFill>
                <a:schemeClr val="accent1"/>
              </a:solidFill>
            </a:endParaRPr>
          </a:p>
        </p:txBody>
      </p:sp>
      <p:sp>
        <p:nvSpPr>
          <p:cNvPr id="4" name="Rounded Rectangular Callout 3"/>
          <p:cNvSpPr/>
          <p:nvPr/>
        </p:nvSpPr>
        <p:spPr>
          <a:xfrm>
            <a:off x="5201983" y="2018177"/>
            <a:ext cx="3787393" cy="3500902"/>
          </a:xfrm>
          <a:prstGeom prst="wedgeRoundRectCallout">
            <a:avLst>
              <a:gd name="adj1" fmla="val -39926"/>
              <a:gd name="adj2" fmla="val 69725"/>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Privacy should be a default because we don't have time to review conditions every time we want to access a service. The reason no one reads those policy documents is that they </a:t>
            </a:r>
            <a:r>
              <a:rPr lang="en-US" b="1" dirty="0">
                <a:solidFill>
                  <a:srgbClr val="C00000"/>
                </a:solidFill>
              </a:rPr>
              <a:t>are long, technical, complicate ON PURPOSE. </a:t>
            </a:r>
            <a:r>
              <a:rPr lang="en-US" dirty="0"/>
              <a:t>Default privacy, don't collect data unless we have specifically agreed to should be a given.</a:t>
            </a:r>
          </a:p>
        </p:txBody>
      </p:sp>
      <p:sp>
        <p:nvSpPr>
          <p:cNvPr id="5" name="Rounded Rectangular Callout 4"/>
          <p:cNvSpPr/>
          <p:nvPr/>
        </p:nvSpPr>
        <p:spPr>
          <a:xfrm>
            <a:off x="168080" y="4160120"/>
            <a:ext cx="4906839" cy="2621600"/>
          </a:xfrm>
          <a:prstGeom prst="wedgeRoundRectCallout">
            <a:avLst>
              <a:gd name="adj1" fmla="val -1361"/>
              <a:gd name="adj2" fmla="val -68067"/>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t>The amount of online policies is mind-boggling. There were over 20 different policies listed on the page that is linked in the first subsection of section 4 of this survey. And, like many other policies, they are written in such language and in such length that no one has the time to read these policies. </a:t>
            </a:r>
            <a:r>
              <a:rPr lang="en-US" b="1" dirty="0">
                <a:solidFill>
                  <a:srgbClr val="C00000"/>
                </a:solidFill>
              </a:rPr>
              <a:t>Language and usability matters</a:t>
            </a:r>
            <a:r>
              <a:rPr lang="en-US" dirty="0"/>
              <a:t>.</a:t>
            </a:r>
          </a:p>
        </p:txBody>
      </p:sp>
      <p:sp>
        <p:nvSpPr>
          <p:cNvPr id="3" name="Title 2"/>
          <p:cNvSpPr>
            <a:spLocks noGrp="1"/>
          </p:cNvSpPr>
          <p:nvPr>
            <p:ph type="title"/>
          </p:nvPr>
        </p:nvSpPr>
        <p:spPr/>
        <p:txBody>
          <a:bodyPr/>
          <a:lstStyle/>
          <a:p>
            <a:r>
              <a:rPr lang="en-US" dirty="0"/>
              <a:t>Faculty comments</a:t>
            </a:r>
          </a:p>
        </p:txBody>
      </p:sp>
    </p:spTree>
    <p:extLst>
      <p:ext uri="{BB962C8B-B14F-4D97-AF65-F5344CB8AC3E}">
        <p14:creationId xmlns:p14="http://schemas.microsoft.com/office/powerpoint/2010/main" val="1538132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Main findings</a:t>
            </a:r>
          </a:p>
        </p:txBody>
      </p:sp>
      <p:pic>
        <p:nvPicPr>
          <p:cNvPr id="13" name="Picture 1" descr="Privacy calculus icon"/>
          <p:cNvPicPr>
            <a:picLocks noChangeAspect="1"/>
          </p:cNvPicPr>
          <p:nvPr/>
        </p:nvPicPr>
        <p:blipFill rotWithShape="1">
          <a:blip r:embed="rId3" cstate="print">
            <a:extLst>
              <a:ext uri="{28A0092B-C50C-407E-A947-70E740481C1C}">
                <a14:useLocalDpi xmlns:a14="http://schemas.microsoft.com/office/drawing/2010/main" val="0"/>
              </a:ext>
            </a:extLst>
          </a:blip>
          <a:srcRect t="13582" b="22650"/>
          <a:stretch/>
        </p:blipFill>
        <p:spPr>
          <a:xfrm>
            <a:off x="214498" y="1877263"/>
            <a:ext cx="2150918" cy="1371600"/>
          </a:xfrm>
          <a:prstGeom prst="rect">
            <a:avLst/>
          </a:prstGeom>
        </p:spPr>
      </p:pic>
      <p:sp>
        <p:nvSpPr>
          <p:cNvPr id="3" name="Body1"/>
          <p:cNvSpPr>
            <a:spLocks noGrp="1"/>
          </p:cNvSpPr>
          <p:nvPr>
            <p:ph idx="1"/>
          </p:nvPr>
        </p:nvSpPr>
        <p:spPr>
          <a:xfrm>
            <a:off x="2828392" y="1877263"/>
            <a:ext cx="6236095" cy="1371600"/>
          </a:xfrm>
        </p:spPr>
        <p:txBody>
          <a:bodyPr>
            <a:normAutofit/>
          </a:bodyPr>
          <a:lstStyle/>
          <a:p>
            <a:r>
              <a:rPr lang="en-US" dirty="0"/>
              <a:t>Neither geographic location nor instructional context greatly influences students’ perceptions of online privacy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lvl="1"/>
            <a:endParaRPr lang="en-US" dirty="0"/>
          </a:p>
          <a:p>
            <a:pPr marL="457200" indent="-457200">
              <a:buFont typeface="Arial" panose="020B0604020202020204" pitchFamily="34" charset="0"/>
              <a:buChar char="•"/>
            </a:pPr>
            <a:endParaRPr lang="en-US" dirty="0"/>
          </a:p>
        </p:txBody>
      </p:sp>
      <p:pic>
        <p:nvPicPr>
          <p:cNvPr id="11" name="Picture 2" descr="Privacy beliefs are stronger than privacy actions icon&#10;">
            <a:extLst>
              <a:ext uri="{FF2B5EF4-FFF2-40B4-BE49-F238E27FC236}">
                <a16:creationId xmlns:a16="http://schemas.microsoft.com/office/drawing/2014/main" id="{538679D3-97CD-8848-9991-45CAC1E47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86326"/>
            <a:ext cx="2946400" cy="1117600"/>
          </a:xfrm>
          <a:prstGeom prst="rect">
            <a:avLst/>
          </a:prstGeom>
        </p:spPr>
      </p:pic>
      <p:sp>
        <p:nvSpPr>
          <p:cNvPr id="21" name="Body 2"/>
          <p:cNvSpPr txBox="1"/>
          <p:nvPr/>
        </p:nvSpPr>
        <p:spPr>
          <a:xfrm>
            <a:off x="2828392" y="4110620"/>
            <a:ext cx="6258813" cy="1777410"/>
          </a:xfrm>
          <a:prstGeom prst="rect">
            <a:avLst/>
          </a:prstGeom>
          <a:noFill/>
        </p:spPr>
        <p:txBody>
          <a:bodyPr wrap="square" rtlCol="0">
            <a:spAutoFit/>
          </a:bodyPr>
          <a:lstStyle/>
          <a:p>
            <a:r>
              <a:rPr lang="en-US" sz="2550" dirty="0"/>
              <a:t>Students have more lenient privacy attitudes and stronger privacy actions than faculty </a:t>
            </a:r>
            <a:r>
              <a:rPr lang="en-US" sz="1500" dirty="0"/>
              <a:t>(consistent with other research, e.g., </a:t>
            </a:r>
            <a:r>
              <a:rPr lang="en-US" sz="1500" dirty="0" err="1"/>
              <a:t>Miltgen</a:t>
            </a:r>
            <a:r>
              <a:rPr lang="en-US" sz="1500" dirty="0"/>
              <a:t> &amp; </a:t>
            </a:r>
            <a:r>
              <a:rPr lang="en-US" sz="1500" dirty="0" err="1"/>
              <a:t>Peyrat-Guillard</a:t>
            </a:r>
            <a:r>
              <a:rPr lang="en-US" sz="1500" dirty="0"/>
              <a:t>, 2013)</a:t>
            </a:r>
          </a:p>
          <a:p>
            <a:endParaRPr lang="en-US" dirty="0"/>
          </a:p>
        </p:txBody>
      </p:sp>
      <p:sp>
        <p:nvSpPr>
          <p:cNvPr id="4" name="Slide Number 47"/>
          <p:cNvSpPr>
            <a:spLocks noGrp="1"/>
          </p:cNvSpPr>
          <p:nvPr>
            <p:ph type="sldNum" sz="quarter" idx="12"/>
          </p:nvPr>
        </p:nvSpPr>
        <p:spPr/>
        <p:txBody>
          <a:bodyPr/>
          <a:lstStyle/>
          <a:p>
            <a:fld id="{FE5B6CEA-C3C3-4F9B-9E95-A6F9C22F2C54}" type="slidenum">
              <a:rPr lang="en-US" smtClean="0"/>
              <a:t>47</a:t>
            </a:fld>
            <a:endParaRPr lang="en-US"/>
          </a:p>
        </p:txBody>
      </p:sp>
    </p:spTree>
    <p:extLst>
      <p:ext uri="{BB962C8B-B14F-4D97-AF65-F5344CB8AC3E}">
        <p14:creationId xmlns:p14="http://schemas.microsoft.com/office/powerpoint/2010/main" val="1455772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Implications</a:t>
            </a:r>
          </a:p>
        </p:txBody>
      </p:sp>
      <p:sp>
        <p:nvSpPr>
          <p:cNvPr id="3" name="Body1"/>
          <p:cNvSpPr>
            <a:spLocks noGrp="1"/>
          </p:cNvSpPr>
          <p:nvPr>
            <p:ph idx="1"/>
          </p:nvPr>
        </p:nvSpPr>
        <p:spPr>
          <a:xfrm>
            <a:off x="457200" y="1882754"/>
            <a:ext cx="6553200" cy="921497"/>
          </a:xfrm>
        </p:spPr>
        <p:txBody>
          <a:bodyPr>
            <a:normAutofit/>
          </a:bodyPr>
          <a:lstStyle/>
          <a:p>
            <a:r>
              <a:rPr lang="en-US" dirty="0"/>
              <a:t>Communicate about privacy policy early and often</a:t>
            </a:r>
          </a:p>
          <a:p>
            <a:pPr lvl="1"/>
            <a:endParaRPr lang="en-US" dirty="0"/>
          </a:p>
          <a:p>
            <a:pPr lvl="1"/>
            <a:endParaRPr lang="en-US" dirty="0"/>
          </a:p>
          <a:p>
            <a:pPr marL="800100" lvl="1" indent="-457200">
              <a:buFont typeface="Arial" panose="020B0604020202020204" pitchFamily="34" charset="0"/>
              <a:buChar char="•"/>
            </a:pPr>
            <a:endParaRPr lang="en-US" dirty="0"/>
          </a:p>
        </p:txBody>
      </p:sp>
      <p:pic>
        <p:nvPicPr>
          <p:cNvPr id="8" name="Picture 1" descr="University of Maryland logo&#10;"/>
          <p:cNvPicPr>
            <a:picLocks noChangeAspect="1"/>
          </p:cNvPicPr>
          <p:nvPr/>
        </p:nvPicPr>
        <p:blipFill rotWithShape="1">
          <a:blip r:embed="rId3" cstate="print">
            <a:extLst>
              <a:ext uri="{28A0092B-C50C-407E-A947-70E740481C1C}">
                <a14:useLocalDpi xmlns:a14="http://schemas.microsoft.com/office/drawing/2010/main" val="0"/>
              </a:ext>
            </a:extLst>
          </a:blip>
          <a:srcRect r="75901" b="14578"/>
          <a:stretch/>
        </p:blipFill>
        <p:spPr>
          <a:xfrm>
            <a:off x="7388658" y="1619453"/>
            <a:ext cx="1377084" cy="1371600"/>
          </a:xfrm>
          <a:prstGeom prst="rect">
            <a:avLst/>
          </a:prstGeom>
        </p:spPr>
      </p:pic>
      <p:sp>
        <p:nvSpPr>
          <p:cNvPr id="7" name="List"/>
          <p:cNvSpPr txBox="1"/>
          <p:nvPr/>
        </p:nvSpPr>
        <p:spPr>
          <a:xfrm>
            <a:off x="457200" y="3026182"/>
            <a:ext cx="6791739" cy="3908762"/>
          </a:xfrm>
          <a:prstGeom prst="rect">
            <a:avLst/>
          </a:prstGeom>
          <a:noFill/>
        </p:spPr>
        <p:txBody>
          <a:bodyPr wrap="square" rtlCol="0">
            <a:spAutoFit/>
          </a:bodyPr>
          <a:lstStyle/>
          <a:p>
            <a:pPr marL="457200" indent="-457200">
              <a:buFont typeface="+mj-lt"/>
              <a:buAutoNum type="arabicPeriod"/>
            </a:pPr>
            <a:r>
              <a:rPr lang="en-US" sz="2500" dirty="0"/>
              <a:t>Create a privacy program that incorporates easy-to-find and understandable language</a:t>
            </a:r>
          </a:p>
          <a:p>
            <a:pPr marL="228600" indent="-228600">
              <a:buFont typeface="+mj-lt"/>
              <a:buAutoNum type="arabicPeriod"/>
            </a:pPr>
            <a:endParaRPr lang="en-US" sz="1000" dirty="0"/>
          </a:p>
          <a:p>
            <a:pPr marL="457200" indent="-457200">
              <a:buFont typeface="+mj-lt"/>
              <a:buAutoNum type="arabicPeriod"/>
            </a:pPr>
            <a:r>
              <a:rPr lang="en-US" sz="2500" dirty="0"/>
              <a:t>Co-develop best practices with stakeholders</a:t>
            </a:r>
          </a:p>
          <a:p>
            <a:pPr marL="228600" indent="-228600">
              <a:buFont typeface="+mj-lt"/>
              <a:buAutoNum type="arabicPeriod"/>
            </a:pPr>
            <a:endParaRPr lang="en-US" sz="1000" dirty="0"/>
          </a:p>
          <a:p>
            <a:pPr marL="457200" indent="-457200">
              <a:buFont typeface="+mj-lt"/>
              <a:buAutoNum type="arabicPeriod"/>
            </a:pPr>
            <a:r>
              <a:rPr lang="en-US" sz="2500" dirty="0"/>
              <a:t>Ensure vendor agreements meet privacy program standards</a:t>
            </a:r>
          </a:p>
          <a:p>
            <a:pPr marL="228600" indent="-228600">
              <a:buFont typeface="+mj-lt"/>
              <a:buAutoNum type="arabicPeriod"/>
            </a:pPr>
            <a:endParaRPr lang="en-US" sz="1000" dirty="0"/>
          </a:p>
          <a:p>
            <a:pPr marL="457200" indent="-457200">
              <a:buFont typeface="+mj-lt"/>
              <a:buAutoNum type="arabicPeriod"/>
            </a:pPr>
            <a:r>
              <a:rPr lang="en-US" sz="2500" dirty="0"/>
              <a:t>Educate, inform, and prepare students for digital environments</a:t>
            </a:r>
          </a:p>
          <a:p>
            <a:endParaRPr lang="en-US" dirty="0"/>
          </a:p>
        </p:txBody>
      </p:sp>
      <p:pic>
        <p:nvPicPr>
          <p:cNvPr id="6" name="Picture 2" descr="Academic building icon&#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4027691"/>
            <a:ext cx="1828800" cy="1828800"/>
          </a:xfrm>
          <a:prstGeom prst="rect">
            <a:avLst/>
          </a:prstGeom>
        </p:spPr>
      </p:pic>
      <p:sp>
        <p:nvSpPr>
          <p:cNvPr id="4" name="Slide Number 48"/>
          <p:cNvSpPr>
            <a:spLocks noGrp="1"/>
          </p:cNvSpPr>
          <p:nvPr>
            <p:ph type="sldNum" sz="quarter" idx="12"/>
          </p:nvPr>
        </p:nvSpPr>
        <p:spPr/>
        <p:txBody>
          <a:bodyPr/>
          <a:lstStyle/>
          <a:p>
            <a:fld id="{FE5B6CEA-C3C3-4F9B-9E95-A6F9C22F2C54}" type="slidenum">
              <a:rPr lang="en-US" smtClean="0"/>
              <a:t>48</a:t>
            </a:fld>
            <a:endParaRPr lang="en-US"/>
          </a:p>
        </p:txBody>
      </p:sp>
    </p:spTree>
    <p:extLst>
      <p:ext uri="{BB962C8B-B14F-4D97-AF65-F5344CB8AC3E}">
        <p14:creationId xmlns:p14="http://schemas.microsoft.com/office/powerpoint/2010/main" val="422864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Discussion</a:t>
            </a:r>
          </a:p>
        </p:txBody>
      </p:sp>
      <p:sp>
        <p:nvSpPr>
          <p:cNvPr id="3" name="List"/>
          <p:cNvSpPr>
            <a:spLocks noGrp="1"/>
          </p:cNvSpPr>
          <p:nvPr>
            <p:ph idx="1"/>
          </p:nvPr>
        </p:nvSpPr>
        <p:spPr>
          <a:xfrm>
            <a:off x="457200" y="1600202"/>
            <a:ext cx="8382000" cy="4983160"/>
          </a:xfrm>
        </p:spPr>
        <p:txBody>
          <a:bodyPr>
            <a:normAutofit fontScale="92500" lnSpcReduction="20000"/>
          </a:bodyPr>
          <a:lstStyle/>
          <a:p>
            <a:pPr marL="514350" indent="-514350">
              <a:buFont typeface="+mj-lt"/>
              <a:buAutoNum type="arabicPeriod"/>
            </a:pPr>
            <a:r>
              <a:rPr lang="en-US" dirty="0"/>
              <a:t>How do we engage in discussions around privacy that allow for the co-development of best practices among our stakeholders (faculty, students, and staff)?</a:t>
            </a:r>
          </a:p>
          <a:p>
            <a:pPr marL="514350" indent="-514350">
              <a:buFont typeface="+mj-lt"/>
              <a:buAutoNum type="arabicPeriod"/>
            </a:pPr>
            <a:r>
              <a:rPr lang="en-US" dirty="0"/>
              <a:t>In a perfect world, how might we promote privacy practices that are accessible (e.g., incorporate easy-to-find and understandable language)?</a:t>
            </a:r>
          </a:p>
          <a:p>
            <a:pPr marL="514350" indent="-514350">
              <a:buFont typeface="+mj-lt"/>
              <a:buAutoNum type="arabicPeriod"/>
            </a:pPr>
            <a:r>
              <a:rPr lang="en-US" dirty="0"/>
              <a:t>Given the need to respond quickly to changing realities,  how do we ensure our vendor agreements reasonably meet privacy policy standards?</a:t>
            </a:r>
          </a:p>
          <a:p>
            <a:pPr marL="514350" indent="-514350">
              <a:buFont typeface="+mj-lt"/>
              <a:buAutoNum type="arabicPeriod"/>
            </a:pPr>
            <a:r>
              <a:rPr lang="en-US" dirty="0"/>
              <a:t>How can we better educate, inform, and prepare both students and faculty of the privacy-related implications of learning within digital environments?</a:t>
            </a:r>
          </a:p>
          <a:p>
            <a:pPr marL="514350" indent="-514350">
              <a:buFont typeface="+mj-lt"/>
              <a:buAutoNum type="arabicPeriod"/>
            </a:pPr>
            <a:r>
              <a:rPr lang="en-US" dirty="0"/>
              <a:t>Now that we are within a remote learning/teaching environment, what new privacy-related concerns need to be (re)considered?</a:t>
            </a:r>
          </a:p>
        </p:txBody>
      </p:sp>
      <p:sp>
        <p:nvSpPr>
          <p:cNvPr id="4" name="Slide Number 49"/>
          <p:cNvSpPr>
            <a:spLocks noGrp="1"/>
          </p:cNvSpPr>
          <p:nvPr>
            <p:ph type="sldNum" sz="quarter" idx="12"/>
          </p:nvPr>
        </p:nvSpPr>
        <p:spPr/>
        <p:txBody>
          <a:bodyPr/>
          <a:lstStyle/>
          <a:p>
            <a:fld id="{FE5B6CEA-C3C3-4F9B-9E95-A6F9C22F2C54}" type="slidenum">
              <a:rPr lang="en-US" smtClean="0"/>
              <a:t>49</a:t>
            </a:fld>
            <a:endParaRPr lang="en-US"/>
          </a:p>
        </p:txBody>
      </p:sp>
    </p:spTree>
    <p:extLst>
      <p:ext uri="{BB962C8B-B14F-4D97-AF65-F5344CB8AC3E}">
        <p14:creationId xmlns:p14="http://schemas.microsoft.com/office/powerpoint/2010/main" val="381228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Previous Research</a:t>
            </a:r>
          </a:p>
        </p:txBody>
      </p:sp>
      <p:pic>
        <p:nvPicPr>
          <p:cNvPr id="6" name="Picture 1" descr="Banner for the Learning Analytics and Knowledge Conference 2019.&#10;"/>
          <p:cNvPicPr>
            <a:picLocks noChangeAspect="1"/>
          </p:cNvPicPr>
          <p:nvPr/>
        </p:nvPicPr>
        <p:blipFill rotWithShape="1">
          <a:blip r:embed="rId3"/>
          <a:srcRect l="19443" t="10290" r="19561" b="68405"/>
          <a:stretch/>
        </p:blipFill>
        <p:spPr>
          <a:xfrm>
            <a:off x="1832112" y="1566069"/>
            <a:ext cx="5148470" cy="974034"/>
          </a:xfrm>
          <a:prstGeom prst="rect">
            <a:avLst/>
          </a:prstGeom>
          <a:ln>
            <a:noFill/>
          </a:ln>
          <a:effectLst>
            <a:outerShdw blurRad="190500" algn="tl" rotWithShape="0">
              <a:srgbClr val="000000">
                <a:alpha val="70000"/>
              </a:srgbClr>
            </a:outerShdw>
          </a:effectLst>
        </p:spPr>
      </p:pic>
      <p:pic>
        <p:nvPicPr>
          <p:cNvPr id="5" name="Picture 2" descr="Screenshot of academic paper entitled Learning Analytics at the intersections of student trust, disclosure and benefit by Sharon Slade, Paul Prinsloo and Mohammad Khalil."/>
          <p:cNvPicPr>
            <a:picLocks noChangeAspect="1"/>
          </p:cNvPicPr>
          <p:nvPr/>
        </p:nvPicPr>
        <p:blipFill rotWithShape="1">
          <a:blip r:embed="rId4"/>
          <a:srcRect t="13188"/>
          <a:stretch/>
        </p:blipFill>
        <p:spPr>
          <a:xfrm>
            <a:off x="801618" y="2688534"/>
            <a:ext cx="7405931" cy="3657600"/>
          </a:xfrm>
          <a:prstGeom prst="rect">
            <a:avLst/>
          </a:prstGeom>
          <a:ln>
            <a:noFill/>
          </a:ln>
          <a:effectLst>
            <a:outerShdw blurRad="190500" algn="tl" rotWithShape="0">
              <a:srgbClr val="000000">
                <a:alpha val="70000"/>
              </a:srgbClr>
            </a:outerShdw>
          </a:effectLst>
        </p:spPr>
      </p:pic>
      <p:sp>
        <p:nvSpPr>
          <p:cNvPr id="4" name="Slide Number 5"/>
          <p:cNvSpPr>
            <a:spLocks noGrp="1"/>
          </p:cNvSpPr>
          <p:nvPr>
            <p:ph type="sldNum" sz="quarter" idx="12"/>
          </p:nvPr>
        </p:nvSpPr>
        <p:spPr/>
        <p:txBody>
          <a:bodyPr/>
          <a:lstStyle/>
          <a:p>
            <a:fld id="{FE5B6CEA-C3C3-4F9B-9E95-A6F9C22F2C54}" type="slidenum">
              <a:rPr lang="en-US" smtClean="0"/>
              <a:t>5</a:t>
            </a:fld>
            <a:endParaRPr lang="en-US"/>
          </a:p>
        </p:txBody>
      </p:sp>
    </p:spTree>
    <p:extLst>
      <p:ext uri="{BB962C8B-B14F-4D97-AF65-F5344CB8AC3E}">
        <p14:creationId xmlns:p14="http://schemas.microsoft.com/office/powerpoint/2010/main" val="924529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dy"/>
          <p:cNvSpPr>
            <a:spLocks noGrp="1"/>
          </p:cNvSpPr>
          <p:nvPr>
            <p:ph type="body" sz="quarter" idx="10"/>
          </p:nvPr>
        </p:nvSpPr>
        <p:spPr/>
        <p:txBody>
          <a:bodyPr/>
          <a:lstStyle/>
          <a:p>
            <a:r>
              <a:rPr lang="en-US" dirty="0"/>
              <a:t>Megan Masters, PhD | Alia Lancaster, PhD | Martyn Clark, PhD </a:t>
            </a:r>
          </a:p>
          <a:p>
            <a:r>
              <a:rPr lang="en-US" dirty="0"/>
              <a:t>acadtechfeedback@umd.edu</a:t>
            </a:r>
          </a:p>
        </p:txBody>
      </p:sp>
    </p:spTree>
    <p:extLst>
      <p:ext uri="{BB962C8B-B14F-4D97-AF65-F5344CB8AC3E}">
        <p14:creationId xmlns:p14="http://schemas.microsoft.com/office/powerpoint/2010/main" val="193067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Previous Research</a:t>
            </a:r>
          </a:p>
        </p:txBody>
      </p:sp>
      <p:pic>
        <p:nvPicPr>
          <p:cNvPr id="6" name="Picture 1" descr="Banner for the Learning Analytics and Knowledge Conference 2019"/>
          <p:cNvPicPr>
            <a:picLocks noChangeAspect="1"/>
          </p:cNvPicPr>
          <p:nvPr/>
        </p:nvPicPr>
        <p:blipFill rotWithShape="1">
          <a:blip r:embed="rId3"/>
          <a:srcRect l="19443" t="10290" r="19561" b="68405"/>
          <a:stretch/>
        </p:blipFill>
        <p:spPr>
          <a:xfrm>
            <a:off x="1832112" y="1566069"/>
            <a:ext cx="5148470" cy="974034"/>
          </a:xfrm>
          <a:prstGeom prst="rect">
            <a:avLst/>
          </a:prstGeom>
          <a:ln>
            <a:noFill/>
          </a:ln>
          <a:effectLst>
            <a:outerShdw blurRad="190500" algn="tl" rotWithShape="0">
              <a:srgbClr val="000000">
                <a:alpha val="70000"/>
              </a:srgbClr>
            </a:outerShdw>
          </a:effectLst>
        </p:spPr>
      </p:pic>
      <p:pic>
        <p:nvPicPr>
          <p:cNvPr id="5" name="Picture 2" descr="Screenshot of academic paper entitled Learning Analytics at the intersections of student trust, disclosure and benefit by Sharon Slade, Paul Prinsloo and Mohammad Khalil."/>
          <p:cNvPicPr>
            <a:picLocks noChangeAspect="1"/>
          </p:cNvPicPr>
          <p:nvPr/>
        </p:nvPicPr>
        <p:blipFill rotWithShape="1">
          <a:blip r:embed="rId4"/>
          <a:srcRect t="13188"/>
          <a:stretch/>
        </p:blipFill>
        <p:spPr>
          <a:xfrm>
            <a:off x="869034" y="2688534"/>
            <a:ext cx="7405931" cy="3657600"/>
          </a:xfrm>
          <a:prstGeom prst="rect">
            <a:avLst/>
          </a:prstGeom>
          <a:ln>
            <a:noFill/>
          </a:ln>
          <a:effectLst>
            <a:outerShdw blurRad="190500" algn="tl" rotWithShape="0">
              <a:srgbClr val="000000">
                <a:alpha val="70000"/>
              </a:srgbClr>
            </a:outerShdw>
          </a:effectLst>
        </p:spPr>
      </p:pic>
      <p:sp>
        <p:nvSpPr>
          <p:cNvPr id="7" name="TextBox " descr="For UK students at an online university:&#10;They are not highly focused on the collection and usage of personal data, and trust  of data in the higher education institutions tend to more than the average online provider.&#10;Do not read the Terms &amp; Conditions (see also Obar &amp; Oeldorf-Hirsch, 2016)&#10;"/>
          <p:cNvSpPr txBox="1"/>
          <p:nvPr/>
        </p:nvSpPr>
        <p:spPr>
          <a:xfrm>
            <a:off x="360292" y="3432188"/>
            <a:ext cx="8423413" cy="306237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500" dirty="0"/>
              <a:t>UK students at a fully online university:</a:t>
            </a:r>
          </a:p>
          <a:p>
            <a:pPr marL="285750" indent="-285750">
              <a:buFont typeface="Arial" panose="020B0604020202020204" pitchFamily="34" charset="0"/>
              <a:buChar char="•"/>
            </a:pPr>
            <a:r>
              <a:rPr lang="en-US" sz="2500" dirty="0"/>
              <a:t>Are not highly concerned about collection and use of personal data</a:t>
            </a:r>
          </a:p>
          <a:p>
            <a:pPr marL="285750" indent="-285750">
              <a:buFont typeface="Arial" panose="020B0604020202020204" pitchFamily="34" charset="0"/>
              <a:buChar char="•"/>
            </a:pPr>
            <a:r>
              <a:rPr lang="en-US" sz="2500" b="1" dirty="0"/>
              <a:t>Trust</a:t>
            </a:r>
            <a:r>
              <a:rPr lang="en-US" sz="2500" dirty="0"/>
              <a:t> the higher education institution with data more than the average online provider</a:t>
            </a:r>
          </a:p>
          <a:p>
            <a:pPr marL="285750" indent="-285750">
              <a:buFont typeface="Arial" panose="020B0604020202020204" pitchFamily="34" charset="0"/>
              <a:buChar char="•"/>
            </a:pPr>
            <a:r>
              <a:rPr lang="en-US" sz="2500" dirty="0"/>
              <a:t>Do not read the Terms &amp; Conditions (see also </a:t>
            </a:r>
            <a:r>
              <a:rPr lang="en-US" sz="2500" dirty="0" err="1"/>
              <a:t>Obar</a:t>
            </a:r>
            <a:r>
              <a:rPr lang="en-US" sz="2500" dirty="0"/>
              <a:t> &amp; </a:t>
            </a:r>
            <a:r>
              <a:rPr lang="en-US" sz="2500" dirty="0" err="1"/>
              <a:t>Oeldorf</a:t>
            </a:r>
            <a:r>
              <a:rPr lang="en-US" sz="2500" dirty="0"/>
              <a:t>-Hirsch, 2016)</a:t>
            </a:r>
          </a:p>
          <a:p>
            <a:pPr marL="285750" indent="-285750">
              <a:buFont typeface="Arial" panose="020B0604020202020204" pitchFamily="34" charset="0"/>
              <a:buChar char="•"/>
            </a:pPr>
            <a:endParaRPr lang="en-US" dirty="0"/>
          </a:p>
        </p:txBody>
      </p:sp>
      <p:sp>
        <p:nvSpPr>
          <p:cNvPr id="4" name="Slide Number 6"/>
          <p:cNvSpPr>
            <a:spLocks noGrp="1"/>
          </p:cNvSpPr>
          <p:nvPr>
            <p:ph type="sldNum" sz="quarter" idx="12"/>
          </p:nvPr>
        </p:nvSpPr>
        <p:spPr/>
        <p:txBody>
          <a:bodyPr/>
          <a:lstStyle/>
          <a:p>
            <a:fld id="{FE5B6CEA-C3C3-4F9B-9E95-A6F9C22F2C54}" type="slidenum">
              <a:rPr lang="en-US" smtClean="0"/>
              <a:t>6</a:t>
            </a:fld>
            <a:endParaRPr lang="en-US"/>
          </a:p>
        </p:txBody>
      </p:sp>
    </p:spTree>
    <p:extLst>
      <p:ext uri="{BB962C8B-B14F-4D97-AF65-F5344CB8AC3E}">
        <p14:creationId xmlns:p14="http://schemas.microsoft.com/office/powerpoint/2010/main" val="347320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Previous Research</a:t>
            </a:r>
          </a:p>
        </p:txBody>
      </p:sp>
      <p:sp>
        <p:nvSpPr>
          <p:cNvPr id="3" name="Heading 1"/>
          <p:cNvSpPr>
            <a:spLocks noGrp="1"/>
          </p:cNvSpPr>
          <p:nvPr>
            <p:ph idx="1"/>
          </p:nvPr>
        </p:nvSpPr>
        <p:spPr>
          <a:xfrm>
            <a:off x="457200" y="1600202"/>
            <a:ext cx="8229600" cy="504369"/>
          </a:xfrm>
        </p:spPr>
        <p:txBody>
          <a:bodyPr/>
          <a:lstStyle/>
          <a:p>
            <a:pPr algn="ctr"/>
            <a:r>
              <a:rPr lang="en-US" dirty="0"/>
              <a:t>Privacy Calculus</a:t>
            </a:r>
          </a:p>
        </p:txBody>
      </p:sp>
      <p:pic>
        <p:nvPicPr>
          <p:cNvPr id="10" name="Picture " descr="Picture of a  balance balancing Required personal information disclosure and Need/ desire for online services.&#10;&#10;">
            <a:extLst>
              <a:ext uri="{FF2B5EF4-FFF2-40B4-BE49-F238E27FC236}">
                <a16:creationId xmlns:a16="http://schemas.microsoft.com/office/drawing/2014/main" id="{BD7DC76A-4E39-5146-831C-D4FBAEF0A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6744"/>
            <a:ext cx="9144000" cy="3481158"/>
          </a:xfrm>
          <a:prstGeom prst="rect">
            <a:avLst/>
          </a:prstGeom>
        </p:spPr>
      </p:pic>
      <p:sp>
        <p:nvSpPr>
          <p:cNvPr id="8" name="Caption"/>
          <p:cNvSpPr txBox="1"/>
          <p:nvPr/>
        </p:nvSpPr>
        <p:spPr>
          <a:xfrm>
            <a:off x="0" y="6534835"/>
            <a:ext cx="9144000" cy="323165"/>
          </a:xfrm>
          <a:prstGeom prst="rect">
            <a:avLst/>
          </a:prstGeom>
          <a:noFill/>
        </p:spPr>
        <p:txBody>
          <a:bodyPr wrap="square" rtlCol="0">
            <a:spAutoFit/>
          </a:bodyPr>
          <a:lstStyle/>
          <a:p>
            <a:pPr algn="r"/>
            <a:r>
              <a:rPr lang="en-US" sz="1500" dirty="0" err="1">
                <a:solidFill>
                  <a:schemeClr val="tx1">
                    <a:lumMod val="50000"/>
                    <a:lumOff val="50000"/>
                  </a:schemeClr>
                </a:solidFill>
              </a:rPr>
              <a:t>Dinev</a:t>
            </a:r>
            <a:r>
              <a:rPr lang="en-US" sz="1500" dirty="0">
                <a:solidFill>
                  <a:schemeClr val="tx1">
                    <a:lumMod val="50000"/>
                    <a:lumOff val="50000"/>
                  </a:schemeClr>
                </a:solidFill>
              </a:rPr>
              <a:t>, T. &amp; Hart, P. (2006)</a:t>
            </a:r>
          </a:p>
        </p:txBody>
      </p:sp>
      <p:sp>
        <p:nvSpPr>
          <p:cNvPr id="4" name="Slide Number 7"/>
          <p:cNvSpPr>
            <a:spLocks noGrp="1"/>
          </p:cNvSpPr>
          <p:nvPr>
            <p:ph type="sldNum" sz="quarter" idx="12"/>
          </p:nvPr>
        </p:nvSpPr>
        <p:spPr/>
        <p:txBody>
          <a:bodyPr/>
          <a:lstStyle/>
          <a:p>
            <a:fld id="{FE5B6CEA-C3C3-4F9B-9E95-A6F9C22F2C54}" type="slidenum">
              <a:rPr lang="en-US" smtClean="0"/>
              <a:t>7</a:t>
            </a:fld>
            <a:endParaRPr lang="en-US"/>
          </a:p>
        </p:txBody>
      </p:sp>
    </p:spTree>
    <p:extLst>
      <p:ext uri="{BB962C8B-B14F-4D97-AF65-F5344CB8AC3E}">
        <p14:creationId xmlns:p14="http://schemas.microsoft.com/office/powerpoint/2010/main" val="299481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Previous Research</a:t>
            </a:r>
          </a:p>
        </p:txBody>
      </p:sp>
      <p:sp>
        <p:nvSpPr>
          <p:cNvPr id="3" name="Heading 1"/>
          <p:cNvSpPr>
            <a:spLocks noGrp="1"/>
          </p:cNvSpPr>
          <p:nvPr>
            <p:ph idx="1"/>
          </p:nvPr>
        </p:nvSpPr>
        <p:spPr>
          <a:xfrm>
            <a:off x="457200" y="1600203"/>
            <a:ext cx="8229600" cy="674836"/>
          </a:xfrm>
        </p:spPr>
        <p:txBody>
          <a:bodyPr/>
          <a:lstStyle/>
          <a:p>
            <a:pPr algn="ctr"/>
            <a:r>
              <a:rPr lang="en-US" dirty="0"/>
              <a:t>Privacy Paradox</a:t>
            </a:r>
          </a:p>
        </p:txBody>
      </p:sp>
      <p:pic>
        <p:nvPicPr>
          <p:cNvPr id="6" name="Picture " descr="Picture depicting that beliefs are stronger than actions.">
            <a:extLst>
              <a:ext uri="{FF2B5EF4-FFF2-40B4-BE49-F238E27FC236}">
                <a16:creationId xmlns:a16="http://schemas.microsoft.com/office/drawing/2014/main" id="{D11D5EB7-64E0-8D44-84E0-3324FF95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0" y="2457604"/>
            <a:ext cx="7797800" cy="2908300"/>
          </a:xfrm>
          <a:prstGeom prst="rect">
            <a:avLst/>
          </a:prstGeom>
        </p:spPr>
      </p:pic>
      <p:sp>
        <p:nvSpPr>
          <p:cNvPr id="21" name="Caption"/>
          <p:cNvSpPr txBox="1"/>
          <p:nvPr/>
        </p:nvSpPr>
        <p:spPr>
          <a:xfrm>
            <a:off x="0" y="6546448"/>
            <a:ext cx="9144000" cy="323165"/>
          </a:xfrm>
          <a:prstGeom prst="rect">
            <a:avLst/>
          </a:prstGeom>
          <a:noFill/>
        </p:spPr>
        <p:txBody>
          <a:bodyPr wrap="square" rtlCol="0">
            <a:spAutoFit/>
          </a:bodyPr>
          <a:lstStyle/>
          <a:p>
            <a:pPr algn="r"/>
            <a:r>
              <a:rPr lang="en-US" sz="1500" dirty="0">
                <a:solidFill>
                  <a:schemeClr val="tx1">
                    <a:lumMod val="50000"/>
                    <a:lumOff val="50000"/>
                  </a:schemeClr>
                </a:solidFill>
              </a:rPr>
              <a:t>Barnes, 2006; Brown, 2001; Norberg, Horne, &amp; Horne, 2007</a:t>
            </a:r>
          </a:p>
        </p:txBody>
      </p:sp>
      <p:sp>
        <p:nvSpPr>
          <p:cNvPr id="4" name="Slide Number 8"/>
          <p:cNvSpPr>
            <a:spLocks noGrp="1"/>
          </p:cNvSpPr>
          <p:nvPr>
            <p:ph type="sldNum" sz="quarter" idx="12"/>
          </p:nvPr>
        </p:nvSpPr>
        <p:spPr/>
        <p:txBody>
          <a:bodyPr/>
          <a:lstStyle/>
          <a:p>
            <a:fld id="{FE5B6CEA-C3C3-4F9B-9E95-A6F9C22F2C54}" type="slidenum">
              <a:rPr lang="en-US" smtClean="0"/>
              <a:t>8</a:t>
            </a:fld>
            <a:endParaRPr lang="en-US"/>
          </a:p>
        </p:txBody>
      </p:sp>
    </p:spTree>
    <p:extLst>
      <p:ext uri="{BB962C8B-B14F-4D97-AF65-F5344CB8AC3E}">
        <p14:creationId xmlns:p14="http://schemas.microsoft.com/office/powerpoint/2010/main" val="1768415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
          <p:cNvSpPr>
            <a:spLocks noGrp="1"/>
          </p:cNvSpPr>
          <p:nvPr>
            <p:ph type="title"/>
          </p:nvPr>
        </p:nvSpPr>
        <p:spPr/>
        <p:txBody>
          <a:bodyPr/>
          <a:lstStyle/>
          <a:p>
            <a:r>
              <a:rPr lang="en-US" dirty="0"/>
              <a:t>Survey Administration</a:t>
            </a:r>
          </a:p>
        </p:txBody>
      </p:sp>
      <p:pic>
        <p:nvPicPr>
          <p:cNvPr id="7" name="Picture" descr="Graphs of the number of students and faculty respondents from July 23 and 26 to August 6 and 9, respectively. Respondents increased for both groups with a total of 595 student respondents and 647 faculty respondents.">
            <a:extLst>
              <a:ext uri="{FF2B5EF4-FFF2-40B4-BE49-F238E27FC236}">
                <a16:creationId xmlns:a16="http://schemas.microsoft.com/office/drawing/2014/main" id="{EA325CCF-3E84-F045-9729-B0278F01C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8"/>
            <a:ext cx="9144000" cy="4761448"/>
          </a:xfrm>
          <a:prstGeom prst="rect">
            <a:avLst/>
          </a:prstGeom>
        </p:spPr>
      </p:pic>
      <p:sp>
        <p:nvSpPr>
          <p:cNvPr id="4" name="Slide Number 9"/>
          <p:cNvSpPr>
            <a:spLocks noGrp="1"/>
          </p:cNvSpPr>
          <p:nvPr>
            <p:ph type="sldNum" sz="quarter" idx="12"/>
          </p:nvPr>
        </p:nvSpPr>
        <p:spPr/>
        <p:txBody>
          <a:bodyPr/>
          <a:lstStyle/>
          <a:p>
            <a:fld id="{FE5B6CEA-C3C3-4F9B-9E95-A6F9C22F2C54}" type="slidenum">
              <a:rPr lang="en-US" smtClean="0"/>
              <a:t>9</a:t>
            </a:fld>
            <a:endParaRPr lang="en-US"/>
          </a:p>
        </p:txBody>
      </p:sp>
    </p:spTree>
    <p:extLst>
      <p:ext uri="{BB962C8B-B14F-4D97-AF65-F5344CB8AC3E}">
        <p14:creationId xmlns:p14="http://schemas.microsoft.com/office/powerpoint/2010/main" val="42372749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2228d950-ba18-44b8-bc70-eca1ce766fe3"/>
  <p:tag name="WASPOLLED" val="CB97943013324F52AAC38C5C6E4E181C"/>
  <p:tag name="TPVERSION" val="8"/>
  <p:tag name="TPFULLVERSION" val="8.2.0.30"/>
  <p:tag name="PPTVERSION" val="16"/>
  <p:tag name="TPOS" val="2"/>
  <p:tag name="TPLASTSAVEVERSION" val="6.2 PC"/>
</p:tagLst>
</file>

<file path=ppt/theme/theme1.xml><?xml version="1.0" encoding="utf-8"?>
<a:theme xmlns:a="http://schemas.openxmlformats.org/drawingml/2006/main" name="UMD_Template_withShell">
  <a:themeElements>
    <a:clrScheme name="UMD Colors 1">
      <a:dk1>
        <a:srgbClr val="2A2F30"/>
      </a:dk1>
      <a:lt1>
        <a:srgbClr val="F4F1F1"/>
      </a:lt1>
      <a:dk2>
        <a:srgbClr val="2A2F30"/>
      </a:dk2>
      <a:lt2>
        <a:srgbClr val="FFFFFE"/>
      </a:lt2>
      <a:accent1>
        <a:srgbClr val="C30A29"/>
      </a:accent1>
      <a:accent2>
        <a:srgbClr val="F9C51A"/>
      </a:accent2>
      <a:accent3>
        <a:srgbClr val="E68320"/>
      </a:accent3>
      <a:accent4>
        <a:srgbClr val="4070FF"/>
      </a:accent4>
      <a:accent5>
        <a:srgbClr val="60E653"/>
      </a:accent5>
      <a:accent6>
        <a:srgbClr val="2DE6C6"/>
      </a:accent6>
      <a:hlink>
        <a:srgbClr val="C30A29"/>
      </a:hlink>
      <a:folHlink>
        <a:srgbClr val="6F75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MD_Template_withShell" id="{83EE31D6-52BE-450A-AB84-AB3D67D79A15}" vid="{4ED71EBA-EDB4-432D-9BDE-1D65B9288E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UMD_Template_withShell</Template>
  <TotalTime>28721</TotalTime>
  <Words>3167</Words>
  <Application>Microsoft Office PowerPoint</Application>
  <PresentationFormat>On-screen Show (4:3)</PresentationFormat>
  <Paragraphs>348</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Contrail One</vt:lpstr>
      <vt:lpstr>UMD_Template_withShell</vt:lpstr>
      <vt:lpstr>ELMS-Canvas use at UMD</vt:lpstr>
      <vt:lpstr>PowerPoint Presentation</vt:lpstr>
      <vt:lpstr>PowerPoint Presentation</vt:lpstr>
      <vt:lpstr>Outline</vt:lpstr>
      <vt:lpstr>Previous Research</vt:lpstr>
      <vt:lpstr>Previous Research</vt:lpstr>
      <vt:lpstr>Previous Research</vt:lpstr>
      <vt:lpstr>Previous Research</vt:lpstr>
      <vt:lpstr>Survey Administration</vt:lpstr>
      <vt:lpstr>Demographics</vt:lpstr>
      <vt:lpstr>Demographics</vt:lpstr>
      <vt:lpstr>Demographics</vt:lpstr>
      <vt:lpstr>Demographics</vt:lpstr>
      <vt:lpstr>Demographics</vt:lpstr>
      <vt:lpstr>Digital literacy</vt:lpstr>
      <vt:lpstr>Awareness of uses of personal data</vt:lpstr>
      <vt:lpstr>Awareness of uses of personal data</vt:lpstr>
      <vt:lpstr>Awareness of uses of personal data</vt:lpstr>
      <vt:lpstr>Awareness of uses of personal data</vt:lpstr>
      <vt:lpstr>Awareness of uses of personal data</vt:lpstr>
      <vt:lpstr>Awareness of uses of personal data</vt:lpstr>
      <vt:lpstr>Awareness of uses of personal data</vt:lpstr>
      <vt:lpstr>Being online</vt:lpstr>
      <vt:lpstr>Being online</vt:lpstr>
      <vt:lpstr>Being online</vt:lpstr>
      <vt:lpstr>Being online</vt:lpstr>
      <vt:lpstr>Being online</vt:lpstr>
      <vt:lpstr>Actions to protect privacy online</vt:lpstr>
      <vt:lpstr>Actions to protect privacy online</vt:lpstr>
      <vt:lpstr>Actions to protect privacy online</vt:lpstr>
      <vt:lpstr>Actions to protect privacy online</vt:lpstr>
      <vt:lpstr>Actions to protect privacy online</vt:lpstr>
      <vt:lpstr>Actions to protect privacy online</vt:lpstr>
      <vt:lpstr>Actions to protect privacy online</vt:lpstr>
      <vt:lpstr>Actions to protect privacy online</vt:lpstr>
      <vt:lpstr>Actions to protect privacy online</vt:lpstr>
      <vt:lpstr>Student comments</vt:lpstr>
      <vt:lpstr>Actions to protect privacy online</vt:lpstr>
      <vt:lpstr>Actions to protect privacy online</vt:lpstr>
      <vt:lpstr>Actions to protect privacy online</vt:lpstr>
      <vt:lpstr>Data at UMD</vt:lpstr>
      <vt:lpstr>Data at UMD</vt:lpstr>
      <vt:lpstr>Data at UMD</vt:lpstr>
      <vt:lpstr>Student comments</vt:lpstr>
      <vt:lpstr>Faculty comments</vt:lpstr>
      <vt:lpstr>Faculty comments</vt:lpstr>
      <vt:lpstr>Main findings</vt:lpstr>
      <vt:lpstr>Implications</vt:lpstr>
      <vt:lpstr>Discussion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Martyn Keeler Clark</dc:creator>
  <cp:lastModifiedBy>Alia Katherine Lancaster</cp:lastModifiedBy>
  <cp:revision>833</cp:revision>
  <cp:lastPrinted>2019-11-18T13:45:18Z</cp:lastPrinted>
  <dcterms:created xsi:type="dcterms:W3CDTF">2017-10-18T15:36:52Z</dcterms:created>
  <dcterms:modified xsi:type="dcterms:W3CDTF">2022-10-10T17:04:33Z</dcterms:modified>
</cp:coreProperties>
</file>